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76"/>
  </p:notesMasterIdLst>
  <p:handoutMasterIdLst>
    <p:handoutMasterId r:id="rId77"/>
  </p:handoutMasterIdLst>
  <p:sldIdLst>
    <p:sldId id="256" r:id="rId2"/>
    <p:sldId id="331" r:id="rId3"/>
    <p:sldId id="332" r:id="rId4"/>
    <p:sldId id="257" r:id="rId5"/>
    <p:sldId id="258" r:id="rId6"/>
    <p:sldId id="300" r:id="rId7"/>
    <p:sldId id="291" r:id="rId8"/>
    <p:sldId id="333" r:id="rId9"/>
    <p:sldId id="343" r:id="rId10"/>
    <p:sldId id="344" r:id="rId11"/>
    <p:sldId id="259" r:id="rId12"/>
    <p:sldId id="307" r:id="rId13"/>
    <p:sldId id="308" r:id="rId14"/>
    <p:sldId id="322" r:id="rId15"/>
    <p:sldId id="334" r:id="rId16"/>
    <p:sldId id="346" r:id="rId17"/>
    <p:sldId id="335" r:id="rId18"/>
    <p:sldId id="336" r:id="rId19"/>
    <p:sldId id="337" r:id="rId20"/>
    <p:sldId id="338" r:id="rId21"/>
    <p:sldId id="339" r:id="rId22"/>
    <p:sldId id="347" r:id="rId23"/>
    <p:sldId id="340" r:id="rId24"/>
    <p:sldId id="348" r:id="rId25"/>
    <p:sldId id="349" r:id="rId26"/>
    <p:sldId id="350" r:id="rId27"/>
    <p:sldId id="341" r:id="rId28"/>
    <p:sldId id="345" r:id="rId29"/>
    <p:sldId id="294" r:id="rId30"/>
    <p:sldId id="297" r:id="rId31"/>
    <p:sldId id="298" r:id="rId32"/>
    <p:sldId id="309" r:id="rId33"/>
    <p:sldId id="310" r:id="rId34"/>
    <p:sldId id="311" r:id="rId35"/>
    <p:sldId id="323" r:id="rId36"/>
    <p:sldId id="324" r:id="rId37"/>
    <p:sldId id="261" r:id="rId38"/>
    <p:sldId id="304" r:id="rId39"/>
    <p:sldId id="306" r:id="rId40"/>
    <p:sldId id="292" r:id="rId41"/>
    <p:sldId id="264" r:id="rId42"/>
    <p:sldId id="265" r:id="rId43"/>
    <p:sldId id="266" r:id="rId44"/>
    <p:sldId id="315" r:id="rId45"/>
    <p:sldId id="267" r:id="rId46"/>
    <p:sldId id="287" r:id="rId47"/>
    <p:sldId id="316" r:id="rId48"/>
    <p:sldId id="268" r:id="rId49"/>
    <p:sldId id="305" r:id="rId50"/>
    <p:sldId id="293" r:id="rId51"/>
    <p:sldId id="313" r:id="rId52"/>
    <p:sldId id="312" r:id="rId53"/>
    <p:sldId id="314" r:id="rId54"/>
    <p:sldId id="271" r:id="rId55"/>
    <p:sldId id="272" r:id="rId56"/>
    <p:sldId id="325" r:id="rId57"/>
    <p:sldId id="330" r:id="rId58"/>
    <p:sldId id="326" r:id="rId59"/>
    <p:sldId id="327" r:id="rId60"/>
    <p:sldId id="328" r:id="rId61"/>
    <p:sldId id="273" r:id="rId62"/>
    <p:sldId id="290" r:id="rId63"/>
    <p:sldId id="295" r:id="rId64"/>
    <p:sldId id="281" r:id="rId65"/>
    <p:sldId id="282" r:id="rId66"/>
    <p:sldId id="283" r:id="rId67"/>
    <p:sldId id="284" r:id="rId68"/>
    <p:sldId id="285" r:id="rId69"/>
    <p:sldId id="299" r:id="rId70"/>
    <p:sldId id="317" r:id="rId71"/>
    <p:sldId id="318" r:id="rId72"/>
    <p:sldId id="319" r:id="rId73"/>
    <p:sldId id="320" r:id="rId74"/>
    <p:sldId id="286" r:id="rId75"/>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38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9900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8" autoAdjust="0"/>
    <p:restoredTop sz="94636" autoAdjust="0"/>
  </p:normalViewPr>
  <p:slideViewPr>
    <p:cSldViewPr showGuides="1">
      <p:cViewPr varScale="1">
        <p:scale>
          <a:sx n="106" d="100"/>
          <a:sy n="106" d="100"/>
        </p:scale>
        <p:origin x="1770" y="96"/>
      </p:cViewPr>
      <p:guideLst>
        <p:guide orient="horz" pos="2387"/>
        <p:guide pos="2880"/>
      </p:guideLst>
    </p:cSldViewPr>
  </p:slideViewPr>
  <p:outlineViewPr>
    <p:cViewPr>
      <p:scale>
        <a:sx n="33" d="100"/>
        <a:sy n="33" d="100"/>
      </p:scale>
      <p:origin x="0" y="-50514"/>
    </p:cViewPr>
  </p:outlineViewPr>
  <p:notesTextViewPr>
    <p:cViewPr>
      <p:scale>
        <a:sx n="100" d="100"/>
        <a:sy n="100" d="100"/>
      </p:scale>
      <p:origin x="0" y="0"/>
    </p:cViewPr>
  </p:notesTextViewPr>
  <p:sorterViewPr>
    <p:cViewPr>
      <p:scale>
        <a:sx n="30" d="100"/>
        <a:sy n="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05EF0E-0615-4E3C-8F82-BC382B30B51E}" type="doc">
      <dgm:prSet loTypeId="urn:microsoft.com/office/officeart/2005/8/layout/equation2" loCatId="process" qsTypeId="urn:microsoft.com/office/officeart/2005/8/quickstyle/simple3" qsCatId="simple" csTypeId="urn:microsoft.com/office/officeart/2005/8/colors/accent1_2" csCatId="accent1" phldr="1"/>
      <dgm:spPr/>
    </dgm:pt>
    <dgm:pt modelId="{839F3855-D9E8-4F5E-9A07-5452DB949D7A}">
      <dgm:prSet phldrT="[Текст]" custT="1"/>
      <dgm:spPr/>
      <dgm:t>
        <a:bodyPr/>
        <a:lstStyle/>
        <a:p>
          <a:r>
            <a:rPr lang="ru-RU" sz="2000" dirty="0" smtClean="0"/>
            <a:t>Информационные технологии</a:t>
          </a:r>
          <a:endParaRPr lang="ru-RU" sz="2000" dirty="0"/>
        </a:p>
      </dgm:t>
    </dgm:pt>
    <dgm:pt modelId="{05981D06-D0D9-48DB-BE4C-93EB793C458F}" type="parTrans" cxnId="{654EAE5F-EB7B-4BB2-BF6D-1623D158E35F}">
      <dgm:prSet/>
      <dgm:spPr/>
      <dgm:t>
        <a:bodyPr/>
        <a:lstStyle/>
        <a:p>
          <a:endParaRPr lang="ru-RU"/>
        </a:p>
      </dgm:t>
    </dgm:pt>
    <dgm:pt modelId="{1D5D8C4F-0041-4349-A5FD-08B6ADD9451D}" type="sibTrans" cxnId="{654EAE5F-EB7B-4BB2-BF6D-1623D158E35F}">
      <dgm:prSet/>
      <dgm:spPr>
        <a:solidFill>
          <a:schemeClr val="accent1"/>
        </a:solidFill>
      </dgm:spPr>
      <dgm:t>
        <a:bodyPr/>
        <a:lstStyle/>
        <a:p>
          <a:endParaRPr lang="ru-RU"/>
        </a:p>
      </dgm:t>
    </dgm:pt>
    <dgm:pt modelId="{5C05F1E8-E20E-473C-A9AA-FCF78A653B4C}">
      <dgm:prSet phldrT="[Текст]"/>
      <dgm:spPr/>
      <dgm:t>
        <a:bodyPr/>
        <a:lstStyle/>
        <a:p>
          <a:r>
            <a:rPr lang="ru-RU" dirty="0" smtClean="0"/>
            <a:t>Информационные ресурсы</a:t>
          </a:r>
          <a:endParaRPr lang="ru-RU" dirty="0"/>
        </a:p>
      </dgm:t>
    </dgm:pt>
    <dgm:pt modelId="{7B667F1C-9B3A-4607-8B05-A5D4874727A6}" type="parTrans" cxnId="{F7385CC0-2A6B-4DB0-B57E-B08AE4A3247B}">
      <dgm:prSet/>
      <dgm:spPr/>
      <dgm:t>
        <a:bodyPr/>
        <a:lstStyle/>
        <a:p>
          <a:endParaRPr lang="ru-RU"/>
        </a:p>
      </dgm:t>
    </dgm:pt>
    <dgm:pt modelId="{3F0F64DE-52A0-46E2-920E-EB0B9326427E}" type="sibTrans" cxnId="{F7385CC0-2A6B-4DB0-B57E-B08AE4A3247B}">
      <dgm:prSet/>
      <dgm:spPr>
        <a:solidFill>
          <a:schemeClr val="accent1"/>
        </a:solidFill>
      </dgm:spPr>
      <dgm:t>
        <a:bodyPr/>
        <a:lstStyle/>
        <a:p>
          <a:endParaRPr lang="ru-RU"/>
        </a:p>
      </dgm:t>
    </dgm:pt>
    <dgm:pt modelId="{7D17B36F-D08E-42CB-8940-04C9A7AF1B81}">
      <dgm:prSet phldrT="[Текст]" custT="1"/>
      <dgm:spPr/>
      <dgm:t>
        <a:bodyPr/>
        <a:lstStyle/>
        <a:p>
          <a:r>
            <a:rPr lang="ru-RU" sz="2700" dirty="0" smtClean="0"/>
            <a:t>Информационная система в  сфере </a:t>
          </a:r>
          <a:r>
            <a:rPr lang="ru-RU" sz="2700" dirty="0" err="1" smtClean="0"/>
            <a:t>ФКиС</a:t>
          </a:r>
          <a:endParaRPr lang="ru-RU" sz="2700" dirty="0"/>
        </a:p>
      </dgm:t>
    </dgm:pt>
    <dgm:pt modelId="{2E994D11-47D6-418E-8074-A472816DEC3B}" type="parTrans" cxnId="{E70EBF03-5988-4911-8AA4-9CC8175CA59A}">
      <dgm:prSet/>
      <dgm:spPr/>
      <dgm:t>
        <a:bodyPr/>
        <a:lstStyle/>
        <a:p>
          <a:endParaRPr lang="ru-RU"/>
        </a:p>
      </dgm:t>
    </dgm:pt>
    <dgm:pt modelId="{19A03268-D58F-4B66-A5B2-E322F8EA5A1F}" type="sibTrans" cxnId="{E70EBF03-5988-4911-8AA4-9CC8175CA59A}">
      <dgm:prSet/>
      <dgm:spPr/>
      <dgm:t>
        <a:bodyPr/>
        <a:lstStyle/>
        <a:p>
          <a:endParaRPr lang="ru-RU"/>
        </a:p>
      </dgm:t>
    </dgm:pt>
    <dgm:pt modelId="{40E8734C-0E0E-4187-9A1A-6DAC379538F5}">
      <dgm:prSet phldrT="[Текст]"/>
      <dgm:spPr/>
      <dgm:t>
        <a:bodyPr/>
        <a:lstStyle/>
        <a:p>
          <a:r>
            <a:rPr lang="ru-RU" dirty="0" smtClean="0"/>
            <a:t>Персонал</a:t>
          </a:r>
          <a:endParaRPr lang="ru-RU" dirty="0"/>
        </a:p>
      </dgm:t>
    </dgm:pt>
    <dgm:pt modelId="{F9661CB5-6AF3-4953-A454-169E06C222DD}" type="parTrans" cxnId="{66D62163-BD9C-4B5B-8033-C1C72B24B27B}">
      <dgm:prSet/>
      <dgm:spPr/>
      <dgm:t>
        <a:bodyPr/>
        <a:lstStyle/>
        <a:p>
          <a:endParaRPr lang="ru-RU"/>
        </a:p>
      </dgm:t>
    </dgm:pt>
    <dgm:pt modelId="{909B39A7-F742-43F5-A8AE-426AF8DEEA68}" type="sibTrans" cxnId="{66D62163-BD9C-4B5B-8033-C1C72B24B27B}">
      <dgm:prSet/>
      <dgm:spPr>
        <a:solidFill>
          <a:srgbClr val="FFC000"/>
        </a:solidFill>
      </dgm:spPr>
      <dgm:t>
        <a:bodyPr/>
        <a:lstStyle/>
        <a:p>
          <a:endParaRPr lang="ru-RU" b="0" cap="none" spc="0">
            <a:ln w="0"/>
            <a:solidFill>
              <a:schemeClr val="accent1"/>
            </a:solidFill>
            <a:effectLst>
              <a:outerShdw blurRad="38100" dist="25400" dir="5400000" algn="ctr" rotWithShape="0">
                <a:srgbClr val="6E747A">
                  <a:alpha val="43000"/>
                </a:srgbClr>
              </a:outerShdw>
            </a:effectLst>
          </a:endParaRPr>
        </a:p>
      </dgm:t>
    </dgm:pt>
    <dgm:pt modelId="{6868F571-BA14-41BB-830F-6F5F583EB62E}" type="pres">
      <dgm:prSet presAssocID="{AB05EF0E-0615-4E3C-8F82-BC382B30B51E}" presName="Name0" presStyleCnt="0">
        <dgm:presLayoutVars>
          <dgm:dir/>
          <dgm:resizeHandles val="exact"/>
        </dgm:presLayoutVars>
      </dgm:prSet>
      <dgm:spPr/>
    </dgm:pt>
    <dgm:pt modelId="{F39AAC62-9864-453A-85C7-52F34585B11B}" type="pres">
      <dgm:prSet presAssocID="{AB05EF0E-0615-4E3C-8F82-BC382B30B51E}" presName="vNodes" presStyleCnt="0"/>
      <dgm:spPr/>
    </dgm:pt>
    <dgm:pt modelId="{EE9D00EA-BCB9-4B02-B214-7605EA26883D}" type="pres">
      <dgm:prSet presAssocID="{839F3855-D9E8-4F5E-9A07-5452DB949D7A}" presName="node" presStyleLbl="node1" presStyleIdx="0" presStyleCnt="4" custScaleX="504064" custScaleY="119608" custLinFactY="-22171" custLinFactNeighborX="-6907" custLinFactNeighborY="-100000">
        <dgm:presLayoutVars>
          <dgm:bulletEnabled val="1"/>
        </dgm:presLayoutVars>
      </dgm:prSet>
      <dgm:spPr/>
      <dgm:t>
        <a:bodyPr/>
        <a:lstStyle/>
        <a:p>
          <a:endParaRPr lang="ru-RU"/>
        </a:p>
      </dgm:t>
    </dgm:pt>
    <dgm:pt modelId="{2C9B9795-2F9F-4A18-8956-B4856A172B7B}" type="pres">
      <dgm:prSet presAssocID="{1D5D8C4F-0041-4349-A5FD-08B6ADD9451D}" presName="spacerT" presStyleCnt="0"/>
      <dgm:spPr/>
    </dgm:pt>
    <dgm:pt modelId="{6AE6CD1E-E830-4CC3-9CBE-08972DF52733}" type="pres">
      <dgm:prSet presAssocID="{1D5D8C4F-0041-4349-A5FD-08B6ADD9451D}" presName="sibTrans" presStyleLbl="sibTrans2D1" presStyleIdx="0" presStyleCnt="3" custLinFactNeighborX="4241" custLinFactNeighborY="86922"/>
      <dgm:spPr/>
      <dgm:t>
        <a:bodyPr/>
        <a:lstStyle/>
        <a:p>
          <a:endParaRPr lang="ru-RU"/>
        </a:p>
      </dgm:t>
    </dgm:pt>
    <dgm:pt modelId="{88559221-9106-4CF6-B173-939E35A953BB}" type="pres">
      <dgm:prSet presAssocID="{1D5D8C4F-0041-4349-A5FD-08B6ADD9451D}" presName="spacerB" presStyleCnt="0"/>
      <dgm:spPr/>
    </dgm:pt>
    <dgm:pt modelId="{435A7B88-EA3E-4594-B734-2DC6BF6392A8}" type="pres">
      <dgm:prSet presAssocID="{5C05F1E8-E20E-473C-A9AA-FCF78A653B4C}" presName="node" presStyleLbl="node1" presStyleIdx="1" presStyleCnt="4" custScaleX="496576" custScaleY="115200" custLinFactY="-4934" custLinFactNeighborX="612" custLinFactNeighborY="-100000">
        <dgm:presLayoutVars>
          <dgm:bulletEnabled val="1"/>
        </dgm:presLayoutVars>
      </dgm:prSet>
      <dgm:spPr/>
      <dgm:t>
        <a:bodyPr/>
        <a:lstStyle/>
        <a:p>
          <a:endParaRPr lang="ru-RU"/>
        </a:p>
      </dgm:t>
    </dgm:pt>
    <dgm:pt modelId="{58D53D67-DF96-44F3-A6FB-13B90E072B67}" type="pres">
      <dgm:prSet presAssocID="{3F0F64DE-52A0-46E2-920E-EB0B9326427E}" presName="spacerT" presStyleCnt="0"/>
      <dgm:spPr/>
    </dgm:pt>
    <dgm:pt modelId="{DD2D8C72-2F04-4F64-A40C-7E3D96B64458}" type="pres">
      <dgm:prSet presAssocID="{3F0F64DE-52A0-46E2-920E-EB0B9326427E}" presName="sibTrans" presStyleLbl="sibTrans2D1" presStyleIdx="1" presStyleCnt="3" custLinFactY="-13163" custLinFactNeighborX="4241" custLinFactNeighborY="-100000"/>
      <dgm:spPr/>
      <dgm:t>
        <a:bodyPr/>
        <a:lstStyle/>
        <a:p>
          <a:endParaRPr lang="ru-RU"/>
        </a:p>
      </dgm:t>
    </dgm:pt>
    <dgm:pt modelId="{1A0099E5-C3BA-42D9-8FC5-39E49A8874D6}" type="pres">
      <dgm:prSet presAssocID="{3F0F64DE-52A0-46E2-920E-EB0B9326427E}" presName="spacerB" presStyleCnt="0"/>
      <dgm:spPr/>
    </dgm:pt>
    <dgm:pt modelId="{C2C9A36E-BA34-4867-9703-2C87247262CC}" type="pres">
      <dgm:prSet presAssocID="{40E8734C-0E0E-4187-9A1A-6DAC379538F5}" presName="node" presStyleLbl="node1" presStyleIdx="2" presStyleCnt="4" custScaleX="496576" custScaleY="115200" custLinFactY="-10801" custLinFactNeighborX="612" custLinFactNeighborY="-100000">
        <dgm:presLayoutVars>
          <dgm:bulletEnabled val="1"/>
        </dgm:presLayoutVars>
      </dgm:prSet>
      <dgm:spPr/>
      <dgm:t>
        <a:bodyPr/>
        <a:lstStyle/>
        <a:p>
          <a:endParaRPr lang="ru-RU"/>
        </a:p>
      </dgm:t>
    </dgm:pt>
    <dgm:pt modelId="{103E076C-1913-40E4-8DA3-3BDDBB4471FA}" type="pres">
      <dgm:prSet presAssocID="{AB05EF0E-0615-4E3C-8F82-BC382B30B51E}" presName="sibTransLast" presStyleLbl="sibTrans2D1" presStyleIdx="2" presStyleCnt="3" custScaleX="125551" custScaleY="173507" custLinFactNeighborX="1249" custLinFactNeighborY="-379"/>
      <dgm:spPr/>
      <dgm:t>
        <a:bodyPr/>
        <a:lstStyle/>
        <a:p>
          <a:endParaRPr lang="ru-RU"/>
        </a:p>
      </dgm:t>
    </dgm:pt>
    <dgm:pt modelId="{6BC9870B-FF12-423A-A7BE-BCD62A4C10E4}" type="pres">
      <dgm:prSet presAssocID="{AB05EF0E-0615-4E3C-8F82-BC382B30B51E}" presName="connectorText" presStyleLbl="sibTrans2D1" presStyleIdx="2" presStyleCnt="3"/>
      <dgm:spPr/>
      <dgm:t>
        <a:bodyPr/>
        <a:lstStyle/>
        <a:p>
          <a:endParaRPr lang="ru-RU"/>
        </a:p>
      </dgm:t>
    </dgm:pt>
    <dgm:pt modelId="{CDE92B1E-B355-4D50-BACC-79B5B9CC41A3}" type="pres">
      <dgm:prSet presAssocID="{AB05EF0E-0615-4E3C-8F82-BC382B30B51E}" presName="lastNode" presStyleLbl="node1" presStyleIdx="3" presStyleCnt="4" custScaleX="265113" custScaleY="210494" custLinFactX="30667" custLinFactNeighborX="100000" custLinFactNeighborY="-11336">
        <dgm:presLayoutVars>
          <dgm:bulletEnabled val="1"/>
        </dgm:presLayoutVars>
      </dgm:prSet>
      <dgm:spPr/>
      <dgm:t>
        <a:bodyPr/>
        <a:lstStyle/>
        <a:p>
          <a:endParaRPr lang="ru-RU"/>
        </a:p>
      </dgm:t>
    </dgm:pt>
  </dgm:ptLst>
  <dgm:cxnLst>
    <dgm:cxn modelId="{D98488DD-1323-4898-A2E3-392FC8D2163A}" type="presOf" srcId="{40E8734C-0E0E-4187-9A1A-6DAC379538F5}" destId="{C2C9A36E-BA34-4867-9703-2C87247262CC}" srcOrd="0" destOrd="0" presId="urn:microsoft.com/office/officeart/2005/8/layout/equation2"/>
    <dgm:cxn modelId="{F7385CC0-2A6B-4DB0-B57E-B08AE4A3247B}" srcId="{AB05EF0E-0615-4E3C-8F82-BC382B30B51E}" destId="{5C05F1E8-E20E-473C-A9AA-FCF78A653B4C}" srcOrd="1" destOrd="0" parTransId="{7B667F1C-9B3A-4607-8B05-A5D4874727A6}" sibTransId="{3F0F64DE-52A0-46E2-920E-EB0B9326427E}"/>
    <dgm:cxn modelId="{6985D725-B2D6-445D-B290-1241EE5515DD}" type="presOf" srcId="{909B39A7-F742-43F5-A8AE-426AF8DEEA68}" destId="{6BC9870B-FF12-423A-A7BE-BCD62A4C10E4}" srcOrd="1" destOrd="0" presId="urn:microsoft.com/office/officeart/2005/8/layout/equation2"/>
    <dgm:cxn modelId="{654EAE5F-EB7B-4BB2-BF6D-1623D158E35F}" srcId="{AB05EF0E-0615-4E3C-8F82-BC382B30B51E}" destId="{839F3855-D9E8-4F5E-9A07-5452DB949D7A}" srcOrd="0" destOrd="0" parTransId="{05981D06-D0D9-48DB-BE4C-93EB793C458F}" sibTransId="{1D5D8C4F-0041-4349-A5FD-08B6ADD9451D}"/>
    <dgm:cxn modelId="{0574B33B-BBE4-4ECD-9E11-1AD8CEF9A54E}" type="presOf" srcId="{3F0F64DE-52A0-46E2-920E-EB0B9326427E}" destId="{DD2D8C72-2F04-4F64-A40C-7E3D96B64458}" srcOrd="0" destOrd="0" presId="urn:microsoft.com/office/officeart/2005/8/layout/equation2"/>
    <dgm:cxn modelId="{597106FF-DC6D-4818-8547-91C3AF5E968B}" type="presOf" srcId="{839F3855-D9E8-4F5E-9A07-5452DB949D7A}" destId="{EE9D00EA-BCB9-4B02-B214-7605EA26883D}" srcOrd="0" destOrd="0" presId="urn:microsoft.com/office/officeart/2005/8/layout/equation2"/>
    <dgm:cxn modelId="{66D62163-BD9C-4B5B-8033-C1C72B24B27B}" srcId="{AB05EF0E-0615-4E3C-8F82-BC382B30B51E}" destId="{40E8734C-0E0E-4187-9A1A-6DAC379538F5}" srcOrd="2" destOrd="0" parTransId="{F9661CB5-6AF3-4953-A454-169E06C222DD}" sibTransId="{909B39A7-F742-43F5-A8AE-426AF8DEEA68}"/>
    <dgm:cxn modelId="{4F8BD141-EB7C-43C4-8744-9785F7D6183D}" type="presOf" srcId="{909B39A7-F742-43F5-A8AE-426AF8DEEA68}" destId="{103E076C-1913-40E4-8DA3-3BDDBB4471FA}" srcOrd="0" destOrd="0" presId="urn:microsoft.com/office/officeart/2005/8/layout/equation2"/>
    <dgm:cxn modelId="{E70EBF03-5988-4911-8AA4-9CC8175CA59A}" srcId="{AB05EF0E-0615-4E3C-8F82-BC382B30B51E}" destId="{7D17B36F-D08E-42CB-8940-04C9A7AF1B81}" srcOrd="3" destOrd="0" parTransId="{2E994D11-47D6-418E-8074-A472816DEC3B}" sibTransId="{19A03268-D58F-4B66-A5B2-E322F8EA5A1F}"/>
    <dgm:cxn modelId="{3E8231A8-7A81-4829-A48D-C7D3D1EDB7FF}" type="presOf" srcId="{1D5D8C4F-0041-4349-A5FD-08B6ADD9451D}" destId="{6AE6CD1E-E830-4CC3-9CBE-08972DF52733}" srcOrd="0" destOrd="0" presId="urn:microsoft.com/office/officeart/2005/8/layout/equation2"/>
    <dgm:cxn modelId="{DFD38D25-BF3D-4C61-B44E-06C99356FC32}" type="presOf" srcId="{5C05F1E8-E20E-473C-A9AA-FCF78A653B4C}" destId="{435A7B88-EA3E-4594-B734-2DC6BF6392A8}" srcOrd="0" destOrd="0" presId="urn:microsoft.com/office/officeart/2005/8/layout/equation2"/>
    <dgm:cxn modelId="{462EEFD8-493E-4DDD-BBE0-26B4094A6B14}" type="presOf" srcId="{7D17B36F-D08E-42CB-8940-04C9A7AF1B81}" destId="{CDE92B1E-B355-4D50-BACC-79B5B9CC41A3}" srcOrd="0" destOrd="0" presId="urn:microsoft.com/office/officeart/2005/8/layout/equation2"/>
    <dgm:cxn modelId="{A3DAEC2F-C020-490A-BF6E-1614C26C23CD}" type="presOf" srcId="{AB05EF0E-0615-4E3C-8F82-BC382B30B51E}" destId="{6868F571-BA14-41BB-830F-6F5F583EB62E}" srcOrd="0" destOrd="0" presId="urn:microsoft.com/office/officeart/2005/8/layout/equation2"/>
    <dgm:cxn modelId="{5830101E-BC22-414C-9039-6040373CF401}" type="presParOf" srcId="{6868F571-BA14-41BB-830F-6F5F583EB62E}" destId="{F39AAC62-9864-453A-85C7-52F34585B11B}" srcOrd="0" destOrd="0" presId="urn:microsoft.com/office/officeart/2005/8/layout/equation2"/>
    <dgm:cxn modelId="{649314D7-1E65-46AD-A5C5-EBB5F1F25806}" type="presParOf" srcId="{F39AAC62-9864-453A-85C7-52F34585B11B}" destId="{EE9D00EA-BCB9-4B02-B214-7605EA26883D}" srcOrd="0" destOrd="0" presId="urn:microsoft.com/office/officeart/2005/8/layout/equation2"/>
    <dgm:cxn modelId="{FB1E8119-A5BE-474D-8D24-7014D339BC94}" type="presParOf" srcId="{F39AAC62-9864-453A-85C7-52F34585B11B}" destId="{2C9B9795-2F9F-4A18-8956-B4856A172B7B}" srcOrd="1" destOrd="0" presId="urn:microsoft.com/office/officeart/2005/8/layout/equation2"/>
    <dgm:cxn modelId="{A3988D39-554D-46B1-882C-F502AEB97CC1}" type="presParOf" srcId="{F39AAC62-9864-453A-85C7-52F34585B11B}" destId="{6AE6CD1E-E830-4CC3-9CBE-08972DF52733}" srcOrd="2" destOrd="0" presId="urn:microsoft.com/office/officeart/2005/8/layout/equation2"/>
    <dgm:cxn modelId="{DBDE1064-CC58-487D-B24F-5EC0735EF9EB}" type="presParOf" srcId="{F39AAC62-9864-453A-85C7-52F34585B11B}" destId="{88559221-9106-4CF6-B173-939E35A953BB}" srcOrd="3" destOrd="0" presId="urn:microsoft.com/office/officeart/2005/8/layout/equation2"/>
    <dgm:cxn modelId="{0055AAD8-320F-41E5-95D2-0D65A018B9A3}" type="presParOf" srcId="{F39AAC62-9864-453A-85C7-52F34585B11B}" destId="{435A7B88-EA3E-4594-B734-2DC6BF6392A8}" srcOrd="4" destOrd="0" presId="urn:microsoft.com/office/officeart/2005/8/layout/equation2"/>
    <dgm:cxn modelId="{A2A026D9-0F18-49CB-B4AF-C67C5675394C}" type="presParOf" srcId="{F39AAC62-9864-453A-85C7-52F34585B11B}" destId="{58D53D67-DF96-44F3-A6FB-13B90E072B67}" srcOrd="5" destOrd="0" presId="urn:microsoft.com/office/officeart/2005/8/layout/equation2"/>
    <dgm:cxn modelId="{911C349D-1AA0-474A-8716-CF19A7C0732D}" type="presParOf" srcId="{F39AAC62-9864-453A-85C7-52F34585B11B}" destId="{DD2D8C72-2F04-4F64-A40C-7E3D96B64458}" srcOrd="6" destOrd="0" presId="urn:microsoft.com/office/officeart/2005/8/layout/equation2"/>
    <dgm:cxn modelId="{8D339E31-E799-41D0-BB56-0BAD3AC128AB}" type="presParOf" srcId="{F39AAC62-9864-453A-85C7-52F34585B11B}" destId="{1A0099E5-C3BA-42D9-8FC5-39E49A8874D6}" srcOrd="7" destOrd="0" presId="urn:microsoft.com/office/officeart/2005/8/layout/equation2"/>
    <dgm:cxn modelId="{448E412F-E223-4D84-873C-91C5AF2A54F2}" type="presParOf" srcId="{F39AAC62-9864-453A-85C7-52F34585B11B}" destId="{C2C9A36E-BA34-4867-9703-2C87247262CC}" srcOrd="8" destOrd="0" presId="urn:microsoft.com/office/officeart/2005/8/layout/equation2"/>
    <dgm:cxn modelId="{9C58B0A9-6A3A-481C-8261-05EE4BBD6E73}" type="presParOf" srcId="{6868F571-BA14-41BB-830F-6F5F583EB62E}" destId="{103E076C-1913-40E4-8DA3-3BDDBB4471FA}" srcOrd="1" destOrd="0" presId="urn:microsoft.com/office/officeart/2005/8/layout/equation2"/>
    <dgm:cxn modelId="{B10FAC7E-3AAA-4651-9648-6091EE5CC221}" type="presParOf" srcId="{103E076C-1913-40E4-8DA3-3BDDBB4471FA}" destId="{6BC9870B-FF12-423A-A7BE-BCD62A4C10E4}" srcOrd="0" destOrd="0" presId="urn:microsoft.com/office/officeart/2005/8/layout/equation2"/>
    <dgm:cxn modelId="{21275B01-4B9A-44DD-8A19-75DCE92422E4}" type="presParOf" srcId="{6868F571-BA14-41BB-830F-6F5F583EB62E}" destId="{CDE92B1E-B355-4D50-BACC-79B5B9CC41A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D00EA-BCB9-4B02-B214-7605EA26883D}">
      <dsp:nvSpPr>
        <dsp:cNvPr id="0" name=""/>
        <dsp:cNvSpPr/>
      </dsp:nvSpPr>
      <dsp:spPr>
        <a:xfrm>
          <a:off x="333363" y="0"/>
          <a:ext cx="3611010" cy="85684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Информационные технологии</a:t>
          </a:r>
          <a:endParaRPr lang="ru-RU" sz="2000" kern="1200" dirty="0"/>
        </a:p>
      </dsp:txBody>
      <dsp:txXfrm>
        <a:off x="862183" y="125482"/>
        <a:ext cx="2553370" cy="605883"/>
      </dsp:txXfrm>
    </dsp:sp>
    <dsp:sp modelId="{6AE6CD1E-E830-4CC3-9CBE-08972DF52733}">
      <dsp:nvSpPr>
        <dsp:cNvPr id="0" name=""/>
        <dsp:cNvSpPr/>
      </dsp:nvSpPr>
      <dsp:spPr>
        <a:xfrm>
          <a:off x="1998220" y="966554"/>
          <a:ext cx="415500" cy="415500"/>
        </a:xfrm>
        <a:prstGeom prst="mathPlus">
          <a:avLst/>
        </a:prstGeom>
        <a:solidFill>
          <a:schemeClr val="accent1"/>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a:off x="2053295" y="1125441"/>
        <a:ext cx="305350" cy="97726"/>
      </dsp:txXfrm>
    </dsp:sp>
    <dsp:sp modelId="{435A7B88-EA3E-4594-B734-2DC6BF6392A8}">
      <dsp:nvSpPr>
        <dsp:cNvPr id="0" name=""/>
        <dsp:cNvSpPr/>
      </dsp:nvSpPr>
      <dsp:spPr>
        <a:xfrm>
          <a:off x="414049" y="1296146"/>
          <a:ext cx="3557368" cy="82526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Информационные ресурсы</a:t>
          </a:r>
          <a:endParaRPr lang="ru-RU" sz="2000" kern="1200" dirty="0"/>
        </a:p>
      </dsp:txBody>
      <dsp:txXfrm>
        <a:off x="935013" y="1417004"/>
        <a:ext cx="2515440" cy="583553"/>
      </dsp:txXfrm>
    </dsp:sp>
    <dsp:sp modelId="{DD2D8C72-2F04-4F64-A40C-7E3D96B64458}">
      <dsp:nvSpPr>
        <dsp:cNvPr id="0" name=""/>
        <dsp:cNvSpPr/>
      </dsp:nvSpPr>
      <dsp:spPr>
        <a:xfrm>
          <a:off x="1998220" y="2160239"/>
          <a:ext cx="415500" cy="415500"/>
        </a:xfrm>
        <a:prstGeom prst="mathPlus">
          <a:avLst/>
        </a:prstGeom>
        <a:solidFill>
          <a:schemeClr val="accent1"/>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a:off x="2053295" y="2319126"/>
        <a:ext cx="305350" cy="97726"/>
      </dsp:txXfrm>
    </dsp:sp>
    <dsp:sp modelId="{C2C9A36E-BA34-4867-9703-2C87247262CC}">
      <dsp:nvSpPr>
        <dsp:cNvPr id="0" name=""/>
        <dsp:cNvSpPr/>
      </dsp:nvSpPr>
      <dsp:spPr>
        <a:xfrm>
          <a:off x="414049" y="2611225"/>
          <a:ext cx="3557368" cy="82526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Персонал</a:t>
          </a:r>
          <a:endParaRPr lang="ru-RU" sz="2000" kern="1200" dirty="0"/>
        </a:p>
      </dsp:txBody>
      <dsp:txXfrm>
        <a:off x="935013" y="2732083"/>
        <a:ext cx="2515440" cy="583553"/>
      </dsp:txXfrm>
    </dsp:sp>
    <dsp:sp modelId="{103E076C-1913-40E4-8DA3-3BDDBB4471FA}">
      <dsp:nvSpPr>
        <dsp:cNvPr id="0" name=""/>
        <dsp:cNvSpPr/>
      </dsp:nvSpPr>
      <dsp:spPr>
        <a:xfrm rot="21528922">
          <a:off x="4129240" y="1439529"/>
          <a:ext cx="556245" cy="462384"/>
        </a:xfrm>
        <a:prstGeom prst="rightArrow">
          <a:avLst>
            <a:gd name="adj1" fmla="val 60000"/>
            <a:gd name="adj2" fmla="val 50000"/>
          </a:avLst>
        </a:prstGeom>
        <a:solidFill>
          <a:srgbClr val="FFC000"/>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b="0" kern="1200" cap="none" spc="0">
            <a:ln w="0"/>
            <a:solidFill>
              <a:schemeClr val="accent1"/>
            </a:solidFill>
            <a:effectLst>
              <a:outerShdw blurRad="38100" dist="25400" dir="5400000" algn="ctr" rotWithShape="0">
                <a:srgbClr val="6E747A">
                  <a:alpha val="43000"/>
                </a:srgbClr>
              </a:outerShdw>
            </a:effectLst>
          </a:endParaRPr>
        </a:p>
      </dsp:txBody>
      <dsp:txXfrm>
        <a:off x="4129255" y="1533440"/>
        <a:ext cx="417530" cy="277430"/>
      </dsp:txXfrm>
    </dsp:sp>
    <dsp:sp modelId="{CDE92B1E-B355-4D50-BACC-79B5B9CC41A3}">
      <dsp:nvSpPr>
        <dsp:cNvPr id="0" name=""/>
        <dsp:cNvSpPr/>
      </dsp:nvSpPr>
      <dsp:spPr>
        <a:xfrm>
          <a:off x="4806526" y="116154"/>
          <a:ext cx="3798429" cy="3015871"/>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ru-RU" sz="2700" kern="1200" dirty="0" smtClean="0"/>
            <a:t>Информационная система в  сфере </a:t>
          </a:r>
          <a:r>
            <a:rPr lang="ru-RU" sz="2700" kern="1200" dirty="0" err="1" smtClean="0"/>
            <a:t>ФКиС</a:t>
          </a:r>
          <a:endParaRPr lang="ru-RU" sz="2700" kern="1200" dirty="0"/>
        </a:p>
      </dsp:txBody>
      <dsp:txXfrm>
        <a:off x="5362793" y="557818"/>
        <a:ext cx="2685895" cy="2132543"/>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ru-RU"/>
          </a:p>
        </p:txBody>
      </p:sp>
      <p:sp>
        <p:nvSpPr>
          <p:cNvPr id="54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ru-RU"/>
          </a:p>
        </p:txBody>
      </p:sp>
      <p:sp>
        <p:nvSpPr>
          <p:cNvPr id="54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ru-RU"/>
          </a:p>
        </p:txBody>
      </p:sp>
      <p:sp>
        <p:nvSpPr>
          <p:cNvPr id="54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6895A8B-EF39-471B-9883-625D7D0656C1}" type="slidenum">
              <a:rPr lang="ru-RU" altLang="ru-RU"/>
              <a:pPr>
                <a:defRPr/>
              </a:pPr>
              <a:t>‹#›</a:t>
            </a:fld>
            <a:endParaRPr lang="ru-RU" altLang="ru-RU"/>
          </a:p>
        </p:txBody>
      </p:sp>
    </p:spTree>
    <p:extLst>
      <p:ext uri="{BB962C8B-B14F-4D97-AF65-F5344CB8AC3E}">
        <p14:creationId xmlns:p14="http://schemas.microsoft.com/office/powerpoint/2010/main" val="859971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ru-RU"/>
          </a:p>
        </p:txBody>
      </p:sp>
      <p:sp>
        <p:nvSpPr>
          <p:cNvPr id="952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ru-RU"/>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ru-RU"/>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335641E-9189-482F-89B6-969E0CA6F5DA}" type="slidenum">
              <a:rPr lang="ru-RU" altLang="ru-RU"/>
              <a:pPr>
                <a:defRPr/>
              </a:pPr>
              <a:t>‹#›</a:t>
            </a:fld>
            <a:endParaRPr lang="ru-RU" altLang="ru-RU"/>
          </a:p>
        </p:txBody>
      </p:sp>
    </p:spTree>
    <p:extLst>
      <p:ext uri="{BB962C8B-B14F-4D97-AF65-F5344CB8AC3E}">
        <p14:creationId xmlns:p14="http://schemas.microsoft.com/office/powerpoint/2010/main" val="31343987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Arial" charset="0"/>
        <a:cs typeface="Arial" pitchFamily="34" charset="0"/>
      </a:defRPr>
    </a:lvl1pPr>
    <a:lvl2pPr marL="457200" algn="l" rtl="0" eaLnBrk="0" fontAlgn="base" hangingPunct="0">
      <a:spcBef>
        <a:spcPct val="30000"/>
      </a:spcBef>
      <a:spcAft>
        <a:spcPct val="0"/>
      </a:spcAft>
      <a:defRPr kumimoji="1" sz="1200" kern="1200">
        <a:solidFill>
          <a:schemeClr val="tx1"/>
        </a:solidFill>
        <a:latin typeface="Arial" charset="0"/>
        <a:ea typeface="Arial" charset="0"/>
        <a:cs typeface="Arial" pitchFamily="34" charset="0"/>
      </a:defRPr>
    </a:lvl2pPr>
    <a:lvl3pPr marL="914400" algn="l" rtl="0" eaLnBrk="0" fontAlgn="base" hangingPunct="0">
      <a:spcBef>
        <a:spcPct val="30000"/>
      </a:spcBef>
      <a:spcAft>
        <a:spcPct val="0"/>
      </a:spcAft>
      <a:defRPr kumimoji="1" sz="1200" kern="1200">
        <a:solidFill>
          <a:schemeClr val="tx1"/>
        </a:solidFill>
        <a:latin typeface="Arial" charset="0"/>
        <a:ea typeface="Arial" charset="0"/>
        <a:cs typeface="Arial" pitchFamily="34" charset="0"/>
      </a:defRPr>
    </a:lvl3pPr>
    <a:lvl4pPr marL="1371600" algn="l" rtl="0" eaLnBrk="0" fontAlgn="base" hangingPunct="0">
      <a:spcBef>
        <a:spcPct val="30000"/>
      </a:spcBef>
      <a:spcAft>
        <a:spcPct val="0"/>
      </a:spcAft>
      <a:defRPr kumimoji="1" sz="1200" kern="1200">
        <a:solidFill>
          <a:schemeClr val="tx1"/>
        </a:solidFill>
        <a:latin typeface="Arial" charset="0"/>
        <a:ea typeface="Arial" charset="0"/>
        <a:cs typeface="Arial" pitchFamily="34" charset="0"/>
      </a:defRPr>
    </a:lvl4pPr>
    <a:lvl5pPr marL="1828800" algn="l" rtl="0" eaLnBrk="0" fontAlgn="base" hangingPunct="0">
      <a:spcBef>
        <a:spcPct val="30000"/>
      </a:spcBef>
      <a:spcAft>
        <a:spcPct val="0"/>
      </a:spcAft>
      <a:defRPr kumimoji="1" sz="1200" kern="1200">
        <a:solidFill>
          <a:schemeClr val="tx1"/>
        </a:solidFill>
        <a:latin typeface="Arial"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902 w 5740"/>
                <a:gd name="T1" fmla="*/ 1 h 4316"/>
                <a:gd name="T2" fmla="*/ 0 w 5740"/>
                <a:gd name="T3" fmla="*/ 1 h 4316"/>
                <a:gd name="T4" fmla="*/ 0 w 5740"/>
                <a:gd name="T5" fmla="*/ 0 h 4316"/>
                <a:gd name="T6" fmla="*/ 5902 w 5740"/>
                <a:gd name="T7" fmla="*/ 0 h 4316"/>
                <a:gd name="T8" fmla="*/ 5902 w 5740"/>
                <a:gd name="T9" fmla="*/ 1 h 4316"/>
                <a:gd name="T10" fmla="*/ 5902 w 5740"/>
                <a:gd name="T11" fmla="*/ 1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1" hangingPunct="1">
                  <a:defRPr/>
                </a:pPr>
                <a:endParaRPr lang="ru-RU">
                  <a:latin typeface="Arial" charset="0"/>
                  <a:cs typeface="+mn-cs"/>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1" hangingPunct="1">
                  <a:defRPr/>
                </a:pPr>
                <a:endParaRPr lang="ru-RU">
                  <a:latin typeface="Arial" charset="0"/>
                  <a:cs typeface="+mn-cs"/>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1" hangingPunct="1">
                  <a:defRPr/>
                </a:pPr>
                <a:endParaRPr lang="ru-RU">
                  <a:latin typeface="Arial" charset="0"/>
                  <a:cs typeface="+mn-cs"/>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1" hangingPunct="1">
                  <a:defRPr/>
                </a:pPr>
                <a:endParaRPr lang="ru-RU">
                  <a:latin typeface="Arial" charset="0"/>
                  <a:cs typeface="+mn-cs"/>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1" hangingPunct="1">
                  <a:defRPr/>
                </a:pPr>
                <a:endParaRPr lang="ru-RU">
                  <a:latin typeface="Arial" charset="0"/>
                  <a:cs typeface="+mn-cs"/>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1" hangingPunct="1">
                  <a:defRPr/>
                </a:pPr>
                <a:endParaRPr lang="ru-RU">
                  <a:latin typeface="Arial" charset="0"/>
                  <a:cs typeface="+mn-cs"/>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1" hangingPunct="1">
                  <a:defRPr/>
                </a:pPr>
                <a:endParaRPr lang="ru-RU">
                  <a:latin typeface="Arial" charset="0"/>
                  <a:cs typeface="+mn-cs"/>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1" hangingPunct="1">
                  <a:defRPr/>
                </a:pPr>
                <a:endParaRPr lang="ru-RU">
                  <a:latin typeface="Arial" charset="0"/>
                  <a:cs typeface="+mn-cs"/>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1" hangingPunct="1">
                  <a:defRPr/>
                </a:pPr>
                <a:endParaRPr lang="ru-RU">
                  <a:latin typeface="Arial" charset="0"/>
                  <a:cs typeface="+mn-cs"/>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1" hangingPunct="1">
                  <a:defRPr/>
                </a:pPr>
                <a:endParaRPr lang="ru-RU">
                  <a:latin typeface="Arial" charset="0"/>
                  <a:cs typeface="+mn-cs"/>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1" hangingPunct="1">
                  <a:defRPr/>
                </a:pPr>
                <a:endParaRPr lang="ru-RU">
                  <a:latin typeface="Arial" charset="0"/>
                  <a:cs typeface="+mn-cs"/>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ru-RU">
                  <a:latin typeface="Arial" charset="0"/>
                  <a:cs typeface="+mn-cs"/>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1" hangingPunct="1">
                  <a:defRPr/>
                </a:pPr>
                <a:endParaRPr lang="ru-RU">
                  <a:latin typeface="Arial" charset="0"/>
                  <a:cs typeface="+mn-cs"/>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18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8 w 382"/>
                  <a:gd name="T19" fmla="*/ 96 h 96"/>
                  <a:gd name="T20" fmla="*/ 272 w 382"/>
                  <a:gd name="T21" fmla="*/ 90 h 96"/>
                  <a:gd name="T22" fmla="*/ 320 w 382"/>
                  <a:gd name="T23" fmla="*/ 84 h 96"/>
                  <a:gd name="T24" fmla="*/ 361 w 382"/>
                  <a:gd name="T25" fmla="*/ 66 h 96"/>
                  <a:gd name="T26" fmla="*/ 391 w 382"/>
                  <a:gd name="T27" fmla="*/ 42 h 96"/>
                  <a:gd name="T28" fmla="*/ 385 w 382"/>
                  <a:gd name="T29" fmla="*/ 42 h 96"/>
                  <a:gd name="T30" fmla="*/ 355 w 382"/>
                  <a:gd name="T31" fmla="*/ 66 h 96"/>
                  <a:gd name="T32" fmla="*/ 314 w 382"/>
                  <a:gd name="T33" fmla="*/ 78 h 96"/>
                  <a:gd name="T34" fmla="*/ 272 w 382"/>
                  <a:gd name="T35" fmla="*/ 90 h 96"/>
                  <a:gd name="T36" fmla="*/ 218 w 382"/>
                  <a:gd name="T37" fmla="*/ 96 h 96"/>
                  <a:gd name="T38" fmla="*/ 218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28 w 185"/>
                  <a:gd name="T5" fmla="*/ 36 h 210"/>
                  <a:gd name="T6" fmla="*/ 164 w 185"/>
                  <a:gd name="T7" fmla="*/ 72 h 210"/>
                  <a:gd name="T8" fmla="*/ 170 w 185"/>
                  <a:gd name="T9" fmla="*/ 90 h 210"/>
                  <a:gd name="T10" fmla="*/ 176 w 185"/>
                  <a:gd name="T11" fmla="*/ 114 h 210"/>
                  <a:gd name="T12" fmla="*/ 170 w 185"/>
                  <a:gd name="T13" fmla="*/ 138 h 210"/>
                  <a:gd name="T14" fmla="*/ 158 w 185"/>
                  <a:gd name="T15" fmla="*/ 162 h 210"/>
                  <a:gd name="T16" fmla="*/ 128 w 185"/>
                  <a:gd name="T17" fmla="*/ 180 h 210"/>
                  <a:gd name="T18" fmla="*/ 90 w 185"/>
                  <a:gd name="T19" fmla="*/ 198 h 210"/>
                  <a:gd name="T20" fmla="*/ 105 w 185"/>
                  <a:gd name="T21" fmla="*/ 210 h 210"/>
                  <a:gd name="T22" fmla="*/ 140 w 185"/>
                  <a:gd name="T23" fmla="*/ 192 h 210"/>
                  <a:gd name="T24" fmla="*/ 170 w 185"/>
                  <a:gd name="T25" fmla="*/ 168 h 210"/>
                  <a:gd name="T26" fmla="*/ 188 w 185"/>
                  <a:gd name="T27" fmla="*/ 144 h 210"/>
                  <a:gd name="T28" fmla="*/ 194 w 185"/>
                  <a:gd name="T29" fmla="*/ 114 h 210"/>
                  <a:gd name="T30" fmla="*/ 188 w 185"/>
                  <a:gd name="T31" fmla="*/ 90 h 210"/>
                  <a:gd name="T32" fmla="*/ 182 w 185"/>
                  <a:gd name="T33" fmla="*/ 66 h 210"/>
                  <a:gd name="T34" fmla="*/ 164 w 185"/>
                  <a:gd name="T35" fmla="*/ 48 h 210"/>
                  <a:gd name="T36" fmla="*/ 140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ru-RU" smtClean="0"/>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ru-RU" smtClean="0"/>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ru-RU" smtClean="0"/>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ru-RU" smtClean="0"/>
                </a:p>
              </p:txBody>
            </p:sp>
          </p:grpSp>
        </p:grpSp>
      </p:grpSp>
      <p:sp>
        <p:nvSpPr>
          <p:cNvPr id="4614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ru-RU"/>
              <a:t>Образец заголовка</a:t>
            </a:r>
          </a:p>
        </p:txBody>
      </p:sp>
      <p:sp>
        <p:nvSpPr>
          <p:cNvPr id="4614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ru-RU"/>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70" name="Rectangle 70"/>
          <p:cNvSpPr>
            <a:spLocks noGrp="1" noChangeArrowheads="1"/>
          </p:cNvSpPr>
          <p:nvPr>
            <p:ph type="sldNum" sz="quarter" idx="12"/>
          </p:nvPr>
        </p:nvSpPr>
        <p:spPr>
          <a:xfrm>
            <a:off x="6553200" y="6248400"/>
            <a:ext cx="2133600" cy="457200"/>
          </a:xfrm>
        </p:spPr>
        <p:txBody>
          <a:bodyPr/>
          <a:lstStyle>
            <a:lvl1pPr>
              <a:defRPr smtClean="0"/>
            </a:lvl1pPr>
          </a:lstStyle>
          <a:p>
            <a:pPr>
              <a:defRPr/>
            </a:pPr>
            <a:fld id="{18BAABE6-A898-4B62-B99A-B02C8E2CA32D}" type="slidenum">
              <a:rPr lang="ru-RU" altLang="ru-RU"/>
              <a:pPr>
                <a:defRPr/>
              </a:pPr>
              <a:t>‹#›</a:t>
            </a:fld>
            <a:endParaRPr lang="ru-RU" altLang="ru-RU"/>
          </a:p>
        </p:txBody>
      </p:sp>
    </p:spTree>
    <p:extLst>
      <p:ext uri="{BB962C8B-B14F-4D97-AF65-F5344CB8AC3E}">
        <p14:creationId xmlns:p14="http://schemas.microsoft.com/office/powerpoint/2010/main" val="2300394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C5C3BD81-6F5C-42CF-8F79-8B317073A38B}" type="slidenum">
              <a:rPr lang="ru-RU" altLang="ru-RU"/>
              <a:pPr>
                <a:defRPr/>
              </a:pPr>
              <a:t>‹#›</a:t>
            </a:fld>
            <a:endParaRPr lang="ru-RU" altLang="ru-RU"/>
          </a:p>
        </p:txBody>
      </p:sp>
    </p:spTree>
    <p:extLst>
      <p:ext uri="{BB962C8B-B14F-4D97-AF65-F5344CB8AC3E}">
        <p14:creationId xmlns:p14="http://schemas.microsoft.com/office/powerpoint/2010/main" val="4005211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483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483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8C14117D-3EA3-44C4-97E0-9CA80538D18C}" type="slidenum">
              <a:rPr lang="ru-RU" altLang="ru-RU"/>
              <a:pPr>
                <a:defRPr/>
              </a:pPr>
              <a:t>‹#›</a:t>
            </a:fld>
            <a:endParaRPr lang="ru-RU" altLang="ru-RU"/>
          </a:p>
        </p:txBody>
      </p:sp>
    </p:spTree>
    <p:extLst>
      <p:ext uri="{BB962C8B-B14F-4D97-AF65-F5344CB8AC3E}">
        <p14:creationId xmlns:p14="http://schemas.microsoft.com/office/powerpoint/2010/main" val="282217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B9526726-7B7D-4E9A-A953-FF453DD81FCC}" type="slidenum">
              <a:rPr lang="ru-RU" altLang="ru-RU"/>
              <a:pPr>
                <a:defRPr/>
              </a:pPr>
              <a:t>‹#›</a:t>
            </a:fld>
            <a:endParaRPr lang="ru-RU" altLang="ru-RU"/>
          </a:p>
        </p:txBody>
      </p:sp>
    </p:spTree>
    <p:extLst>
      <p:ext uri="{BB962C8B-B14F-4D97-AF65-F5344CB8AC3E}">
        <p14:creationId xmlns:p14="http://schemas.microsoft.com/office/powerpoint/2010/main" val="2865177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69"/>
          <p:cNvSpPr>
            <a:spLocks noGrp="1" noChangeArrowheads="1"/>
          </p:cNvSpPr>
          <p:nvPr>
            <p:ph type="dt" sz="half" idx="10"/>
          </p:nvPr>
        </p:nvSpPr>
        <p:spPr>
          <a:ln/>
        </p:spPr>
        <p:txBody>
          <a:bodyPr/>
          <a:lstStyle>
            <a:lvl1pPr>
              <a:defRPr/>
            </a:lvl1pPr>
          </a:lstStyle>
          <a:p>
            <a:pPr>
              <a:defRPr/>
            </a:pPr>
            <a:endParaRPr lang="ru-RU"/>
          </a:p>
        </p:txBody>
      </p:sp>
      <p:sp>
        <p:nvSpPr>
          <p:cNvPr id="7" name="Rectangle 70"/>
          <p:cNvSpPr>
            <a:spLocks noGrp="1" noChangeArrowheads="1"/>
          </p:cNvSpPr>
          <p:nvPr>
            <p:ph type="ftr" sz="quarter" idx="11"/>
          </p:nvPr>
        </p:nvSpPr>
        <p:spPr>
          <a:ln/>
        </p:spPr>
        <p:txBody>
          <a:bodyPr/>
          <a:lstStyle>
            <a:lvl1pPr>
              <a:defRPr/>
            </a:lvl1pPr>
          </a:lstStyle>
          <a:p>
            <a:pPr>
              <a:defRPr/>
            </a:pPr>
            <a:endParaRPr lang="ru-RU"/>
          </a:p>
        </p:txBody>
      </p:sp>
      <p:sp>
        <p:nvSpPr>
          <p:cNvPr id="8" name="Rectangle 71"/>
          <p:cNvSpPr>
            <a:spLocks noGrp="1" noChangeArrowheads="1"/>
          </p:cNvSpPr>
          <p:nvPr>
            <p:ph type="sldNum" sz="quarter" idx="12"/>
          </p:nvPr>
        </p:nvSpPr>
        <p:spPr>
          <a:ln/>
        </p:spPr>
        <p:txBody>
          <a:bodyPr/>
          <a:lstStyle>
            <a:lvl1pPr>
              <a:defRPr/>
            </a:lvl1pPr>
          </a:lstStyle>
          <a:p>
            <a:pPr>
              <a:defRPr/>
            </a:pPr>
            <a:fld id="{F62B2F6B-8A53-42DD-BE38-1AF0FDF27534}" type="slidenum">
              <a:rPr lang="ru-RU" altLang="ru-RU"/>
              <a:pPr>
                <a:defRPr/>
              </a:pPr>
              <a:t>‹#›</a:t>
            </a:fld>
            <a:endParaRPr lang="ru-RU" altLang="ru-RU"/>
          </a:p>
        </p:txBody>
      </p:sp>
    </p:spTree>
    <p:extLst>
      <p:ext uri="{BB962C8B-B14F-4D97-AF65-F5344CB8AC3E}">
        <p14:creationId xmlns:p14="http://schemas.microsoft.com/office/powerpoint/2010/main" val="4282281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smtClean="0"/>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F2A21099-F63C-4BD2-9214-86832D267454}" type="slidenum">
              <a:rPr lang="ru-RU" altLang="ru-RU"/>
              <a:pPr>
                <a:defRPr/>
              </a:pPr>
              <a:t>‹#›</a:t>
            </a:fld>
            <a:endParaRPr lang="ru-RU" altLang="ru-RU"/>
          </a:p>
        </p:txBody>
      </p:sp>
    </p:spTree>
    <p:extLst>
      <p:ext uri="{BB962C8B-B14F-4D97-AF65-F5344CB8AC3E}">
        <p14:creationId xmlns:p14="http://schemas.microsoft.com/office/powerpoint/2010/main" val="2304939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AAA07F89-CD62-4DFB-9DB8-88DF5635CDDF}" type="slidenum">
              <a:rPr lang="ru-RU" altLang="ru-RU"/>
              <a:pPr>
                <a:defRPr/>
              </a:pPr>
              <a:t>‹#›</a:t>
            </a:fld>
            <a:endParaRPr lang="ru-RU" altLang="ru-RU"/>
          </a:p>
        </p:txBody>
      </p:sp>
    </p:spTree>
    <p:extLst>
      <p:ext uri="{BB962C8B-B14F-4D97-AF65-F5344CB8AC3E}">
        <p14:creationId xmlns:p14="http://schemas.microsoft.com/office/powerpoint/2010/main" val="3572357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EF64C737-0940-4190-B2BA-3FC7EF1EA9CB}" type="slidenum">
              <a:rPr lang="ru-RU" altLang="ru-RU"/>
              <a:pPr>
                <a:defRPr/>
              </a:pPr>
              <a:t>‹#›</a:t>
            </a:fld>
            <a:endParaRPr lang="ru-RU" altLang="ru-RU"/>
          </a:p>
        </p:txBody>
      </p:sp>
    </p:spTree>
    <p:extLst>
      <p:ext uri="{BB962C8B-B14F-4D97-AF65-F5344CB8AC3E}">
        <p14:creationId xmlns:p14="http://schemas.microsoft.com/office/powerpoint/2010/main" val="3424297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321DAA72-876F-4515-85B2-0BFC123638FB}" type="slidenum">
              <a:rPr lang="ru-RU" altLang="ru-RU"/>
              <a:pPr>
                <a:defRPr/>
              </a:pPr>
              <a:t>‹#›</a:t>
            </a:fld>
            <a:endParaRPr lang="ru-RU" altLang="ru-RU"/>
          </a:p>
        </p:txBody>
      </p:sp>
    </p:spTree>
    <p:extLst>
      <p:ext uri="{BB962C8B-B14F-4D97-AF65-F5344CB8AC3E}">
        <p14:creationId xmlns:p14="http://schemas.microsoft.com/office/powerpoint/2010/main" val="557287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69"/>
          <p:cNvSpPr>
            <a:spLocks noGrp="1" noChangeArrowheads="1"/>
          </p:cNvSpPr>
          <p:nvPr>
            <p:ph type="dt" sz="half" idx="10"/>
          </p:nvPr>
        </p:nvSpPr>
        <p:spPr>
          <a:ln/>
        </p:spPr>
        <p:txBody>
          <a:bodyPr/>
          <a:lstStyle>
            <a:lvl1pPr>
              <a:defRPr/>
            </a:lvl1pPr>
          </a:lstStyle>
          <a:p>
            <a:pPr>
              <a:defRPr/>
            </a:pPr>
            <a:endParaRPr lang="ru-RU"/>
          </a:p>
        </p:txBody>
      </p:sp>
      <p:sp>
        <p:nvSpPr>
          <p:cNvPr id="8" name="Rectangle 70"/>
          <p:cNvSpPr>
            <a:spLocks noGrp="1" noChangeArrowheads="1"/>
          </p:cNvSpPr>
          <p:nvPr>
            <p:ph type="ftr" sz="quarter" idx="11"/>
          </p:nvPr>
        </p:nvSpPr>
        <p:spPr>
          <a:ln/>
        </p:spPr>
        <p:txBody>
          <a:bodyPr/>
          <a:lstStyle>
            <a:lvl1pPr>
              <a:defRPr/>
            </a:lvl1pPr>
          </a:lstStyle>
          <a:p>
            <a:pPr>
              <a:defRPr/>
            </a:pPr>
            <a:endParaRPr lang="ru-RU"/>
          </a:p>
        </p:txBody>
      </p:sp>
      <p:sp>
        <p:nvSpPr>
          <p:cNvPr id="9" name="Rectangle 71"/>
          <p:cNvSpPr>
            <a:spLocks noGrp="1" noChangeArrowheads="1"/>
          </p:cNvSpPr>
          <p:nvPr>
            <p:ph type="sldNum" sz="quarter" idx="12"/>
          </p:nvPr>
        </p:nvSpPr>
        <p:spPr>
          <a:ln/>
        </p:spPr>
        <p:txBody>
          <a:bodyPr/>
          <a:lstStyle>
            <a:lvl1pPr>
              <a:defRPr/>
            </a:lvl1pPr>
          </a:lstStyle>
          <a:p>
            <a:pPr>
              <a:defRPr/>
            </a:pPr>
            <a:fld id="{1D9AE1DD-F16C-41DA-94F3-73DA9308AB5A}" type="slidenum">
              <a:rPr lang="ru-RU" altLang="ru-RU"/>
              <a:pPr>
                <a:defRPr/>
              </a:pPr>
              <a:t>‹#›</a:t>
            </a:fld>
            <a:endParaRPr lang="ru-RU" altLang="ru-RU"/>
          </a:p>
        </p:txBody>
      </p:sp>
    </p:spTree>
    <p:extLst>
      <p:ext uri="{BB962C8B-B14F-4D97-AF65-F5344CB8AC3E}">
        <p14:creationId xmlns:p14="http://schemas.microsoft.com/office/powerpoint/2010/main" val="4195942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69"/>
          <p:cNvSpPr>
            <a:spLocks noGrp="1" noChangeArrowheads="1"/>
          </p:cNvSpPr>
          <p:nvPr>
            <p:ph type="dt" sz="half" idx="10"/>
          </p:nvPr>
        </p:nvSpPr>
        <p:spPr>
          <a:ln/>
        </p:spPr>
        <p:txBody>
          <a:bodyPr/>
          <a:lstStyle>
            <a:lvl1pPr>
              <a:defRPr/>
            </a:lvl1pPr>
          </a:lstStyle>
          <a:p>
            <a:pPr>
              <a:defRPr/>
            </a:pPr>
            <a:endParaRPr lang="ru-RU"/>
          </a:p>
        </p:txBody>
      </p:sp>
      <p:sp>
        <p:nvSpPr>
          <p:cNvPr id="4" name="Rectangle 70"/>
          <p:cNvSpPr>
            <a:spLocks noGrp="1" noChangeArrowheads="1"/>
          </p:cNvSpPr>
          <p:nvPr>
            <p:ph type="ftr" sz="quarter" idx="11"/>
          </p:nvPr>
        </p:nvSpPr>
        <p:spPr>
          <a:ln/>
        </p:spPr>
        <p:txBody>
          <a:bodyPr/>
          <a:lstStyle>
            <a:lvl1pPr>
              <a:defRPr/>
            </a:lvl1pPr>
          </a:lstStyle>
          <a:p>
            <a:pPr>
              <a:defRPr/>
            </a:pPr>
            <a:endParaRPr lang="ru-RU"/>
          </a:p>
        </p:txBody>
      </p:sp>
      <p:sp>
        <p:nvSpPr>
          <p:cNvPr id="5" name="Rectangle 71"/>
          <p:cNvSpPr>
            <a:spLocks noGrp="1" noChangeArrowheads="1"/>
          </p:cNvSpPr>
          <p:nvPr>
            <p:ph type="sldNum" sz="quarter" idx="12"/>
          </p:nvPr>
        </p:nvSpPr>
        <p:spPr>
          <a:ln/>
        </p:spPr>
        <p:txBody>
          <a:bodyPr/>
          <a:lstStyle>
            <a:lvl1pPr>
              <a:defRPr/>
            </a:lvl1pPr>
          </a:lstStyle>
          <a:p>
            <a:pPr>
              <a:defRPr/>
            </a:pPr>
            <a:fld id="{180AE0C0-6835-4660-8C4E-1B0575878336}" type="slidenum">
              <a:rPr lang="ru-RU" altLang="ru-RU"/>
              <a:pPr>
                <a:defRPr/>
              </a:pPr>
              <a:t>‹#›</a:t>
            </a:fld>
            <a:endParaRPr lang="ru-RU" altLang="ru-RU"/>
          </a:p>
        </p:txBody>
      </p:sp>
    </p:spTree>
    <p:extLst>
      <p:ext uri="{BB962C8B-B14F-4D97-AF65-F5344CB8AC3E}">
        <p14:creationId xmlns:p14="http://schemas.microsoft.com/office/powerpoint/2010/main" val="287504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ru-RU"/>
          </a:p>
        </p:txBody>
      </p:sp>
      <p:sp>
        <p:nvSpPr>
          <p:cNvPr id="3" name="Rectangle 70"/>
          <p:cNvSpPr>
            <a:spLocks noGrp="1" noChangeArrowheads="1"/>
          </p:cNvSpPr>
          <p:nvPr>
            <p:ph type="ftr" sz="quarter" idx="11"/>
          </p:nvPr>
        </p:nvSpPr>
        <p:spPr>
          <a:ln/>
        </p:spPr>
        <p:txBody>
          <a:bodyPr/>
          <a:lstStyle>
            <a:lvl1pPr>
              <a:defRPr/>
            </a:lvl1pPr>
          </a:lstStyle>
          <a:p>
            <a:pPr>
              <a:defRPr/>
            </a:pPr>
            <a:endParaRPr lang="ru-RU"/>
          </a:p>
        </p:txBody>
      </p:sp>
      <p:sp>
        <p:nvSpPr>
          <p:cNvPr id="4" name="Rectangle 71"/>
          <p:cNvSpPr>
            <a:spLocks noGrp="1" noChangeArrowheads="1"/>
          </p:cNvSpPr>
          <p:nvPr>
            <p:ph type="sldNum" sz="quarter" idx="12"/>
          </p:nvPr>
        </p:nvSpPr>
        <p:spPr>
          <a:ln/>
        </p:spPr>
        <p:txBody>
          <a:bodyPr/>
          <a:lstStyle>
            <a:lvl1pPr>
              <a:defRPr/>
            </a:lvl1pPr>
          </a:lstStyle>
          <a:p>
            <a:pPr>
              <a:defRPr/>
            </a:pPr>
            <a:fld id="{A865320D-9B22-4B4A-A300-83B0EB0FFDA0}" type="slidenum">
              <a:rPr lang="ru-RU" altLang="ru-RU"/>
              <a:pPr>
                <a:defRPr/>
              </a:pPr>
              <a:t>‹#›</a:t>
            </a:fld>
            <a:endParaRPr lang="ru-RU" altLang="ru-RU"/>
          </a:p>
        </p:txBody>
      </p:sp>
    </p:spTree>
    <p:extLst>
      <p:ext uri="{BB962C8B-B14F-4D97-AF65-F5344CB8AC3E}">
        <p14:creationId xmlns:p14="http://schemas.microsoft.com/office/powerpoint/2010/main" val="83569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57F89A07-FB7E-4397-99DC-0324983DB685}" type="slidenum">
              <a:rPr lang="ru-RU" altLang="ru-RU"/>
              <a:pPr>
                <a:defRPr/>
              </a:pPr>
              <a:t>‹#›</a:t>
            </a:fld>
            <a:endParaRPr lang="ru-RU" altLang="ru-RU"/>
          </a:p>
        </p:txBody>
      </p:sp>
    </p:spTree>
    <p:extLst>
      <p:ext uri="{BB962C8B-B14F-4D97-AF65-F5344CB8AC3E}">
        <p14:creationId xmlns:p14="http://schemas.microsoft.com/office/powerpoint/2010/main" val="352929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EAF99637-EEBE-4AC5-8BA1-49C053532D2C}" type="slidenum">
              <a:rPr lang="ru-RU" altLang="ru-RU"/>
              <a:pPr>
                <a:defRPr/>
              </a:pPr>
              <a:t>‹#›</a:t>
            </a:fld>
            <a:endParaRPr lang="ru-RU" altLang="ru-RU"/>
          </a:p>
        </p:txBody>
      </p:sp>
    </p:spTree>
    <p:extLst>
      <p:ext uri="{BB962C8B-B14F-4D97-AF65-F5344CB8AC3E}">
        <p14:creationId xmlns:p14="http://schemas.microsoft.com/office/powerpoint/2010/main" val="272036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eaLnBrk="1" hangingPunct="1">
              <a:defRPr/>
            </a:pPr>
            <a:endParaRPr lang="ru-RU">
              <a:latin typeface="Arial" charset="0"/>
              <a:cs typeface="+mn-cs"/>
            </a:endParaRPr>
          </a:p>
        </p:txBody>
      </p:sp>
      <p:grpSp>
        <p:nvGrpSpPr>
          <p:cNvPr id="1027" name="Group 3"/>
          <p:cNvGrpSpPr>
            <a:grpSpLocks/>
          </p:cNvGrpSpPr>
          <p:nvPr/>
        </p:nvGrpSpPr>
        <p:grpSpPr bwMode="auto">
          <a:xfrm>
            <a:off x="3175" y="4267200"/>
            <a:ext cx="9140825" cy="2590800"/>
            <a:chOff x="2" y="2688"/>
            <a:chExt cx="5758" cy="1632"/>
          </a:xfrm>
        </p:grpSpPr>
        <p:sp>
          <p:nvSpPr>
            <p:cNvPr id="1033" name="Freeform 4"/>
            <p:cNvSpPr>
              <a:spLocks/>
            </p:cNvSpPr>
            <p:nvPr/>
          </p:nvSpPr>
          <p:spPr bwMode="hidden">
            <a:xfrm>
              <a:off x="2" y="2688"/>
              <a:ext cx="5758" cy="1632"/>
            </a:xfrm>
            <a:custGeom>
              <a:avLst/>
              <a:gdLst>
                <a:gd name="T0" fmla="*/ 5902 w 5740"/>
                <a:gd name="T1" fmla="*/ 1 h 4316"/>
                <a:gd name="T2" fmla="*/ 0 w 5740"/>
                <a:gd name="T3" fmla="*/ 1 h 4316"/>
                <a:gd name="T4" fmla="*/ 0 w 5740"/>
                <a:gd name="T5" fmla="*/ 0 h 4316"/>
                <a:gd name="T6" fmla="*/ 5902 w 5740"/>
                <a:gd name="T7" fmla="*/ 0 h 4316"/>
                <a:gd name="T8" fmla="*/ 5902 w 5740"/>
                <a:gd name="T9" fmla="*/ 1 h 4316"/>
                <a:gd name="T10" fmla="*/ 5902 w 5740"/>
                <a:gd name="T11" fmla="*/ 1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1034" name="Group 5"/>
            <p:cNvGrpSpPr>
              <a:grpSpLocks/>
            </p:cNvGrpSpPr>
            <p:nvPr userDrawn="1"/>
          </p:nvGrpSpPr>
          <p:grpSpPr bwMode="auto">
            <a:xfrm>
              <a:off x="3528" y="3715"/>
              <a:ext cx="792" cy="521"/>
              <a:chOff x="3527" y="3715"/>
              <a:chExt cx="792" cy="521"/>
            </a:xfrm>
          </p:grpSpPr>
          <p:sp>
            <p:nvSpPr>
              <p:cNvPr id="4506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1" hangingPunct="1">
                  <a:defRPr/>
                </a:pPr>
                <a:endParaRPr lang="ru-RU">
                  <a:latin typeface="Arial" charset="0"/>
                  <a:cs typeface="+mn-cs"/>
                </a:endParaRPr>
              </a:p>
            </p:txBody>
          </p:sp>
          <p:sp>
            <p:nvSpPr>
              <p:cNvPr id="4506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4506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4506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4506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4506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4506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1" hangingPunct="1">
                  <a:defRPr/>
                </a:pPr>
                <a:endParaRPr lang="ru-RU">
                  <a:latin typeface="Arial" charset="0"/>
                  <a:cs typeface="+mn-cs"/>
                </a:endParaRPr>
              </a:p>
            </p:txBody>
          </p:sp>
          <p:sp>
            <p:nvSpPr>
              <p:cNvPr id="4506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4507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1" hangingPunct="1">
                  <a:defRPr/>
                </a:pPr>
                <a:endParaRPr lang="ru-RU">
                  <a:latin typeface="Arial" charset="0"/>
                  <a:cs typeface="+mn-cs"/>
                </a:endParaRPr>
              </a:p>
            </p:txBody>
          </p:sp>
          <p:sp>
            <p:nvSpPr>
              <p:cNvPr id="4507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1" hangingPunct="1">
                  <a:defRPr/>
                </a:pPr>
                <a:endParaRPr lang="ru-RU">
                  <a:latin typeface="Arial" charset="0"/>
                  <a:cs typeface="+mn-cs"/>
                </a:endParaRPr>
              </a:p>
            </p:txBody>
          </p:sp>
          <p:sp>
            <p:nvSpPr>
              <p:cNvPr id="4507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grpSp>
        <p:grpSp>
          <p:nvGrpSpPr>
            <p:cNvPr id="1035" name="Group 17"/>
            <p:cNvGrpSpPr>
              <a:grpSpLocks/>
            </p:cNvGrpSpPr>
            <p:nvPr userDrawn="1"/>
          </p:nvGrpSpPr>
          <p:grpSpPr bwMode="auto">
            <a:xfrm>
              <a:off x="1776" y="3631"/>
              <a:ext cx="1626" cy="683"/>
              <a:chOff x="1776" y="3631"/>
              <a:chExt cx="1626" cy="683"/>
            </a:xfrm>
          </p:grpSpPr>
          <p:sp>
            <p:nvSpPr>
              <p:cNvPr id="4507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1" hangingPunct="1">
                  <a:defRPr/>
                </a:pPr>
                <a:endParaRPr lang="ru-RU">
                  <a:latin typeface="Arial" charset="0"/>
                  <a:cs typeface="+mn-cs"/>
                </a:endParaRPr>
              </a:p>
            </p:txBody>
          </p:sp>
          <p:sp>
            <p:nvSpPr>
              <p:cNvPr id="4507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1" hangingPunct="1">
                  <a:defRPr/>
                </a:pPr>
                <a:endParaRPr lang="ru-RU">
                  <a:latin typeface="Arial" charset="0"/>
                  <a:cs typeface="+mn-cs"/>
                </a:endParaRPr>
              </a:p>
            </p:txBody>
          </p:sp>
          <p:sp>
            <p:nvSpPr>
              <p:cNvPr id="4507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1" hangingPunct="1">
                  <a:defRPr/>
                </a:pPr>
                <a:endParaRPr lang="ru-RU">
                  <a:latin typeface="Arial" charset="0"/>
                  <a:cs typeface="+mn-cs"/>
                </a:endParaRPr>
              </a:p>
            </p:txBody>
          </p:sp>
          <p:sp>
            <p:nvSpPr>
              <p:cNvPr id="4507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4507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4507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4508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1" hangingPunct="1">
                  <a:defRPr/>
                </a:pPr>
                <a:endParaRPr lang="ru-RU">
                  <a:latin typeface="Arial" charset="0"/>
                  <a:cs typeface="+mn-cs"/>
                </a:endParaRPr>
              </a:p>
            </p:txBody>
          </p:sp>
          <p:sp>
            <p:nvSpPr>
              <p:cNvPr id="4508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1" hangingPunct="1">
                  <a:defRPr/>
                </a:pPr>
                <a:endParaRPr lang="ru-RU">
                  <a:latin typeface="Arial" charset="0"/>
                  <a:cs typeface="+mn-cs"/>
                </a:endParaRPr>
              </a:p>
            </p:txBody>
          </p:sp>
          <p:sp>
            <p:nvSpPr>
              <p:cNvPr id="4508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4508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1" hangingPunct="1">
                  <a:defRPr/>
                </a:pPr>
                <a:endParaRPr lang="ru-RU">
                  <a:latin typeface="Arial" charset="0"/>
                  <a:cs typeface="+mn-cs"/>
                </a:endParaRPr>
              </a:p>
            </p:txBody>
          </p:sp>
          <p:sp>
            <p:nvSpPr>
              <p:cNvPr id="4508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1" hangingPunct="1">
                  <a:defRPr/>
                </a:pPr>
                <a:endParaRPr lang="ru-RU">
                  <a:latin typeface="Arial" charset="0"/>
                  <a:cs typeface="+mn-cs"/>
                </a:endParaRPr>
              </a:p>
            </p:txBody>
          </p:sp>
          <p:sp>
            <p:nvSpPr>
              <p:cNvPr id="4508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08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4508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4509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1036" name="Group 36"/>
            <p:cNvGrpSpPr>
              <a:grpSpLocks/>
            </p:cNvGrpSpPr>
            <p:nvPr userDrawn="1"/>
          </p:nvGrpSpPr>
          <p:grpSpPr bwMode="auto">
            <a:xfrm>
              <a:off x="4128" y="3360"/>
              <a:ext cx="1351" cy="821"/>
              <a:chOff x="4128" y="3360"/>
              <a:chExt cx="1351" cy="821"/>
            </a:xfrm>
          </p:grpSpPr>
          <p:sp>
            <p:nvSpPr>
              <p:cNvPr id="4509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4509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4509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4509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4509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4509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4509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510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ru-RU">
                  <a:latin typeface="Arial" charset="0"/>
                  <a:cs typeface="+mn-cs"/>
                </a:endParaRPr>
              </a:p>
            </p:txBody>
          </p:sp>
          <p:sp>
            <p:nvSpPr>
              <p:cNvPr id="4510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4510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cs typeface="+mn-cs"/>
                </a:endParaRPr>
              </a:p>
            </p:txBody>
          </p:sp>
          <p:sp>
            <p:nvSpPr>
              <p:cNvPr id="4510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1" hangingPunct="1">
                  <a:defRPr/>
                </a:pPr>
                <a:endParaRPr lang="ru-RU">
                  <a:latin typeface="Arial" charset="0"/>
                  <a:cs typeface="+mn-cs"/>
                </a:endParaRPr>
              </a:p>
            </p:txBody>
          </p:sp>
          <p:sp>
            <p:nvSpPr>
              <p:cNvPr id="4510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4510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4510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4510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cs typeface="+mn-cs"/>
                </a:endParaRPr>
              </a:p>
            </p:txBody>
          </p:sp>
          <p:sp>
            <p:nvSpPr>
              <p:cNvPr id="4510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cs typeface="+mn-cs"/>
                </a:endParaRPr>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18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8 w 382"/>
                  <a:gd name="T19" fmla="*/ 96 h 96"/>
                  <a:gd name="T20" fmla="*/ 272 w 382"/>
                  <a:gd name="T21" fmla="*/ 90 h 96"/>
                  <a:gd name="T22" fmla="*/ 320 w 382"/>
                  <a:gd name="T23" fmla="*/ 84 h 96"/>
                  <a:gd name="T24" fmla="*/ 361 w 382"/>
                  <a:gd name="T25" fmla="*/ 66 h 96"/>
                  <a:gd name="T26" fmla="*/ 391 w 382"/>
                  <a:gd name="T27" fmla="*/ 42 h 96"/>
                  <a:gd name="T28" fmla="*/ 385 w 382"/>
                  <a:gd name="T29" fmla="*/ 42 h 96"/>
                  <a:gd name="T30" fmla="*/ 355 w 382"/>
                  <a:gd name="T31" fmla="*/ 66 h 96"/>
                  <a:gd name="T32" fmla="*/ 314 w 382"/>
                  <a:gd name="T33" fmla="*/ 78 h 96"/>
                  <a:gd name="T34" fmla="*/ 272 w 382"/>
                  <a:gd name="T35" fmla="*/ 90 h 96"/>
                  <a:gd name="T36" fmla="*/ 218 w 382"/>
                  <a:gd name="T37" fmla="*/ 96 h 96"/>
                  <a:gd name="T38" fmla="*/ 218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28 w 185"/>
                  <a:gd name="T5" fmla="*/ 36 h 210"/>
                  <a:gd name="T6" fmla="*/ 164 w 185"/>
                  <a:gd name="T7" fmla="*/ 72 h 210"/>
                  <a:gd name="T8" fmla="*/ 170 w 185"/>
                  <a:gd name="T9" fmla="*/ 90 h 210"/>
                  <a:gd name="T10" fmla="*/ 176 w 185"/>
                  <a:gd name="T11" fmla="*/ 114 h 210"/>
                  <a:gd name="T12" fmla="*/ 170 w 185"/>
                  <a:gd name="T13" fmla="*/ 138 h 210"/>
                  <a:gd name="T14" fmla="*/ 158 w 185"/>
                  <a:gd name="T15" fmla="*/ 162 h 210"/>
                  <a:gd name="T16" fmla="*/ 128 w 185"/>
                  <a:gd name="T17" fmla="*/ 180 h 210"/>
                  <a:gd name="T18" fmla="*/ 90 w 185"/>
                  <a:gd name="T19" fmla="*/ 198 h 210"/>
                  <a:gd name="T20" fmla="*/ 105 w 185"/>
                  <a:gd name="T21" fmla="*/ 210 h 210"/>
                  <a:gd name="T22" fmla="*/ 140 w 185"/>
                  <a:gd name="T23" fmla="*/ 192 h 210"/>
                  <a:gd name="T24" fmla="*/ 170 w 185"/>
                  <a:gd name="T25" fmla="*/ 168 h 210"/>
                  <a:gd name="T26" fmla="*/ 188 w 185"/>
                  <a:gd name="T27" fmla="*/ 144 h 210"/>
                  <a:gd name="T28" fmla="*/ 194 w 185"/>
                  <a:gd name="T29" fmla="*/ 114 h 210"/>
                  <a:gd name="T30" fmla="*/ 188 w 185"/>
                  <a:gd name="T31" fmla="*/ 90 h 210"/>
                  <a:gd name="T32" fmla="*/ 182 w 185"/>
                  <a:gd name="T33" fmla="*/ 66 h 210"/>
                  <a:gd name="T34" fmla="*/ 164 w 185"/>
                  <a:gd name="T35" fmla="*/ 48 h 210"/>
                  <a:gd name="T36" fmla="*/ 140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1045" name="Group 62"/>
              <p:cNvGrpSpPr>
                <a:grpSpLocks/>
              </p:cNvGrpSpPr>
              <p:nvPr/>
            </p:nvGrpSpPr>
            <p:grpSpPr bwMode="auto">
              <a:xfrm>
                <a:off x="5381" y="3085"/>
                <a:ext cx="227" cy="132"/>
                <a:chOff x="5381" y="3085"/>
                <a:chExt cx="227" cy="132"/>
              </a:xfrm>
            </p:grpSpPr>
            <p:sp>
              <p:nvSpPr>
                <p:cNvPr id="104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ru-RU" smtClean="0"/>
                </a:p>
              </p:txBody>
            </p:sp>
            <p:sp>
              <p:nvSpPr>
                <p:cNvPr id="104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ru-RU" smtClean="0"/>
                </a:p>
              </p:txBody>
            </p:sp>
            <p:sp>
              <p:nvSpPr>
                <p:cNvPr id="104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ru-RU" smtClean="0"/>
                </a:p>
              </p:txBody>
            </p:sp>
            <p:sp>
              <p:nvSpPr>
                <p:cNvPr id="104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ru-RU" smtClean="0"/>
                </a:p>
              </p:txBody>
            </p:sp>
          </p:grpSp>
        </p:grpSp>
      </p:grpSp>
      <p:sp>
        <p:nvSpPr>
          <p:cNvPr id="4512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altLang="ru-RU" smtClean="0"/>
              <a:t>Образец заголовка</a:t>
            </a:r>
          </a:p>
        </p:txBody>
      </p:sp>
      <p:sp>
        <p:nvSpPr>
          <p:cNvPr id="4512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512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FFFFFF"/>
                  </a:outerShdw>
                </a:effectLst>
                <a:latin typeface="Arial" charset="0"/>
                <a:ea typeface="+mn-ea"/>
                <a:cs typeface="+mn-cs"/>
              </a:defRPr>
            </a:lvl1pPr>
          </a:lstStyle>
          <a:p>
            <a:pPr>
              <a:defRPr/>
            </a:pPr>
            <a:endParaRPr lang="ru-RU"/>
          </a:p>
        </p:txBody>
      </p:sp>
      <p:sp>
        <p:nvSpPr>
          <p:cNvPr id="4512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FFFFFF"/>
                  </a:outerShdw>
                </a:effectLst>
                <a:latin typeface="Arial" charset="0"/>
                <a:ea typeface="+mn-ea"/>
                <a:cs typeface="+mn-cs"/>
              </a:defRPr>
            </a:lvl1pPr>
          </a:lstStyle>
          <a:p>
            <a:pPr>
              <a:defRPr/>
            </a:pPr>
            <a:endParaRPr lang="ru-RU"/>
          </a:p>
        </p:txBody>
      </p:sp>
      <p:sp>
        <p:nvSpPr>
          <p:cNvPr id="4512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FFFFFF"/>
                  </a:outerShdw>
                </a:effectLst>
              </a:defRPr>
            </a:lvl1pPr>
          </a:lstStyle>
          <a:p>
            <a:pPr>
              <a:defRPr/>
            </a:pPr>
            <a:fld id="{BF733350-7552-4F77-804A-569A85CE3BFE}"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890"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 id="2147483887" r:id="rId12"/>
    <p:sldLayoutId id="2147483888" r:id="rId13"/>
    <p:sldLayoutId id="2147483889" r:id="rId14"/>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Arial" charset="0"/>
          <a:cs typeface="Arial" pitchFamily="34" charset="0"/>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Arial" charset="0"/>
          <a:cs typeface="Arial" pitchFamily="34"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Arial" charset="0"/>
          <a:cs typeface="Arial" pitchFamily="34"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Arial" charset="0"/>
          <a:cs typeface="Arial" pitchFamily="34"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Arial"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kumimoji="1" sz="3200">
          <a:solidFill>
            <a:schemeClr val="tx1"/>
          </a:solidFill>
          <a:effectLst>
            <a:outerShdw blurRad="38100" dist="38100" dir="2700000" algn="tl">
              <a:srgbClr val="FFFFFF"/>
            </a:outerShdw>
          </a:effectLst>
          <a:latin typeface="+mn-lt"/>
          <a:ea typeface="Arial" charset="0"/>
          <a:cs typeface="Arial" pitchFamily="34" charset="0"/>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kumimoji="1" sz="2800">
          <a:solidFill>
            <a:schemeClr val="tx1"/>
          </a:solidFill>
          <a:effectLst>
            <a:outerShdw blurRad="38100" dist="38100" dir="2700000" algn="tl">
              <a:srgbClr val="FFFFFF"/>
            </a:outerShdw>
          </a:effectLst>
          <a:latin typeface="+mn-lt"/>
          <a:ea typeface="Arial" charset="0"/>
          <a:cs typeface="Arial" pitchFamily="34" charset="0"/>
        </a:defRPr>
      </a:lvl2pPr>
      <a:lvl3pPr marL="1143000" indent="-228600" algn="l" rtl="0" eaLnBrk="0" fontAlgn="base" hangingPunct="0">
        <a:spcBef>
          <a:spcPct val="20000"/>
        </a:spcBef>
        <a:spcAft>
          <a:spcPct val="0"/>
        </a:spcAft>
        <a:buClr>
          <a:schemeClr val="accent2"/>
        </a:buClr>
        <a:buChar char="•"/>
        <a:defRPr kumimoji="1" sz="2400">
          <a:solidFill>
            <a:schemeClr val="tx1"/>
          </a:solidFill>
          <a:effectLst>
            <a:outerShdw blurRad="38100" dist="38100" dir="2700000" algn="tl">
              <a:srgbClr val="FFFFFF"/>
            </a:outerShdw>
          </a:effectLst>
          <a:latin typeface="+mn-lt"/>
          <a:ea typeface="Arial" charset="0"/>
          <a:cs typeface="Arial" pitchFamily="34" charset="0"/>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kumimoji="1" sz="2000">
          <a:solidFill>
            <a:schemeClr val="tx1"/>
          </a:solidFill>
          <a:effectLst>
            <a:outerShdw blurRad="38100" dist="38100" dir="2700000" algn="tl">
              <a:srgbClr val="FFFFFF"/>
            </a:outerShdw>
          </a:effectLst>
          <a:latin typeface="+mn-lt"/>
          <a:ea typeface="Arial" charset="0"/>
          <a:cs typeface="Arial" pitchFamily="34" charset="0"/>
        </a:defRPr>
      </a:lvl4pPr>
      <a:lvl5pPr marL="2057400" indent="-228600" algn="l" rtl="0" eaLnBrk="0" fontAlgn="base" hangingPunct="0">
        <a:spcBef>
          <a:spcPct val="20000"/>
        </a:spcBef>
        <a:spcAft>
          <a:spcPct val="0"/>
        </a:spcAft>
        <a:buClr>
          <a:schemeClr val="hlink"/>
        </a:buClr>
        <a:buChar char="•"/>
        <a:defRPr kumimoji="1" sz="2000">
          <a:solidFill>
            <a:schemeClr val="tx1"/>
          </a:solidFill>
          <a:effectLst>
            <a:outerShdw blurRad="38100" dist="38100" dir="2700000" algn="tl">
              <a:srgbClr val="FFFFFF"/>
            </a:outerShdw>
          </a:effectLst>
          <a:latin typeface="+mn-lt"/>
          <a:ea typeface="Arial" charset="0"/>
          <a:cs typeface="Arial" pitchFamily="34" charset="0"/>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FFFFFF"/>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pbord@bk.r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o2013.lesgaft.spb.ru/moodle/" TargetMode="External"/><Relationship Id="rId2" Type="http://schemas.openxmlformats.org/officeDocument/2006/relationships/hyperlink" Target="mailto:pbord@bk.r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ru.wikipedia.org/wiki/%D0%9E%D0%B1%D1%89%D0%B5%D1%81%D1%82%D0%B2%D0%BE" TargetMode="External"/><Relationship Id="rId2" Type="http://schemas.openxmlformats.org/officeDocument/2006/relationships/hyperlink" Target="http://ru.wikipedia.org/wiki/%D0%9F%D1%80%D0%B8%D1%80%D0%BE%D0%B4%D0%B0"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ru.wikipedia.org/wiki/%D0%9F%D0%BE%D0%B7%D0%BD%D0%B0%D0%BD%D0%B8%D0%B5"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43.xml.rels><?xml version="1.0" encoding="UTF-8" standalone="yes"?>
<Relationships xmlns="http://schemas.openxmlformats.org/package/2006/relationships"><Relationship Id="rId3" Type="http://schemas.openxmlformats.org/officeDocument/2006/relationships/hyperlink" Target="http://bookshistory.narod.ru/images/image11-1.png" TargetMode="External"/><Relationship Id="rId2" Type="http://schemas.openxmlformats.org/officeDocument/2006/relationships/image" Target="../media/image4.jpeg"/><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3" Type="http://schemas.openxmlformats.org/officeDocument/2006/relationships/hyperlink" Target="http://slovari.yandex.ru/dict/mos/article/mos/19000/52387.htm" TargetMode="External"/><Relationship Id="rId2" Type="http://schemas.openxmlformats.org/officeDocument/2006/relationships/hyperlink" Target="http://slovari.yandex.ru/dict/mos/article/mos/19000/51477.htm"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6.jpeg"/><Relationship Id="rId4" Type="http://schemas.openxmlformats.org/officeDocument/2006/relationships/hyperlink" Target="http://sch69.narod.ru/raz/1/681/dc5.jpg" TargetMode="Externa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4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tonnel.ru/calendar/296619893_tonnel.gif"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biser.my1.ru/_fr/0/4181081.jpg" TargetMode="Externa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9.png"/></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ru.wikipedia.org/wiki/%D0%9F%D1%80%D0%BE%D0%B4%D1%83%D0%BA%D1%82" TargetMode="External"/><Relationship Id="rId7" Type="http://schemas.openxmlformats.org/officeDocument/2006/relationships/hyperlink" Target="http://ru.wikipedia.org/w/index.php?title=%D0%98%D0%BD%D1%84%D0%BE%D1%80%D0%BC%D0%B0%D1%86%D0%B8%D0%BE%D0%BD%D0%BD%D0%BE%D0%B5_%D0%BF%D1%80%D0%BE%D1%81%D1%82%D1%80%D0%B0%D0%BD%D1%81%D1%82%D0%B2%D0%BE&amp;action=edit&amp;redlink=1" TargetMode="External"/><Relationship Id="rId2" Type="http://schemas.openxmlformats.org/officeDocument/2006/relationships/hyperlink" Target="http://ru.wikipedia.org/wiki/%D0%9E%D0%B1%D1%89%D0%B5%D1%81%D1%82%D0%B2%D0%BE" TargetMode="External"/><Relationship Id="rId1" Type="http://schemas.openxmlformats.org/officeDocument/2006/relationships/slideLayout" Target="../slideLayouts/slideLayout2.xml"/><Relationship Id="rId6" Type="http://schemas.openxmlformats.org/officeDocument/2006/relationships/hyperlink" Target="http://ru.wikipedia.org/w/index.php?title=%D0%98%D0%BD%D1%84%D0%BE%D1%80%D0%BC%D0%B0%D1%82%D0%B8%D0%B7%D0%B0%D1%86%D0%B8%D1%8F&amp;action=edit&amp;redlink=1" TargetMode="External"/><Relationship Id="rId5" Type="http://schemas.openxmlformats.org/officeDocument/2006/relationships/hyperlink" Target="http://ru.wikipedia.org/wiki/%D0%92%D0%92%D0%9F" TargetMode="External"/><Relationship Id="rId4" Type="http://schemas.openxmlformats.org/officeDocument/2006/relationships/hyperlink" Target="http://ru.wikipedia.org/wiki/%D0%A3%D1%81%D0%BB%D1%83%D0%B3%D0%B0" TargetMode="Externa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ru.wikipedia.org/wiki" TargetMode="Externa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hyperlink" Target="http://www.pbord.spb.ru/"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audio" Target="file:///F:\&#1055;&#1088;&#1077;&#1079;&#1077;&#1085;&#1090;&#1072;&#1094;&#1080;&#1080;\&#1051;&#1077;&#1082;&#1094;&#1080;&#1103;%201%20&#1042;&#1074;&#1077;&#1076;&#1077;&#1085;&#1080;&#1077;\&#1051;&#1077;&#1082;&#1094;&#1080;&#1103;%201_new.ppt317.wav" TargetMode="External"/><Relationship Id="rId1" Type="http://schemas.microsoft.com/office/2007/relationships/media" Target="file:///F:\&#1055;&#1088;&#1077;&#1079;&#1077;&#1085;&#1090;&#1072;&#1094;&#1080;&#1080;\&#1051;&#1077;&#1082;&#1094;&#1080;&#1103;%201%20&#1042;&#1074;&#1077;&#1076;&#1077;&#1085;&#1080;&#1077;\&#1051;&#1077;&#1082;&#1094;&#1080;&#1103;%201_new.ppt317.wav" TargetMode="External"/><Relationship Id="rId5" Type="http://schemas.openxmlformats.org/officeDocument/2006/relationships/image" Target="../media/image1.png"/><Relationship Id="rId4" Type="http://schemas.openxmlformats.org/officeDocument/2006/relationships/image" Target="../media/image11.png"/></Relationships>
</file>

<file path=ppt/slides/_rels/slide7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audio" Target="file:///G:\&#1055;&#1088;&#1077;&#1079;&#1077;&#1085;&#1090;&#1072;&#1094;&#1080;&#1080;\&#1051;&#1077;&#1082;&#1094;&#1080;&#1103;%201%20&#1042;&#1074;&#1077;&#1076;&#1077;&#1085;&#1080;&#1077;\&#1051;&#1077;&#1082;&#1094;&#1080;&#1103;%201_new.ppt318-0.wav" TargetMode="External"/><Relationship Id="rId1" Type="http://schemas.microsoft.com/office/2007/relationships/media" Target="file:///G:\&#1055;&#1088;&#1077;&#1079;&#1077;&#1085;&#1090;&#1072;&#1094;&#1080;&#1080;\&#1051;&#1077;&#1082;&#1094;&#1080;&#1103;%201%20&#1042;&#1074;&#1077;&#1076;&#1077;&#1085;&#1080;&#1077;\&#1051;&#1077;&#1082;&#1094;&#1080;&#1103;%201_new.ppt318-0.wav" TargetMode="External"/><Relationship Id="rId5" Type="http://schemas.openxmlformats.org/officeDocument/2006/relationships/image" Target="../media/image11.png"/><Relationship Id="rId4" Type="http://schemas.openxmlformats.org/officeDocument/2006/relationships/image" Target="../media/image1.png"/></Relationships>
</file>

<file path=ppt/slides/_rels/slide7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G:\&#1055;&#1088;&#1077;&#1079;&#1077;&#1085;&#1090;&#1072;&#1094;&#1080;&#1080;\&#1051;&#1077;&#1082;&#1094;&#1080;&#1103;%201%20&#1042;&#1074;&#1077;&#1076;&#1077;&#1085;&#1080;&#1077;\&#1051;&#1077;&#1082;&#1094;&#1080;&#1103;%201_new.ppt319-0.wav" TargetMode="External"/><Relationship Id="rId1" Type="http://schemas.microsoft.com/office/2007/relationships/media" Target="file:///G:\&#1055;&#1088;&#1077;&#1079;&#1077;&#1085;&#1090;&#1072;&#1094;&#1080;&#1080;\&#1051;&#1077;&#1082;&#1094;&#1080;&#1103;%201%20&#1042;&#1074;&#1077;&#1076;&#1077;&#1085;&#1080;&#1077;\&#1051;&#1077;&#1082;&#1094;&#1080;&#1103;%201_new.ppt319-0.wav" TargetMode="External"/><Relationship Id="rId4" Type="http://schemas.openxmlformats.org/officeDocument/2006/relationships/image" Target="../media/image1.png"/></Relationships>
</file>

<file path=ppt/slides/_rels/slide7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1055;&#1088;&#1077;&#1079;&#1077;&#1085;&#1090;&#1072;&#1094;&#1080;&#1080;\&#1051;&#1077;&#1082;&#1094;&#1080;&#1103;%201%20&#1042;&#1074;&#1077;&#1076;&#1077;&#1085;&#1080;&#1077;\&#1051;&#1077;&#1082;&#1094;&#1080;&#1103;%201_new.ppt320.wav" TargetMode="External"/><Relationship Id="rId1" Type="http://schemas.microsoft.com/office/2007/relationships/media" Target="file:///F:\&#1055;&#1088;&#1077;&#1079;&#1077;&#1085;&#1090;&#1072;&#1094;&#1080;&#1080;\&#1051;&#1077;&#1082;&#1094;&#1080;&#1103;%201%20&#1042;&#1074;&#1077;&#1076;&#1077;&#1085;&#1080;&#1077;\&#1051;&#1077;&#1082;&#1094;&#1080;&#1103;%201_new.ppt320.wav" TargetMode="External"/><Relationship Id="rId5" Type="http://schemas.openxmlformats.org/officeDocument/2006/relationships/image" Target="../media/image1.png"/><Relationship Id="rId4" Type="http://schemas.openxmlformats.org/officeDocument/2006/relationships/image" Target="../media/image12.png"/></Relationships>
</file>

<file path=ppt/slides/_rels/slide74.xml.rels><?xml version="1.0" encoding="UTF-8" standalone="yes"?>
<Relationships xmlns="http://schemas.openxmlformats.org/package/2006/relationships"><Relationship Id="rId3" Type="http://schemas.openxmlformats.org/officeDocument/2006/relationships/audio" Target="file:///F:\&#1055;&#1088;&#1077;&#1079;&#1077;&#1085;&#1090;&#1072;&#1094;&#1080;&#1080;\&#1051;&#1077;&#1082;&#1094;&#1080;&#1103;%201%20&#1042;&#1074;&#1077;&#1076;&#1077;&#1085;&#1080;&#1077;\&#1051;&#1077;&#1082;&#1094;&#1080;&#1103;%201_new.ppt286.wav" TargetMode="External"/><Relationship Id="rId2" Type="http://schemas.microsoft.com/office/2007/relationships/media" Target="file:///F:\&#1055;&#1088;&#1077;&#1079;&#1077;&#1085;&#1090;&#1072;&#1094;&#1080;&#1080;\&#1051;&#1077;&#1082;&#1094;&#1080;&#1103;%201%20&#1042;&#1074;&#1077;&#1076;&#1077;&#1085;&#1080;&#1077;\&#1051;&#1077;&#1082;&#1094;&#1080;&#1103;%201_new.ppt286.wav" TargetMode="External"/><Relationship Id="rId1" Type="http://schemas.openxmlformats.org/officeDocument/2006/relationships/tags" Target="../tags/tag6.xml"/><Relationship Id="rId6" Type="http://schemas.openxmlformats.org/officeDocument/2006/relationships/image" Target="../media/image1.png"/><Relationship Id="rId5" Type="http://schemas.openxmlformats.org/officeDocument/2006/relationships/hyperlink" Target="../%D0%9B%D0%B5%D0%BA%D1%86%D0%B8%D1%8F%202%20%D0%98%D1%81%D1%82%D0%BE%D1%80%D0%B8%D1%8F%20%D1%84%D0%B0%D0%B9%D0%BB%20%D1%81%D1%82%D1%80/%D0%9B%D0%B5%D0%BA%D1%86%D0%B8%D1%8F%202_var2.ppt" TargetMode="Externa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65174"/>
            <a:ext cx="7772400" cy="2591818"/>
          </a:xfrm>
        </p:spPr>
        <p:txBody>
          <a:bodyPr/>
          <a:lstStyle/>
          <a:p>
            <a:pPr eaLnBrk="1" hangingPunct="1"/>
            <a:r>
              <a:rPr kumimoji="0" lang="ru-RU" altLang="ru-RU" sz="3200" dirty="0" err="1" smtClean="0"/>
              <a:t>Бордовский</a:t>
            </a:r>
            <a:r>
              <a:rPr kumimoji="0" lang="ru-RU" altLang="ru-RU" sz="3200" dirty="0" smtClean="0"/>
              <a:t> Павел Георгиевич</a:t>
            </a:r>
            <a:r>
              <a:rPr kumimoji="0" lang="ru-RU" altLang="ru-RU" sz="4800" dirty="0" smtClean="0"/>
              <a:t/>
            </a:r>
            <a:br>
              <a:rPr kumimoji="0" lang="ru-RU" altLang="ru-RU" sz="4800" dirty="0" smtClean="0"/>
            </a:br>
            <a:r>
              <a:rPr kumimoji="0" lang="ru-RU" altLang="ru-RU" sz="2400" dirty="0" smtClean="0"/>
              <a:t>(Кафедра биомеханики)</a:t>
            </a:r>
            <a:br>
              <a:rPr kumimoji="0" lang="ru-RU" altLang="ru-RU" sz="2400" dirty="0" smtClean="0"/>
            </a:br>
            <a:r>
              <a:rPr kumimoji="0" lang="ru-RU" altLang="ru-RU" sz="4800" dirty="0" smtClean="0"/>
              <a:t/>
            </a:r>
            <a:br>
              <a:rPr kumimoji="0" lang="ru-RU" altLang="ru-RU" sz="4800" dirty="0" smtClean="0"/>
            </a:br>
            <a:r>
              <a:rPr kumimoji="0" lang="ru-RU" altLang="ru-RU" sz="4800" dirty="0" smtClean="0"/>
              <a:t>Лекция 1</a:t>
            </a:r>
          </a:p>
        </p:txBody>
      </p:sp>
      <p:sp>
        <p:nvSpPr>
          <p:cNvPr id="2051" name="Rectangle 3"/>
          <p:cNvSpPr>
            <a:spLocks noGrp="1" noChangeArrowheads="1"/>
          </p:cNvSpPr>
          <p:nvPr>
            <p:ph type="subTitle" idx="1"/>
          </p:nvPr>
        </p:nvSpPr>
        <p:spPr>
          <a:xfrm>
            <a:off x="711130" y="3290963"/>
            <a:ext cx="7772400" cy="2088306"/>
          </a:xfrm>
        </p:spPr>
        <p:txBody>
          <a:bodyPr/>
          <a:lstStyle/>
          <a:p>
            <a:pPr eaLnBrk="1" hangingPunct="1"/>
            <a:r>
              <a:rPr kumimoji="0" lang="ru-RU" altLang="ru-RU" sz="4000" dirty="0" smtClean="0"/>
              <a:t>Информационные технологии в физической культуре </a:t>
            </a:r>
            <a:r>
              <a:rPr kumimoji="0" lang="ru-RU" altLang="ru-RU" sz="4000" dirty="0"/>
              <a:t>и </a:t>
            </a:r>
            <a:r>
              <a:rPr kumimoji="0" lang="ru-RU" altLang="ru-RU" sz="4000" dirty="0" smtClean="0"/>
              <a:t>спорте</a:t>
            </a:r>
          </a:p>
          <a:p>
            <a:pPr eaLnBrk="1" hangingPunct="1"/>
            <a:r>
              <a:rPr kumimoji="0" lang="ru-RU" altLang="ru-RU" sz="4000" dirty="0" smtClean="0"/>
              <a:t>Введение в предмет</a:t>
            </a:r>
          </a:p>
        </p:txBody>
      </p:sp>
      <p:pic>
        <p:nvPicPr>
          <p:cNvPr id="5124" name="6CAD5AA2.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 Box 6"/>
          <p:cNvSpPr txBox="1">
            <a:spLocks noChangeArrowheads="1"/>
          </p:cNvSpPr>
          <p:nvPr/>
        </p:nvSpPr>
        <p:spPr bwMode="auto">
          <a:xfrm>
            <a:off x="1907704" y="5321703"/>
            <a:ext cx="50467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kumimoji="0" lang="ru-RU" altLang="ru-RU" sz="2800" dirty="0"/>
              <a:t>Отредактировано </a:t>
            </a:r>
            <a:r>
              <a:rPr kumimoji="0" lang="ru-RU" altLang="ru-RU" sz="2800" dirty="0" smtClean="0"/>
              <a:t>1</a:t>
            </a:r>
            <a:r>
              <a:rPr kumimoji="0" lang="en-US" altLang="ru-RU" sz="2800" dirty="0" smtClean="0"/>
              <a:t>3</a:t>
            </a:r>
            <a:r>
              <a:rPr kumimoji="0" lang="ru-RU" altLang="ru-RU" sz="2800" dirty="0" smtClean="0"/>
              <a:t>.</a:t>
            </a:r>
            <a:r>
              <a:rPr kumimoji="0" lang="en-US" altLang="ru-RU" sz="2800" dirty="0" smtClean="0"/>
              <a:t>01</a:t>
            </a:r>
            <a:r>
              <a:rPr kumimoji="0" lang="ru-RU" altLang="ru-RU" sz="2800" dirty="0" smtClean="0"/>
              <a:t>.20</a:t>
            </a:r>
            <a:r>
              <a:rPr kumimoji="0" lang="en-US" altLang="ru-RU" sz="2800" dirty="0" smtClean="0"/>
              <a:t>20</a:t>
            </a:r>
            <a:endParaRPr kumimoji="0" lang="ru-RU" altLang="ru-RU" sz="2800" dirty="0"/>
          </a:p>
        </p:txBody>
      </p:sp>
    </p:spTree>
  </p:cSld>
  <p:clrMapOvr>
    <a:masterClrMapping/>
  </p:clrMapOvr>
  <p:transition advTm="13515"/>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500"/>
                                        <p:tgtEl>
                                          <p:spTgt spid="2050"/>
                                        </p:tgtEl>
                                      </p:cBhvr>
                                    </p:animEffect>
                                  </p:childTnLst>
                                </p:cTn>
                              </p:par>
                            </p:childTnLst>
                          </p:cTn>
                        </p:par>
                        <p:par>
                          <p:cTn id="8" fill="hold" nodeType="afterGroup">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2051">
                                            <p:txEl>
                                              <p:pRg st="0" end="0"/>
                                            </p:txEl>
                                          </p:spTgt>
                                        </p:tgtEl>
                                        <p:attrNameLst>
                                          <p:attrName>style.visibility</p:attrName>
                                        </p:attrNameLst>
                                      </p:cBhvr>
                                      <p:to>
                                        <p:strVal val="visible"/>
                                      </p:to>
                                    </p:set>
                                    <p:anim calcmode="discrete" valueType="clr">
                                      <p:cBhvr override="childStyle">
                                        <p:cTn id="11" dur="80"/>
                                        <p:tgtEl>
                                          <p:spTgt spid="205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2051">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2051">
                                            <p:txEl>
                                              <p:pRg st="0" end="0"/>
                                            </p:txEl>
                                          </p:spTgt>
                                        </p:tgtEl>
                                        <p:attrNameLst>
                                          <p:attrName>fill.type</p:attrName>
                                        </p:attrNameLst>
                                      </p:cBhvr>
                                      <p:to>
                                        <p:strVal val="solid"/>
                                      </p:to>
                                    </p:set>
                                  </p:childTnLst>
                                </p:cTn>
                              </p:par>
                            </p:childTnLst>
                          </p:cTn>
                        </p:par>
                        <p:par>
                          <p:cTn id="14" fill="hold">
                            <p:stCondLst>
                              <p:cond delay="2540"/>
                            </p:stCondLst>
                            <p:childTnLst>
                              <p:par>
                                <p:cTn id="15" presetID="27" presetClass="entr" presetSubtype="0" fill="hold" grpId="0" nodeType="afterEffect">
                                  <p:stCondLst>
                                    <p:cond delay="0"/>
                                  </p:stCondLst>
                                  <p:iterate type="lt">
                                    <p:tmPct val="50000"/>
                                  </p:iterate>
                                  <p:childTnLst>
                                    <p:set>
                                      <p:cBhvr>
                                        <p:cTn id="16" dur="1" fill="hold">
                                          <p:stCondLst>
                                            <p:cond delay="0"/>
                                          </p:stCondLst>
                                        </p:cTn>
                                        <p:tgtEl>
                                          <p:spTgt spid="2051">
                                            <p:txEl>
                                              <p:pRg st="1" end="1"/>
                                            </p:txEl>
                                          </p:spTgt>
                                        </p:tgtEl>
                                        <p:attrNameLst>
                                          <p:attrName>style.visibility</p:attrName>
                                        </p:attrNameLst>
                                      </p:cBhvr>
                                      <p:to>
                                        <p:strVal val="visible"/>
                                      </p:to>
                                    </p:set>
                                    <p:anim calcmode="discrete" valueType="clr">
                                      <p:cBhvr override="childStyle">
                                        <p:cTn id="17" dur="80"/>
                                        <p:tgtEl>
                                          <p:spTgt spid="205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2051">
                                            <p:txEl>
                                              <p:pRg st="1" end="1"/>
                                            </p:txEl>
                                          </p:spTgt>
                                        </p:tgtEl>
                                        <p:attrNameLst>
                                          <p:attrName>fillcolor</p:attrName>
                                        </p:attrNameLst>
                                      </p:cBhvr>
                                      <p:tavLst>
                                        <p:tav tm="0">
                                          <p:val>
                                            <p:clrVal>
                                              <a:schemeClr val="accent2"/>
                                            </p:clrVal>
                                          </p:val>
                                        </p:tav>
                                        <p:tav tm="50000">
                                          <p:val>
                                            <p:clrVal>
                                              <a:schemeClr val="hlink"/>
                                            </p:clrVal>
                                          </p:val>
                                        </p:tav>
                                      </p:tavLst>
                                    </p:anim>
                                    <p:set>
                                      <p:cBhvr>
                                        <p:cTn id="19" dur="80"/>
                                        <p:tgtEl>
                                          <p:spTgt spid="205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86891"/>
          </a:xfrm>
        </p:spPr>
        <p:txBody>
          <a:bodyPr/>
          <a:lstStyle/>
          <a:p>
            <a:r>
              <a:rPr kumimoji="0" lang="ru-RU" altLang="ru-RU" sz="2800" dirty="0"/>
              <a:t>Информационные технологии в </a:t>
            </a:r>
            <a:r>
              <a:rPr kumimoji="0" lang="ru-RU" altLang="ru-RU" sz="2800" dirty="0" err="1"/>
              <a:t>ФКиС</a:t>
            </a:r>
            <a:r>
              <a:rPr kumimoji="0" lang="ru-RU" altLang="ru-RU" sz="2800" dirty="0"/>
              <a:t> и АФК</a:t>
            </a:r>
            <a:endParaRPr lang="ru-RU" sz="2800" dirty="0"/>
          </a:p>
        </p:txBody>
      </p:sp>
      <p:sp>
        <p:nvSpPr>
          <p:cNvPr id="3" name="Объект 2"/>
          <p:cNvSpPr>
            <a:spLocks noGrp="1"/>
          </p:cNvSpPr>
          <p:nvPr>
            <p:ph idx="1"/>
          </p:nvPr>
        </p:nvSpPr>
        <p:spPr>
          <a:xfrm>
            <a:off x="179512" y="629860"/>
            <a:ext cx="8856984" cy="4525963"/>
          </a:xfrm>
        </p:spPr>
        <p:txBody>
          <a:bodyPr/>
          <a:lstStyle/>
          <a:p>
            <a:r>
              <a:rPr lang="ru-RU" dirty="0" smtClean="0"/>
              <a:t>Базовой дисциплиной изучающей основные принципы и правила обработки информации средствами вычислительной техники, а так же принципы функционирования самой вычислительной техники и методов управления этой техникой является дисциплина </a:t>
            </a:r>
            <a:r>
              <a:rPr lang="ru-RU" sz="4000" dirty="0" smtClean="0"/>
              <a:t>«Информатика».</a:t>
            </a:r>
            <a:endParaRPr lang="ru-RU" sz="4000" dirty="0"/>
          </a:p>
          <a:p>
            <a:endParaRPr lang="ru-RU" dirty="0"/>
          </a:p>
        </p:txBody>
      </p:sp>
      <p:sp>
        <p:nvSpPr>
          <p:cNvPr id="4" name="Номер слайда 3"/>
          <p:cNvSpPr>
            <a:spLocks noGrp="1"/>
          </p:cNvSpPr>
          <p:nvPr>
            <p:ph type="sldNum" sz="quarter" idx="12"/>
          </p:nvPr>
        </p:nvSpPr>
        <p:spPr/>
        <p:txBody>
          <a:bodyPr/>
          <a:lstStyle/>
          <a:p>
            <a:pPr>
              <a:defRPr/>
            </a:pPr>
            <a:fld id="{AAA07F89-CD62-4DFB-9DB8-88DF5635CDDF}" type="slidenum">
              <a:rPr lang="ru-RU" altLang="ru-RU" smtClean="0"/>
              <a:pPr>
                <a:defRPr/>
              </a:pPr>
              <a:t>10</a:t>
            </a:fld>
            <a:endParaRPr lang="ru-RU" altLang="ru-RU"/>
          </a:p>
        </p:txBody>
      </p:sp>
    </p:spTree>
    <p:extLst>
      <p:ext uri="{BB962C8B-B14F-4D97-AF65-F5344CB8AC3E}">
        <p14:creationId xmlns:p14="http://schemas.microsoft.com/office/powerpoint/2010/main" val="2721002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FA18E645-FEE1-4A0C-B403-3CA966D56BB6}" type="slidenum">
              <a:rPr kumimoji="0" lang="ru-RU" altLang="ru-RU" sz="1400" smtClean="0"/>
              <a:pPr>
                <a:spcBef>
                  <a:spcPct val="0"/>
                </a:spcBef>
                <a:buClrTx/>
                <a:buSzTx/>
                <a:buFontTx/>
                <a:buNone/>
                <a:defRPr/>
              </a:pPr>
              <a:t>11</a:t>
            </a:fld>
            <a:endParaRPr kumimoji="0" lang="ru-RU" altLang="ru-RU" sz="1400" smtClean="0"/>
          </a:p>
        </p:txBody>
      </p:sp>
      <p:sp>
        <p:nvSpPr>
          <p:cNvPr id="6146" name="Rectangle 2"/>
          <p:cNvSpPr>
            <a:spLocks noGrp="1" noChangeArrowheads="1"/>
          </p:cNvSpPr>
          <p:nvPr>
            <p:ph type="title"/>
          </p:nvPr>
        </p:nvSpPr>
        <p:spPr>
          <a:xfrm>
            <a:off x="457200" y="116632"/>
            <a:ext cx="8229600" cy="695325"/>
          </a:xfrm>
        </p:spPr>
        <p:txBody>
          <a:bodyPr/>
          <a:lstStyle/>
          <a:p>
            <a:pPr eaLnBrk="1" hangingPunct="1"/>
            <a:r>
              <a:rPr kumimoji="0" lang="ru-RU" altLang="ru-RU" dirty="0" smtClean="0"/>
              <a:t>ИНФОРМАТИКА</a:t>
            </a:r>
            <a:endParaRPr kumimoji="0" lang="ru-RU" altLang="ru-RU" sz="2000" dirty="0" smtClean="0"/>
          </a:p>
        </p:txBody>
      </p:sp>
      <p:sp>
        <p:nvSpPr>
          <p:cNvPr id="6147" name="Rectangle 3"/>
          <p:cNvSpPr>
            <a:spLocks noGrp="1" noChangeArrowheads="1"/>
          </p:cNvSpPr>
          <p:nvPr>
            <p:ph type="body" idx="1"/>
          </p:nvPr>
        </p:nvSpPr>
        <p:spPr>
          <a:xfrm>
            <a:off x="173288" y="755229"/>
            <a:ext cx="8784975" cy="5546724"/>
          </a:xfrm>
        </p:spPr>
        <p:txBody>
          <a:bodyPr/>
          <a:lstStyle/>
          <a:p>
            <a:pPr eaLnBrk="1" hangingPunct="1">
              <a:lnSpc>
                <a:spcPct val="90000"/>
              </a:lnSpc>
              <a:buFont typeface="Wingdings" panose="05000000000000000000" pitchFamily="2" charset="2"/>
              <a:buNone/>
            </a:pPr>
            <a:r>
              <a:rPr kumimoji="0" lang="ru-RU" altLang="ru-RU" sz="2000" dirty="0" smtClean="0"/>
              <a:t>Термин возник во Франции в 60-е годы. Дословный перевод термина обозначает:</a:t>
            </a:r>
          </a:p>
          <a:p>
            <a:pPr eaLnBrk="1" hangingPunct="1">
              <a:lnSpc>
                <a:spcPct val="90000"/>
              </a:lnSpc>
              <a:spcBef>
                <a:spcPct val="0"/>
              </a:spcBef>
              <a:buClrTx/>
              <a:buSzTx/>
              <a:buFontTx/>
              <a:buNone/>
            </a:pPr>
            <a:r>
              <a:rPr kumimoji="0" lang="ru-RU" altLang="ru-RU" sz="2800" b="1" dirty="0" smtClean="0">
                <a:effectLst/>
              </a:rPr>
              <a:t>Автоматическая обработка информации</a:t>
            </a:r>
          </a:p>
          <a:p>
            <a:pPr eaLnBrk="1" hangingPunct="1">
              <a:lnSpc>
                <a:spcPct val="90000"/>
              </a:lnSpc>
              <a:spcBef>
                <a:spcPct val="0"/>
              </a:spcBef>
              <a:buClrTx/>
              <a:buSzTx/>
              <a:buFontTx/>
              <a:buNone/>
            </a:pPr>
            <a:r>
              <a:rPr kumimoji="0" lang="ru-RU" altLang="ru-RU" sz="2000" dirty="0" smtClean="0">
                <a:effectLst/>
              </a:rPr>
              <a:t>Используется преимущественно в Европе и России.</a:t>
            </a:r>
          </a:p>
          <a:p>
            <a:pPr eaLnBrk="1" hangingPunct="1">
              <a:lnSpc>
                <a:spcPct val="90000"/>
              </a:lnSpc>
              <a:spcBef>
                <a:spcPct val="0"/>
              </a:spcBef>
              <a:buClrTx/>
              <a:buSzTx/>
              <a:buFontTx/>
              <a:buNone/>
            </a:pPr>
            <a:r>
              <a:rPr kumimoji="0" lang="ru-RU" altLang="ru-RU" sz="2000" dirty="0" smtClean="0">
                <a:effectLst/>
              </a:rPr>
              <a:t>Американский вариант названия</a:t>
            </a:r>
            <a:r>
              <a:rPr kumimoji="0" lang="ru-RU" altLang="ru-RU" sz="2800" dirty="0" smtClean="0">
                <a:effectLst/>
              </a:rPr>
              <a:t>:</a:t>
            </a:r>
          </a:p>
          <a:p>
            <a:pPr eaLnBrk="1" hangingPunct="1">
              <a:lnSpc>
                <a:spcPct val="90000"/>
              </a:lnSpc>
              <a:spcBef>
                <a:spcPct val="0"/>
              </a:spcBef>
              <a:buClrTx/>
              <a:buSzTx/>
              <a:buFontTx/>
              <a:buNone/>
            </a:pPr>
            <a:r>
              <a:rPr kumimoji="0" lang="ru-RU" altLang="ru-RU" sz="2800" b="1" dirty="0" err="1" smtClean="0">
                <a:effectLst/>
              </a:rPr>
              <a:t>Computer</a:t>
            </a:r>
            <a:r>
              <a:rPr kumimoji="0" lang="ru-RU" altLang="ru-RU" sz="2800" b="1" dirty="0" smtClean="0">
                <a:effectLst/>
              </a:rPr>
              <a:t> </a:t>
            </a:r>
            <a:r>
              <a:rPr kumimoji="0" lang="ru-RU" altLang="ru-RU" sz="2800" b="1" dirty="0" err="1" smtClean="0">
                <a:effectLst/>
              </a:rPr>
              <a:t>science</a:t>
            </a:r>
            <a:r>
              <a:rPr kumimoji="0" lang="ru-RU" altLang="ru-RU" sz="2800" dirty="0" smtClean="0">
                <a:effectLst/>
              </a:rPr>
              <a:t> (</a:t>
            </a:r>
            <a:r>
              <a:rPr kumimoji="0" lang="ru-RU" altLang="ru-RU" sz="2800" dirty="0" err="1" smtClean="0">
                <a:effectLst/>
              </a:rPr>
              <a:t>or</a:t>
            </a:r>
            <a:r>
              <a:rPr kumimoji="0" lang="ru-RU" altLang="ru-RU" sz="2800" dirty="0" smtClean="0">
                <a:effectLst/>
              </a:rPr>
              <a:t> </a:t>
            </a:r>
            <a:r>
              <a:rPr kumimoji="0" lang="ru-RU" altLang="ru-RU" sz="2800" b="1" dirty="0" err="1" smtClean="0">
                <a:effectLst/>
              </a:rPr>
              <a:t>computing</a:t>
            </a:r>
            <a:r>
              <a:rPr kumimoji="0" lang="ru-RU" altLang="ru-RU" sz="2800" b="1" dirty="0" smtClean="0">
                <a:effectLst/>
              </a:rPr>
              <a:t> </a:t>
            </a:r>
            <a:r>
              <a:rPr kumimoji="0" lang="ru-RU" altLang="ru-RU" sz="2800" b="1" dirty="0" err="1" smtClean="0">
                <a:effectLst/>
              </a:rPr>
              <a:t>science</a:t>
            </a:r>
            <a:r>
              <a:rPr kumimoji="0" lang="ru-RU" altLang="ru-RU" sz="2800" dirty="0" smtClean="0">
                <a:effectLst/>
              </a:rPr>
              <a:t>) - </a:t>
            </a:r>
            <a:r>
              <a:rPr kumimoji="0" lang="ru-RU" altLang="ru-RU" b="1" dirty="0" smtClean="0">
                <a:effectLst/>
              </a:rPr>
              <a:t>Наука о компьютерах.</a:t>
            </a:r>
          </a:p>
          <a:p>
            <a:pPr eaLnBrk="1" hangingPunct="1">
              <a:lnSpc>
                <a:spcPct val="90000"/>
              </a:lnSpc>
              <a:spcBef>
                <a:spcPct val="0"/>
              </a:spcBef>
              <a:buClrTx/>
              <a:buSzTx/>
              <a:buNone/>
            </a:pPr>
            <a:r>
              <a:rPr kumimoji="0" lang="ru-RU" altLang="ru-RU" b="1" i="1" dirty="0">
                <a:solidFill>
                  <a:srgbClr val="990033"/>
                </a:solidFill>
                <a:effectLst>
                  <a:outerShdw blurRad="38100" dist="38100" dir="2700000" algn="tl">
                    <a:srgbClr val="000000"/>
                  </a:outerShdw>
                </a:effectLst>
              </a:rPr>
              <a:t>Информатика</a:t>
            </a:r>
            <a:r>
              <a:rPr kumimoji="0" lang="ru-RU" altLang="ru-RU" dirty="0">
                <a:solidFill>
                  <a:srgbClr val="990033"/>
                </a:solidFill>
                <a:effectLst>
                  <a:outerShdw blurRad="38100" dist="38100" dir="2700000" algn="tl">
                    <a:srgbClr val="000000"/>
                  </a:outerShdw>
                </a:effectLst>
              </a:rPr>
              <a:t> </a:t>
            </a:r>
            <a:r>
              <a:rPr kumimoji="0" lang="ru-RU" altLang="ru-RU" dirty="0"/>
              <a:t>– наука, систематизирующая приемы создания, хранения, воспроизведения, обработки и передачи данных средствами вычислительной техники, а также принципы функционирования этих средств и методы управления ими.</a:t>
            </a:r>
          </a:p>
          <a:p>
            <a:pPr eaLnBrk="1" hangingPunct="1">
              <a:lnSpc>
                <a:spcPct val="90000"/>
              </a:lnSpc>
              <a:spcBef>
                <a:spcPct val="0"/>
              </a:spcBef>
              <a:buClrTx/>
              <a:buSzTx/>
              <a:buFontTx/>
              <a:buNone/>
            </a:pPr>
            <a:endParaRPr kumimoji="0" lang="ru-RU" altLang="ru-RU" b="1" dirty="0" smtClean="0">
              <a:effectLst/>
            </a:endParaRPr>
          </a:p>
        </p:txBody>
      </p:sp>
      <p:pic>
        <p:nvPicPr>
          <p:cNvPr id="11269" name="904EEF9E.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61301"/>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randombar(horizontal)">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3863" y="115888"/>
            <a:ext cx="8229600" cy="631825"/>
          </a:xfrm>
        </p:spPr>
        <p:txBody>
          <a:bodyPr/>
          <a:lstStyle/>
          <a:p>
            <a:r>
              <a:rPr kumimoji="0" lang="ru-RU" altLang="ru-RU" dirty="0" smtClean="0"/>
              <a:t>ИНФОРМАЦИЯ</a:t>
            </a:r>
          </a:p>
        </p:txBody>
      </p:sp>
      <p:sp>
        <p:nvSpPr>
          <p:cNvPr id="3" name="Содержимое 2"/>
          <p:cNvSpPr>
            <a:spLocks noGrp="1"/>
          </p:cNvSpPr>
          <p:nvPr>
            <p:ph idx="1"/>
          </p:nvPr>
        </p:nvSpPr>
        <p:spPr>
          <a:xfrm>
            <a:off x="552450" y="692150"/>
            <a:ext cx="8229600" cy="5675313"/>
          </a:xfrm>
        </p:spPr>
        <p:txBody>
          <a:bodyPr/>
          <a:lstStyle/>
          <a:p>
            <a:r>
              <a:rPr kumimoji="0" lang="ru-RU" altLang="ru-RU" sz="2800" i="1" u="sng" dirty="0" smtClean="0">
                <a:solidFill>
                  <a:srgbClr val="FF0000"/>
                </a:solidFill>
                <a:effectLst>
                  <a:outerShdw blurRad="38100" dist="38100" dir="2700000" algn="tl">
                    <a:srgbClr val="000000"/>
                  </a:outerShdw>
                </a:effectLst>
              </a:rPr>
              <a:t>Определение 1.</a:t>
            </a:r>
            <a:r>
              <a:rPr kumimoji="0" lang="ru-RU" altLang="ru-RU" sz="2800" b="1" dirty="0" smtClean="0"/>
              <a:t> </a:t>
            </a:r>
            <a:r>
              <a:rPr kumimoji="0" lang="ru-RU" altLang="ru-RU" sz="2800" b="1" i="1" dirty="0" smtClean="0">
                <a:effectLst/>
              </a:rPr>
              <a:t>Информация</a:t>
            </a:r>
            <a:r>
              <a:rPr kumimoji="0" lang="ru-RU" altLang="ru-RU" sz="2800" b="1" dirty="0" smtClean="0">
                <a:effectLst/>
              </a:rPr>
              <a:t> есть отражение реального мира, это сведения, которые один реальный объект содержит о другом реальном объекте.</a:t>
            </a:r>
            <a:endParaRPr kumimoji="0" lang="ru-RU" altLang="ru-RU" sz="2800" dirty="0" smtClean="0">
              <a:effectLst/>
            </a:endParaRPr>
          </a:p>
          <a:p>
            <a:r>
              <a:rPr kumimoji="0" lang="ru-RU" altLang="ru-RU" sz="2800" i="1" u="sng" dirty="0" smtClean="0">
                <a:solidFill>
                  <a:srgbClr val="FF0000"/>
                </a:solidFill>
                <a:effectLst/>
              </a:rPr>
              <a:t>Определение </a:t>
            </a:r>
            <a:r>
              <a:rPr kumimoji="0" lang="ru-RU" altLang="ru-RU" sz="2800" i="1" u="sng" dirty="0">
                <a:solidFill>
                  <a:srgbClr val="FF0000"/>
                </a:solidFill>
                <a:effectLst/>
              </a:rPr>
              <a:t>2</a:t>
            </a:r>
            <a:r>
              <a:rPr kumimoji="0" lang="ru-RU" altLang="ru-RU" sz="2800" i="1" u="sng" dirty="0" smtClean="0">
                <a:solidFill>
                  <a:srgbClr val="FF0000"/>
                </a:solidFill>
                <a:effectLst/>
              </a:rPr>
              <a:t>. </a:t>
            </a:r>
            <a:r>
              <a:rPr kumimoji="0" lang="ru-RU" altLang="ru-RU" sz="2800" b="1" i="1" dirty="0" smtClean="0">
                <a:effectLst/>
              </a:rPr>
              <a:t>Информация</a:t>
            </a:r>
            <a:r>
              <a:rPr kumimoji="0" lang="ru-RU" altLang="ru-RU" sz="2800" dirty="0" smtClean="0">
                <a:effectLst/>
              </a:rPr>
              <a:t> – отражение окружающего мира в сознании человека – </a:t>
            </a:r>
            <a:r>
              <a:rPr kumimoji="0" lang="ru-RU" altLang="ru-RU" sz="2400" b="1" dirty="0" err="1" smtClean="0">
                <a:effectLst/>
              </a:rPr>
              <a:t>Бордовский</a:t>
            </a:r>
            <a:r>
              <a:rPr kumimoji="0" lang="ru-RU" altLang="ru-RU" sz="2400" b="1" dirty="0" smtClean="0">
                <a:effectLst/>
              </a:rPr>
              <a:t> П.Г.</a:t>
            </a:r>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000D4CAA-CB48-4AB6-AB9A-3A7434AAECF2}" type="slidenum">
              <a:rPr kumimoji="0" lang="ru-RU" altLang="ru-RU" sz="1400" smtClean="0"/>
              <a:pPr>
                <a:spcBef>
                  <a:spcPct val="0"/>
                </a:spcBef>
                <a:buClrTx/>
                <a:buSzTx/>
                <a:buFontTx/>
                <a:buNone/>
                <a:defRPr/>
              </a:pPr>
              <a:t>12</a:t>
            </a:fld>
            <a:endParaRPr kumimoji="0" lang="ru-RU" altLang="ru-RU" sz="1400" smtClean="0"/>
          </a:p>
        </p:txBody>
      </p:sp>
      <p:pic>
        <p:nvPicPr>
          <p:cNvPr id="14341" name="841AD31B.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88469"/>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3205" y="0"/>
            <a:ext cx="8229600" cy="436563"/>
          </a:xfrm>
        </p:spPr>
        <p:txBody>
          <a:bodyPr/>
          <a:lstStyle/>
          <a:p>
            <a:r>
              <a:rPr kumimoji="0" lang="ru-RU" altLang="ru-RU" sz="3200" dirty="0" smtClean="0"/>
              <a:t>ИНФОРМАЦИЯ</a:t>
            </a:r>
          </a:p>
        </p:txBody>
      </p:sp>
      <p:sp>
        <p:nvSpPr>
          <p:cNvPr id="15363" name="Содержимое 2"/>
          <p:cNvSpPr>
            <a:spLocks noGrp="1"/>
          </p:cNvSpPr>
          <p:nvPr>
            <p:ph idx="1"/>
          </p:nvPr>
        </p:nvSpPr>
        <p:spPr>
          <a:xfrm>
            <a:off x="-21882" y="441326"/>
            <a:ext cx="9144000" cy="6416674"/>
          </a:xfrm>
        </p:spPr>
        <p:txBody>
          <a:bodyPr/>
          <a:lstStyle/>
          <a:p>
            <a:r>
              <a:rPr kumimoji="0" lang="ru-RU" altLang="ru-RU" sz="2400" dirty="0" smtClean="0">
                <a:effectLst/>
              </a:rPr>
              <a:t>Понятие информации чаще всего связывается с определенным объектом, свойства которого она отражает. </a:t>
            </a:r>
          </a:p>
          <a:p>
            <a:r>
              <a:rPr kumimoji="0" lang="ru-RU" altLang="ru-RU" sz="2400" dirty="0" smtClean="0">
                <a:effectLst/>
              </a:rPr>
              <a:t>Информация о любом материальном объекте может быть получена путем наблюдения за этим объектом, вычислительного эксперимента над ним или путем логического вывода. В связи с этим информацию делят </a:t>
            </a:r>
            <a:r>
              <a:rPr kumimoji="0" lang="ru-RU" altLang="ru-RU" sz="2400" b="1" dirty="0" smtClean="0">
                <a:effectLst/>
              </a:rPr>
              <a:t>на </a:t>
            </a:r>
            <a:r>
              <a:rPr kumimoji="0" lang="ru-RU" altLang="ru-RU" sz="2400" b="1" dirty="0" smtClean="0">
                <a:solidFill>
                  <a:srgbClr val="FF3300"/>
                </a:solidFill>
                <a:effectLst/>
              </a:rPr>
              <a:t>доопытную, или </a:t>
            </a:r>
            <a:r>
              <a:rPr kumimoji="0" lang="ru-RU" altLang="ru-RU" sz="2400" b="1" i="1" dirty="0" smtClean="0">
                <a:solidFill>
                  <a:srgbClr val="FF3300"/>
                </a:solidFill>
                <a:effectLst/>
              </a:rPr>
              <a:t>априорную</a:t>
            </a:r>
            <a:r>
              <a:rPr kumimoji="0" lang="ru-RU" altLang="ru-RU" sz="2400" dirty="0" smtClean="0">
                <a:effectLst/>
              </a:rPr>
              <a:t>, </a:t>
            </a:r>
            <a:r>
              <a:rPr kumimoji="0" lang="ru-RU" altLang="ru-RU" sz="2400" b="1" dirty="0" smtClean="0">
                <a:effectLst/>
              </a:rPr>
              <a:t>и </a:t>
            </a:r>
            <a:r>
              <a:rPr kumimoji="0" lang="ru-RU" altLang="ru-RU" sz="2400" b="1" dirty="0" err="1" smtClean="0">
                <a:solidFill>
                  <a:srgbClr val="FF3300"/>
                </a:solidFill>
                <a:effectLst/>
              </a:rPr>
              <a:t>послеопытную</a:t>
            </a:r>
            <a:r>
              <a:rPr kumimoji="0" lang="ru-RU" altLang="ru-RU" sz="2400" b="1" dirty="0" smtClean="0">
                <a:solidFill>
                  <a:srgbClr val="FF3300"/>
                </a:solidFill>
                <a:effectLst/>
              </a:rPr>
              <a:t>, или </a:t>
            </a:r>
            <a:r>
              <a:rPr kumimoji="0" lang="ru-RU" altLang="ru-RU" sz="2400" b="1" i="1" dirty="0" smtClean="0">
                <a:solidFill>
                  <a:srgbClr val="FF3300"/>
                </a:solidFill>
                <a:effectLst/>
              </a:rPr>
              <a:t>апостериорную</a:t>
            </a:r>
            <a:r>
              <a:rPr kumimoji="0" lang="ru-RU" altLang="ru-RU" sz="2400" dirty="0" smtClean="0">
                <a:effectLst/>
              </a:rPr>
              <a:t>, полученную в результате проведенного эксперимента. </a:t>
            </a:r>
          </a:p>
          <a:p>
            <a:r>
              <a:rPr kumimoji="0" lang="ru-RU" altLang="ru-RU" sz="2400" dirty="0" smtClean="0">
                <a:effectLst/>
              </a:rPr>
              <a:t>Информация передается с помощью </a:t>
            </a:r>
            <a:r>
              <a:rPr kumimoji="0" lang="ru-RU" altLang="ru-RU" sz="2400" dirty="0" smtClean="0">
                <a:solidFill>
                  <a:srgbClr val="FF0000"/>
                </a:solidFill>
                <a:effectLst/>
              </a:rPr>
              <a:t>сообщений.</a:t>
            </a:r>
            <a:r>
              <a:rPr kumimoji="0" lang="ru-RU" altLang="ru-RU" sz="2400" dirty="0" smtClean="0">
                <a:effectLst/>
              </a:rPr>
              <a:t> Под сообщением будем понимать различные средства общения людей. </a:t>
            </a:r>
          </a:p>
          <a:p>
            <a:r>
              <a:rPr kumimoji="0" lang="ru-RU" altLang="ru-RU" sz="2400" dirty="0" smtClean="0">
                <a:effectLst/>
              </a:rPr>
              <a:t>Одно и то же сообщение может передавать совершенно различную информацию.  </a:t>
            </a:r>
            <a:r>
              <a:rPr kumimoji="0" lang="ru-RU" altLang="ru-RU" sz="2400" dirty="0">
                <a:solidFill>
                  <a:srgbClr val="FF0000"/>
                </a:solidFill>
                <a:effectLst/>
              </a:rPr>
              <a:t>С</a:t>
            </a:r>
            <a:r>
              <a:rPr kumimoji="0" lang="ru-RU" altLang="ru-RU" sz="2400" dirty="0" smtClean="0">
                <a:solidFill>
                  <a:srgbClr val="FF0000"/>
                </a:solidFill>
                <a:effectLst/>
              </a:rPr>
              <a:t>ообщение – это данные</a:t>
            </a:r>
            <a:r>
              <a:rPr kumimoji="0" lang="ru-RU" altLang="ru-RU" sz="2400" dirty="0" smtClean="0">
                <a:effectLst/>
              </a:rPr>
              <a:t>.</a:t>
            </a:r>
          </a:p>
          <a:p>
            <a:r>
              <a:rPr kumimoji="0" lang="ru-RU" altLang="ru-RU" sz="2200" dirty="0" smtClean="0">
                <a:effectLst/>
              </a:rPr>
              <a:t>Одно и то же сообщение, по-разному интерпретированное, может передавать разную информацию.</a:t>
            </a:r>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CB2F747A-C1E4-403C-BFD8-92A23195C7C0}" type="slidenum">
              <a:rPr kumimoji="0" lang="ru-RU" altLang="ru-RU" sz="1400" smtClean="0"/>
              <a:pPr>
                <a:spcBef>
                  <a:spcPct val="0"/>
                </a:spcBef>
                <a:buClrTx/>
                <a:buSzTx/>
                <a:buFontTx/>
                <a:buNone/>
                <a:defRPr/>
              </a:pPr>
              <a:t>13</a:t>
            </a:fld>
            <a:endParaRPr kumimoji="0" lang="ru-RU" altLang="ru-RU" sz="1400" smtClean="0"/>
          </a:p>
        </p:txBody>
      </p:sp>
      <p:pic>
        <p:nvPicPr>
          <p:cNvPr id="15365" name="8760E840.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95111"/>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457200" y="549275"/>
            <a:ext cx="8229600" cy="5576888"/>
          </a:xfrm>
        </p:spPr>
        <p:txBody>
          <a:bodyPr/>
          <a:lstStyle/>
          <a:p>
            <a:r>
              <a:rPr kumimoji="0" lang="ru-RU" altLang="ru-RU" sz="2800" dirty="0" smtClean="0"/>
              <a:t>В житейском смысле </a:t>
            </a:r>
            <a:r>
              <a:rPr kumimoji="0" lang="ru-RU" altLang="ru-RU" sz="2800" b="1" dirty="0" smtClean="0"/>
              <a:t>под информацией мы понимаем совокупность интересующих нас сведений, знаний, набор данных и т. д</a:t>
            </a:r>
            <a:r>
              <a:rPr kumimoji="0" lang="ru-RU" altLang="ru-RU" sz="2800" dirty="0" smtClean="0"/>
              <a:t>. Информация не может существовать без наличия источника и потребителя информации. </a:t>
            </a:r>
            <a:r>
              <a:rPr kumimoji="0" lang="ru-RU" altLang="ru-RU" sz="2800" b="1" dirty="0" smtClean="0"/>
              <a:t>Основной источник и потребитель информации - это человек,</a:t>
            </a:r>
            <a:r>
              <a:rPr kumimoji="0" lang="ru-RU" altLang="ru-RU" sz="2800" dirty="0" smtClean="0"/>
              <a:t> поэтому можно сказать, что существует столько видов информации, сколько органов чувств у человека. Это один из основных способов классификации информации.</a:t>
            </a:r>
          </a:p>
          <a:p>
            <a:pPr>
              <a:buFont typeface="Wingdings" panose="05000000000000000000" pitchFamily="2" charset="2"/>
              <a:buNone/>
            </a:pPr>
            <a:endParaRPr kumimoji="0" lang="ru-RU" altLang="ru-RU" sz="2400" dirty="0" smtClean="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703262"/>
          </a:xfrm>
        </p:spPr>
        <p:txBody>
          <a:bodyPr/>
          <a:lstStyle/>
          <a:p>
            <a:pPr>
              <a:defRPr/>
            </a:pPr>
            <a:r>
              <a:rPr lang="ru-RU" sz="3600" b="1" dirty="0" smtClean="0"/>
              <a:t>Информационные технологии (IT)</a:t>
            </a:r>
            <a:endParaRPr lang="ru-RU" sz="3600" dirty="0"/>
          </a:p>
        </p:txBody>
      </p:sp>
      <p:sp>
        <p:nvSpPr>
          <p:cNvPr id="4" name="Номер слайда 3"/>
          <p:cNvSpPr>
            <a:spLocks noGrp="1"/>
          </p:cNvSpPr>
          <p:nvPr>
            <p:ph type="sldNum" sz="quarter" idx="12"/>
          </p:nvPr>
        </p:nvSpPr>
        <p:spPr/>
        <p:txBody>
          <a:bodyPr/>
          <a:lstStyle/>
          <a:p>
            <a:pPr>
              <a:defRPr/>
            </a:pPr>
            <a:fld id="{D452D120-2CE7-4C4D-8689-B0BC0E97AB99}" type="slidenum">
              <a:rPr lang="ru-RU" smtClean="0"/>
              <a:pPr>
                <a:defRPr/>
              </a:pPr>
              <a:t>15</a:t>
            </a:fld>
            <a:endParaRPr lang="ru-RU"/>
          </a:p>
        </p:txBody>
      </p:sp>
      <p:sp>
        <p:nvSpPr>
          <p:cNvPr id="7172" name="Прямоугольник 4"/>
          <p:cNvSpPr>
            <a:spLocks noChangeArrowheads="1"/>
          </p:cNvSpPr>
          <p:nvPr/>
        </p:nvSpPr>
        <p:spPr bwMode="auto">
          <a:xfrm>
            <a:off x="468313" y="1052513"/>
            <a:ext cx="8207375" cy="554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4000" b="1" dirty="0"/>
              <a:t>Информационные технологии</a:t>
            </a:r>
            <a:r>
              <a:rPr lang="ru-RU" altLang="ru-RU" sz="4000" dirty="0"/>
              <a:t> (ИТ, от англ. </a:t>
            </a:r>
            <a:r>
              <a:rPr lang="ru-RU" altLang="ru-RU" sz="4000" dirty="0" err="1"/>
              <a:t>information</a:t>
            </a:r>
            <a:r>
              <a:rPr lang="ru-RU" altLang="ru-RU" sz="4000" dirty="0"/>
              <a:t> </a:t>
            </a:r>
            <a:r>
              <a:rPr lang="ru-RU" altLang="ru-RU" sz="4000" dirty="0" err="1"/>
              <a:t>technology</a:t>
            </a:r>
            <a:r>
              <a:rPr lang="ru-RU" altLang="ru-RU" sz="4000" dirty="0"/>
              <a:t>, </a:t>
            </a:r>
            <a:r>
              <a:rPr lang="ru-RU" altLang="ru-RU" sz="4000" b="1" dirty="0"/>
              <a:t>IT</a:t>
            </a:r>
            <a:r>
              <a:rPr lang="ru-RU" altLang="ru-RU" sz="4000" dirty="0"/>
              <a:t>) — широкий класс дисциплин и областей деятельности, относящихся к технологиям </a:t>
            </a:r>
            <a:r>
              <a:rPr lang="ru-RU" altLang="ru-RU" sz="4000" dirty="0" smtClean="0">
                <a:solidFill>
                  <a:srgbClr val="FF0000"/>
                </a:solidFill>
              </a:rPr>
              <a:t>обработки данных (информации), </a:t>
            </a:r>
            <a:r>
              <a:rPr lang="ru-RU" altLang="ru-RU" sz="4000" dirty="0">
                <a:solidFill>
                  <a:srgbClr val="FF0000"/>
                </a:solidFill>
              </a:rPr>
              <a:t>в том числе, с применением вычислительной техники.</a:t>
            </a:r>
          </a:p>
        </p:txBody>
      </p:sp>
    </p:spTree>
    <p:extLst>
      <p:ext uri="{BB962C8B-B14F-4D97-AF65-F5344CB8AC3E}">
        <p14:creationId xmlns:p14="http://schemas.microsoft.com/office/powerpoint/2010/main" val="2595031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1707" y="980728"/>
            <a:ext cx="8229600" cy="5264497"/>
          </a:xfrm>
        </p:spPr>
        <p:txBody>
          <a:bodyPr/>
          <a:lstStyle/>
          <a:p>
            <a:r>
              <a:rPr lang="ru-RU" dirty="0"/>
              <a:t>Информационные технологии - автоматизированный процесс </a:t>
            </a:r>
            <a:r>
              <a:rPr lang="ru-RU" dirty="0" smtClean="0"/>
              <a:t>сбора</a:t>
            </a:r>
            <a:r>
              <a:rPr lang="ru-RU" dirty="0"/>
              <a:t>, обработки и передачи данных с целью производства </a:t>
            </a:r>
            <a:r>
              <a:rPr lang="ru-RU" dirty="0" smtClean="0"/>
              <a:t>информационного </a:t>
            </a:r>
            <a:r>
              <a:rPr lang="ru-RU" dirty="0"/>
              <a:t>продукта - информации нового качества о состоянии </a:t>
            </a:r>
            <a:r>
              <a:rPr lang="ru-RU" dirty="0" smtClean="0"/>
              <a:t>объекта</a:t>
            </a:r>
            <a:r>
              <a:rPr lang="ru-RU" dirty="0"/>
              <a:t>, процесса или </a:t>
            </a:r>
            <a:r>
              <a:rPr lang="ru-RU" dirty="0" smtClean="0"/>
              <a:t>явления (Воронов И.А., 2005).</a:t>
            </a:r>
          </a:p>
          <a:p>
            <a:r>
              <a:rPr lang="ru-RU" dirty="0" smtClean="0"/>
              <a:t>Слово «автоматизированный» вызывает вопросы, автоматизация, чаще всего, бывает частичной.</a:t>
            </a:r>
            <a:endParaRPr lang="ru-RU" dirty="0"/>
          </a:p>
          <a:p>
            <a:endParaRPr lang="ru-RU" dirty="0"/>
          </a:p>
        </p:txBody>
      </p:sp>
      <p:sp>
        <p:nvSpPr>
          <p:cNvPr id="4" name="Номер слайда 3"/>
          <p:cNvSpPr>
            <a:spLocks noGrp="1"/>
          </p:cNvSpPr>
          <p:nvPr>
            <p:ph type="sldNum" sz="quarter" idx="12"/>
          </p:nvPr>
        </p:nvSpPr>
        <p:spPr/>
        <p:txBody>
          <a:bodyPr/>
          <a:lstStyle/>
          <a:p>
            <a:pPr>
              <a:defRPr/>
            </a:pPr>
            <a:fld id="{AAA07F89-CD62-4DFB-9DB8-88DF5635CDDF}" type="slidenum">
              <a:rPr lang="ru-RU" altLang="ru-RU" smtClean="0"/>
              <a:pPr>
                <a:defRPr/>
              </a:pPr>
              <a:t>16</a:t>
            </a:fld>
            <a:endParaRPr lang="ru-RU" altLang="ru-RU"/>
          </a:p>
        </p:txBody>
      </p:sp>
      <p:sp>
        <p:nvSpPr>
          <p:cNvPr id="5" name="Заголовок 1"/>
          <p:cNvSpPr>
            <a:spLocks noGrp="1"/>
          </p:cNvSpPr>
          <p:nvPr>
            <p:ph type="title"/>
          </p:nvPr>
        </p:nvSpPr>
        <p:spPr>
          <a:xfrm>
            <a:off x="457200" y="277813"/>
            <a:ext cx="8229600" cy="558899"/>
          </a:xfrm>
        </p:spPr>
        <p:txBody>
          <a:bodyPr/>
          <a:lstStyle/>
          <a:p>
            <a:pPr>
              <a:defRPr/>
            </a:pPr>
            <a:r>
              <a:rPr lang="ru-RU" sz="3600" b="1" dirty="0" smtClean="0"/>
              <a:t>Информационные технологии (IT)</a:t>
            </a:r>
            <a:endParaRPr lang="ru-RU" sz="3600" dirty="0"/>
          </a:p>
        </p:txBody>
      </p:sp>
    </p:spTree>
    <p:extLst>
      <p:ext uri="{BB962C8B-B14F-4D97-AF65-F5344CB8AC3E}">
        <p14:creationId xmlns:p14="http://schemas.microsoft.com/office/powerpoint/2010/main" val="3623171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558800"/>
          </a:xfrm>
        </p:spPr>
        <p:txBody>
          <a:bodyPr/>
          <a:lstStyle/>
          <a:p>
            <a:pPr>
              <a:defRPr/>
            </a:pPr>
            <a:r>
              <a:rPr lang="ru-RU" sz="3200" b="1" dirty="0" smtClean="0">
                <a:solidFill>
                  <a:srgbClr val="000000"/>
                </a:solidFill>
                <a:effectLst/>
                <a:latin typeface="Times New Roman" pitchFamily="18" charset="0"/>
                <a:cs typeface="Times New Roman" pitchFamily="18" charset="0"/>
              </a:rPr>
              <a:t>ИНФОРМАЦИОННЫЕ ТЕХНОЛОГИИ</a:t>
            </a:r>
            <a:endParaRPr lang="ru-RU" dirty="0" smtClean="0"/>
          </a:p>
        </p:txBody>
      </p:sp>
      <p:sp>
        <p:nvSpPr>
          <p:cNvPr id="17411" name="Объект 2"/>
          <p:cNvSpPr>
            <a:spLocks noGrp="1"/>
          </p:cNvSpPr>
          <p:nvPr>
            <p:ph idx="1"/>
          </p:nvPr>
        </p:nvSpPr>
        <p:spPr>
          <a:xfrm>
            <a:off x="395288" y="908050"/>
            <a:ext cx="8229600" cy="5545138"/>
          </a:xfrm>
        </p:spPr>
        <p:txBody>
          <a:bodyPr/>
          <a:lstStyle/>
          <a:p>
            <a:pPr indent="457200"/>
            <a:r>
              <a:rPr lang="ru-RU" altLang="ru-RU" b="1" dirty="0" smtClean="0">
                <a:effectLst/>
                <a:latin typeface="Times New Roman" pitchFamily="18" charset="0"/>
                <a:cs typeface="Times New Roman" pitchFamily="18" charset="0"/>
              </a:rPr>
              <a:t>ТЕХНОЛОГИЯ </a:t>
            </a:r>
            <a:r>
              <a:rPr lang="ru-RU" altLang="ru-RU" dirty="0" smtClean="0">
                <a:effectLst/>
                <a:latin typeface="Times New Roman" pitchFamily="18" charset="0"/>
                <a:cs typeface="Times New Roman" pitchFamily="18" charset="0"/>
              </a:rPr>
              <a:t>(от греч. </a:t>
            </a:r>
            <a:r>
              <a:rPr lang="en-US" altLang="ru-RU" dirty="0" err="1" smtClean="0">
                <a:effectLst/>
                <a:latin typeface="Times New Roman" pitchFamily="18" charset="0"/>
                <a:cs typeface="Times New Roman" pitchFamily="18" charset="0"/>
              </a:rPr>
              <a:t>techne</a:t>
            </a:r>
            <a:r>
              <a:rPr lang="en-US" altLang="ru-RU" dirty="0" smtClean="0">
                <a:effectLst/>
                <a:latin typeface="Times New Roman" pitchFamily="18" charset="0"/>
                <a:cs typeface="Times New Roman" pitchFamily="18" charset="0"/>
              </a:rPr>
              <a:t> </a:t>
            </a:r>
            <a:r>
              <a:rPr lang="ru-RU" altLang="ru-RU" dirty="0" smtClean="0">
                <a:effectLst/>
                <a:latin typeface="Times New Roman" pitchFamily="18" charset="0"/>
                <a:cs typeface="Times New Roman" pitchFamily="18" charset="0"/>
              </a:rPr>
              <a:t>— искусство, мастерство, умение и </a:t>
            </a:r>
            <a:r>
              <a:rPr lang="en-US" altLang="ru-RU" dirty="0" smtClean="0">
                <a:effectLst/>
                <a:latin typeface="Times New Roman" pitchFamily="18" charset="0"/>
                <a:cs typeface="Times New Roman" pitchFamily="18" charset="0"/>
              </a:rPr>
              <a:t>logos </a:t>
            </a:r>
            <a:r>
              <a:rPr lang="ru-RU" altLang="ru-RU" dirty="0" smtClean="0">
                <a:effectLst/>
                <a:latin typeface="Times New Roman" pitchFamily="18" charset="0"/>
                <a:cs typeface="Times New Roman" pitchFamily="18" charset="0"/>
              </a:rPr>
              <a:t>— слово, учение):</a:t>
            </a:r>
          </a:p>
          <a:p>
            <a:pPr indent="457200"/>
            <a:r>
              <a:rPr lang="ru-RU" altLang="ru-RU" dirty="0">
                <a:solidFill>
                  <a:srgbClr val="FF0000"/>
                </a:solidFill>
                <a:effectLst/>
                <a:latin typeface="Times New Roman" pitchFamily="18" charset="0"/>
                <a:cs typeface="Times New Roman" pitchFamily="18" charset="0"/>
              </a:rPr>
              <a:t>С</a:t>
            </a:r>
            <a:r>
              <a:rPr lang="ru-RU" altLang="ru-RU" dirty="0" smtClean="0">
                <a:solidFill>
                  <a:srgbClr val="FF0000"/>
                </a:solidFill>
                <a:effectLst/>
                <a:latin typeface="Times New Roman" pitchFamily="18" charset="0"/>
                <a:cs typeface="Times New Roman" pitchFamily="18" charset="0"/>
              </a:rPr>
              <a:t>овокупность методов  и инструментов для получения результата</a:t>
            </a:r>
          </a:p>
          <a:p>
            <a:pPr indent="457200"/>
            <a:r>
              <a:rPr lang="ru-RU" altLang="ru-RU" dirty="0" smtClean="0">
                <a:solidFill>
                  <a:srgbClr val="FF0000"/>
                </a:solidFill>
                <a:effectLst/>
                <a:latin typeface="Times New Roman" pitchFamily="18" charset="0"/>
                <a:cs typeface="Times New Roman" pitchFamily="18" charset="0"/>
              </a:rPr>
              <a:t>Применение знания для решения практических задач</a:t>
            </a:r>
          </a:p>
          <a:p>
            <a:pPr indent="457200"/>
            <a:r>
              <a:rPr lang="ru-RU" altLang="ru-RU" sz="2800" b="1" dirty="0" smtClean="0">
                <a:effectLst/>
                <a:latin typeface="Times New Roman" pitchFamily="18" charset="0"/>
                <a:cs typeface="Times New Roman" pitchFamily="18" charset="0"/>
              </a:rPr>
              <a:t>ТЕХНОЛОГИЯ – </a:t>
            </a:r>
            <a:r>
              <a:rPr lang="ru-RU" altLang="ru-RU" sz="2800" dirty="0" smtClean="0">
                <a:effectLst/>
                <a:latin typeface="Times New Roman" pitchFamily="18" charset="0"/>
                <a:cs typeface="Times New Roman" pitchFamily="18" charset="0"/>
              </a:rPr>
              <a:t>слово об искусстве (мастерстве) обработки, изготовления – иными словами: </a:t>
            </a:r>
            <a:r>
              <a:rPr lang="ru-RU" altLang="ru-RU" sz="2800" b="1" dirty="0" smtClean="0">
                <a:effectLst/>
                <a:latin typeface="Times New Roman" pitchFamily="18" charset="0"/>
                <a:cs typeface="Times New Roman" pitchFamily="18" charset="0"/>
              </a:rPr>
              <a:t>ИНСТРУКЦИЯ  (описание процесса) </a:t>
            </a:r>
            <a:r>
              <a:rPr lang="ru-RU" altLang="ru-RU" sz="2800" dirty="0" smtClean="0">
                <a:solidFill>
                  <a:srgbClr val="FF0000"/>
                </a:solidFill>
                <a:effectLst/>
                <a:latin typeface="Times New Roman" pitchFamily="18" charset="0"/>
                <a:cs typeface="Times New Roman" pitchFamily="18" charset="0"/>
              </a:rPr>
              <a:t>(Корректировка автора)</a:t>
            </a:r>
          </a:p>
        </p:txBody>
      </p:sp>
      <p:sp>
        <p:nvSpPr>
          <p:cNvPr id="4" name="Номер слайда 3"/>
          <p:cNvSpPr>
            <a:spLocks noGrp="1"/>
          </p:cNvSpPr>
          <p:nvPr>
            <p:ph type="sldNum" sz="quarter" idx="12"/>
          </p:nvPr>
        </p:nvSpPr>
        <p:spPr/>
        <p:txBody>
          <a:bodyPr/>
          <a:lstStyle/>
          <a:p>
            <a:pPr>
              <a:defRPr/>
            </a:pPr>
            <a:fld id="{DFC3E827-69D1-4DC5-AA9C-89281487211D}" type="slidenum">
              <a:rPr lang="ru-RU" smtClean="0"/>
              <a:pPr>
                <a:defRPr/>
              </a:pPr>
              <a:t>17</a:t>
            </a:fld>
            <a:endParaRPr lang="ru-RU"/>
          </a:p>
        </p:txBody>
      </p:sp>
    </p:spTree>
    <p:extLst>
      <p:ext uri="{BB962C8B-B14F-4D97-AF65-F5344CB8AC3E}">
        <p14:creationId xmlns:p14="http://schemas.microsoft.com/office/powerpoint/2010/main" val="443043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703262"/>
          </a:xfrm>
        </p:spPr>
        <p:txBody>
          <a:bodyPr/>
          <a:lstStyle/>
          <a:p>
            <a:pPr>
              <a:defRPr/>
            </a:pPr>
            <a:r>
              <a:rPr lang="ru-RU" sz="3600" b="1" dirty="0" smtClean="0"/>
              <a:t>Информационные технологии (IT)</a:t>
            </a:r>
            <a:endParaRPr lang="ru-RU" sz="3600" dirty="0"/>
          </a:p>
        </p:txBody>
      </p:sp>
      <p:sp>
        <p:nvSpPr>
          <p:cNvPr id="4" name="Номер слайда 3"/>
          <p:cNvSpPr>
            <a:spLocks noGrp="1"/>
          </p:cNvSpPr>
          <p:nvPr>
            <p:ph type="sldNum" sz="quarter" idx="12"/>
          </p:nvPr>
        </p:nvSpPr>
        <p:spPr/>
        <p:txBody>
          <a:bodyPr/>
          <a:lstStyle/>
          <a:p>
            <a:pPr>
              <a:defRPr/>
            </a:pPr>
            <a:fld id="{D42D5BAD-7C58-4B21-96DC-8D932506355C}" type="slidenum">
              <a:rPr lang="ru-RU" smtClean="0"/>
              <a:pPr>
                <a:defRPr/>
              </a:pPr>
              <a:t>18</a:t>
            </a:fld>
            <a:endParaRPr lang="ru-RU"/>
          </a:p>
        </p:txBody>
      </p:sp>
      <p:sp>
        <p:nvSpPr>
          <p:cNvPr id="8196" name="Прямоугольник 4"/>
          <p:cNvSpPr>
            <a:spLocks noChangeArrowheads="1"/>
          </p:cNvSpPr>
          <p:nvPr/>
        </p:nvSpPr>
        <p:spPr bwMode="auto">
          <a:xfrm>
            <a:off x="468313" y="1052513"/>
            <a:ext cx="820737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ltLang="ru-RU" sz="3200" i="1"/>
              <a:t>В настоящее время, под информационными технологиями, чаще всего, </a:t>
            </a:r>
            <a:r>
              <a:rPr lang="ru-RU" altLang="ru-RU" sz="3200" i="1">
                <a:solidFill>
                  <a:srgbClr val="FF0000"/>
                </a:solidFill>
              </a:rPr>
              <a:t>понимают компьютерные технологии.</a:t>
            </a:r>
            <a:r>
              <a:rPr lang="ru-RU" altLang="ru-RU" sz="3200">
                <a:solidFill>
                  <a:srgbClr val="FF0000"/>
                </a:solidFill>
              </a:rPr>
              <a:t> </a:t>
            </a:r>
            <a:r>
              <a:rPr lang="ru-RU" altLang="ru-RU" sz="3200"/>
              <a:t>В частности, ИТ имеют дело с </a:t>
            </a:r>
            <a:r>
              <a:rPr lang="ru-RU" altLang="ru-RU" sz="3200">
                <a:solidFill>
                  <a:srgbClr val="FF0000"/>
                </a:solidFill>
              </a:rPr>
              <a:t>использованием компьютеров и программного обеспечения</a:t>
            </a:r>
            <a:r>
              <a:rPr lang="ru-RU" altLang="ru-RU" sz="3200"/>
              <a:t> для </a:t>
            </a:r>
            <a:r>
              <a:rPr lang="ru-RU" altLang="ru-RU" sz="3200">
                <a:solidFill>
                  <a:srgbClr val="FF0000"/>
                </a:solidFill>
              </a:rPr>
              <a:t>хранения, преобразования, защиты, обработки, передачи и получения информации.</a:t>
            </a:r>
            <a:r>
              <a:rPr lang="ru-RU" altLang="ru-RU" sz="3200"/>
              <a:t> Специалистов по компьютерной технике и программированию часто называют ИТ-специалистами</a:t>
            </a:r>
            <a:r>
              <a:rPr lang="ru-RU" altLang="ru-RU" sz="2400"/>
              <a:t>. </a:t>
            </a:r>
          </a:p>
        </p:txBody>
      </p:sp>
    </p:spTree>
    <p:extLst>
      <p:ext uri="{BB962C8B-B14F-4D97-AF65-F5344CB8AC3E}">
        <p14:creationId xmlns:p14="http://schemas.microsoft.com/office/powerpoint/2010/main" val="23397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ъект 2"/>
          <p:cNvSpPr>
            <a:spLocks noGrp="1"/>
          </p:cNvSpPr>
          <p:nvPr>
            <p:ph idx="1"/>
          </p:nvPr>
        </p:nvSpPr>
        <p:spPr>
          <a:xfrm>
            <a:off x="53975" y="681038"/>
            <a:ext cx="9109075" cy="5700712"/>
          </a:xfrm>
        </p:spPr>
        <p:txBody>
          <a:bodyPr/>
          <a:lstStyle/>
          <a:p>
            <a:r>
              <a:rPr lang="ru-RU" altLang="ru-RU" dirty="0" smtClean="0">
                <a:effectLst/>
                <a:cs typeface="Times New Roman" pitchFamily="18" charset="0"/>
              </a:rPr>
              <a:t>СИСТЕМА (от греч. </a:t>
            </a:r>
            <a:r>
              <a:rPr lang="en-US" altLang="ru-RU" dirty="0" err="1" smtClean="0">
                <a:effectLst/>
                <a:cs typeface="Times New Roman" pitchFamily="18" charset="0"/>
              </a:rPr>
              <a:t>systema</a:t>
            </a:r>
            <a:r>
              <a:rPr lang="en-US" altLang="ru-RU" dirty="0" smtClean="0">
                <a:effectLst/>
                <a:cs typeface="Times New Roman" pitchFamily="18" charset="0"/>
              </a:rPr>
              <a:t> </a:t>
            </a:r>
            <a:r>
              <a:rPr lang="ru-RU" altLang="ru-RU" dirty="0" smtClean="0">
                <a:effectLst/>
                <a:cs typeface="Times New Roman" pitchFamily="18" charset="0"/>
              </a:rPr>
              <a:t>— целое, составленное из частей; соединение), множество элементов, находящихся в отношениях и связях друг с другом, образующих определенную целостность, единство. </a:t>
            </a:r>
          </a:p>
          <a:p>
            <a:r>
              <a:rPr lang="ru-RU" altLang="ru-RU" dirty="0" smtClean="0">
                <a:effectLst/>
                <a:cs typeface="Times New Roman" pitchFamily="18" charset="0"/>
              </a:rPr>
              <a:t>ИНФОРМАЦИОННАЯ СИСТЕМА - взаимосвязанная совокупность средств, методов и персонала, используемых для хранения, обработки и выдачи информации в интересах достижения поставленной цели.</a:t>
            </a:r>
          </a:p>
        </p:txBody>
      </p:sp>
      <p:sp>
        <p:nvSpPr>
          <p:cNvPr id="4" name="Номер слайда 3"/>
          <p:cNvSpPr>
            <a:spLocks noGrp="1"/>
          </p:cNvSpPr>
          <p:nvPr>
            <p:ph type="sldNum" sz="quarter" idx="12"/>
          </p:nvPr>
        </p:nvSpPr>
        <p:spPr/>
        <p:txBody>
          <a:bodyPr/>
          <a:lstStyle/>
          <a:p>
            <a:pPr>
              <a:defRPr/>
            </a:pPr>
            <a:fld id="{144A775C-25CE-41FC-B031-F1CFEB71E499}" type="slidenum">
              <a:rPr lang="ru-RU" smtClean="0"/>
              <a:pPr>
                <a:defRPr/>
              </a:pPr>
              <a:t>19</a:t>
            </a:fld>
            <a:endParaRPr lang="ru-RU"/>
          </a:p>
        </p:txBody>
      </p:sp>
      <p:sp>
        <p:nvSpPr>
          <p:cNvPr id="8" name="Заголовок 7"/>
          <p:cNvSpPr>
            <a:spLocks noGrp="1"/>
          </p:cNvSpPr>
          <p:nvPr>
            <p:ph type="title"/>
          </p:nvPr>
        </p:nvSpPr>
        <p:spPr>
          <a:xfrm>
            <a:off x="468313" y="28575"/>
            <a:ext cx="8229600" cy="592138"/>
          </a:xfrm>
        </p:spPr>
        <p:txBody>
          <a:bodyPr/>
          <a:lstStyle/>
          <a:p>
            <a:pPr>
              <a:defRPr/>
            </a:pPr>
            <a:r>
              <a:rPr lang="ru-RU" dirty="0" smtClean="0"/>
              <a:t>Информационная система</a:t>
            </a:r>
            <a:endParaRPr lang="ru-RU" dirty="0"/>
          </a:p>
        </p:txBody>
      </p:sp>
    </p:spTree>
    <p:extLst>
      <p:ext uri="{BB962C8B-B14F-4D97-AF65-F5344CB8AC3E}">
        <p14:creationId xmlns:p14="http://schemas.microsoft.com/office/powerpoint/2010/main" val="3467075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338"/>
            <a:ext cx="7473950" cy="515342"/>
          </a:xfrm>
        </p:spPr>
        <p:txBody>
          <a:bodyPr/>
          <a:lstStyle/>
          <a:p>
            <a:r>
              <a:rPr lang="ru-RU" altLang="ru-RU" dirty="0" smtClean="0"/>
              <a:t>Для заочного факультета</a:t>
            </a:r>
          </a:p>
        </p:txBody>
      </p:sp>
      <p:sp>
        <p:nvSpPr>
          <p:cNvPr id="3" name="Объект 2"/>
          <p:cNvSpPr>
            <a:spLocks noGrp="1"/>
          </p:cNvSpPr>
          <p:nvPr>
            <p:ph idx="1"/>
          </p:nvPr>
        </p:nvSpPr>
        <p:spPr>
          <a:xfrm>
            <a:off x="457200" y="594717"/>
            <a:ext cx="8507413" cy="3629025"/>
          </a:xfrm>
        </p:spPr>
        <p:txBody>
          <a:bodyPr/>
          <a:lstStyle/>
          <a:p>
            <a:r>
              <a:rPr lang="ru-RU" altLang="ru-RU" sz="3000" dirty="0" smtClean="0"/>
              <a:t>2 лекции х 5 баллов =10 баллов</a:t>
            </a:r>
          </a:p>
          <a:p>
            <a:r>
              <a:rPr lang="ru-RU" altLang="ru-RU" sz="3000" dirty="0" smtClean="0"/>
              <a:t>2 практики х 7 баллов = 14 баллов ТК</a:t>
            </a:r>
          </a:p>
          <a:p>
            <a:r>
              <a:rPr lang="ru-RU" altLang="ru-RU" sz="3000" dirty="0" smtClean="0"/>
              <a:t>1 практика </a:t>
            </a:r>
            <a:r>
              <a:rPr lang="ru-RU" altLang="ru-RU" sz="3000" dirty="0"/>
              <a:t>х </a:t>
            </a:r>
            <a:r>
              <a:rPr lang="ru-RU" altLang="ru-RU" sz="3000" dirty="0" smtClean="0"/>
              <a:t>6 </a:t>
            </a:r>
            <a:r>
              <a:rPr lang="ru-RU" altLang="ru-RU" sz="3000" dirty="0"/>
              <a:t>баллов = 6</a:t>
            </a:r>
            <a:r>
              <a:rPr lang="ru-RU" altLang="ru-RU" sz="3000" dirty="0" smtClean="0"/>
              <a:t> </a:t>
            </a:r>
            <a:r>
              <a:rPr lang="ru-RU" altLang="ru-RU" sz="3000" dirty="0"/>
              <a:t>баллов </a:t>
            </a:r>
            <a:r>
              <a:rPr lang="ru-RU" altLang="ru-RU" sz="3000" dirty="0" smtClean="0"/>
              <a:t>ТК</a:t>
            </a:r>
          </a:p>
          <a:p>
            <a:r>
              <a:rPr lang="ru-RU" altLang="ru-RU" sz="3000" dirty="0" smtClean="0"/>
              <a:t>Контрольная работа = 15-30 баллов (обязательно)</a:t>
            </a:r>
          </a:p>
          <a:p>
            <a:r>
              <a:rPr lang="ru-RU" altLang="ru-RU" sz="3000" dirty="0" smtClean="0"/>
              <a:t>Рубежный контроль (теория) =10 баллов</a:t>
            </a:r>
          </a:p>
          <a:p>
            <a:r>
              <a:rPr lang="ru-RU" altLang="ru-RU" sz="3000" dirty="0" smtClean="0"/>
              <a:t>Зачет (теория) =22-30 баллов ПК</a:t>
            </a:r>
          </a:p>
        </p:txBody>
      </p:sp>
      <p:sp>
        <p:nvSpPr>
          <p:cNvPr id="4" name="Номер слайда 3"/>
          <p:cNvSpPr>
            <a:spLocks noGrp="1"/>
          </p:cNvSpPr>
          <p:nvPr>
            <p:ph type="sldNum" sz="quarter" idx="12"/>
          </p:nvPr>
        </p:nvSpPr>
        <p:spPr/>
        <p:txBody>
          <a:bodyPr/>
          <a:lstStyle/>
          <a:p>
            <a:pPr>
              <a:defRPr/>
            </a:pPr>
            <a:fld id="{CC4D1CB2-3B94-4E0B-BBB9-CEB0E231144D}" type="slidenum">
              <a:rPr lang="ru-RU" altLang="ru-RU"/>
              <a:pPr>
                <a:defRPr/>
              </a:pPr>
              <a:t>2</a:t>
            </a:fld>
            <a:endParaRPr lang="ru-RU" altLang="ru-RU" dirty="0"/>
          </a:p>
        </p:txBody>
      </p:sp>
      <p:sp>
        <p:nvSpPr>
          <p:cNvPr id="6" name="Заголовок 1"/>
          <p:cNvSpPr txBox="1">
            <a:spLocks/>
          </p:cNvSpPr>
          <p:nvPr/>
        </p:nvSpPr>
        <p:spPr bwMode="auto">
          <a:xfrm>
            <a:off x="585788" y="4079875"/>
            <a:ext cx="8229600" cy="1139825"/>
          </a:xfrm>
          <a:prstGeom prst="rect">
            <a:avLst/>
          </a:prstGeom>
          <a:noFill/>
          <a:ln w="9525">
            <a:noFill/>
            <a:miter lim="800000"/>
            <a:headEnd/>
            <a:tailEnd/>
          </a:ln>
          <a:effectLst/>
        </p:spPr>
        <p:txBody>
          <a:bodyPr anchor="ctr" anchorCtr="1"/>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ru-RU" altLang="ru-RU" sz="4400">
                <a:solidFill>
                  <a:schemeClr val="tx2"/>
                </a:solidFill>
                <a:effectLst>
                  <a:outerShdw blurRad="38100" dist="38100" dir="2700000" algn="tl">
                    <a:srgbClr val="000000"/>
                  </a:outerShdw>
                </a:effectLst>
              </a:rPr>
              <a:t>Дистанционное обучение</a:t>
            </a:r>
          </a:p>
        </p:txBody>
      </p:sp>
      <p:sp>
        <p:nvSpPr>
          <p:cNvPr id="6150" name="TextBox 6"/>
          <p:cNvSpPr txBox="1">
            <a:spLocks noChangeArrowheads="1"/>
          </p:cNvSpPr>
          <p:nvPr/>
        </p:nvSpPr>
        <p:spPr bwMode="auto">
          <a:xfrm>
            <a:off x="250825" y="4989513"/>
            <a:ext cx="8564563"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ru-RU" altLang="ru-RU" sz="3600" dirty="0"/>
              <a:t>Почта </a:t>
            </a:r>
            <a:r>
              <a:rPr lang="ru-RU" altLang="ru-RU" sz="3600" dirty="0" smtClean="0"/>
              <a:t>для записи на ДО</a:t>
            </a:r>
            <a:r>
              <a:rPr lang="ru-RU" altLang="ru-RU" sz="3600" dirty="0"/>
              <a:t>: </a:t>
            </a:r>
            <a:r>
              <a:rPr lang="en-US" altLang="ru-RU" sz="3600" dirty="0" smtClean="0">
                <a:hlinkClick r:id="rId2"/>
              </a:rPr>
              <a:t>pbord@bk.ru</a:t>
            </a:r>
            <a:endParaRPr lang="ru-RU" altLang="ru-RU" sz="3600" dirty="0"/>
          </a:p>
          <a:p>
            <a:pPr algn="ctr"/>
            <a:r>
              <a:rPr lang="ru-RU" altLang="ru-RU" sz="3200" dirty="0"/>
              <a:t>Сайт ДО: </a:t>
            </a:r>
            <a:r>
              <a:rPr lang="en-US" altLang="ru-RU" sz="3200" dirty="0"/>
              <a:t>http://</a:t>
            </a:r>
            <a:r>
              <a:rPr lang="en-US" altLang="ru-RU" sz="3200" dirty="0" smtClean="0"/>
              <a:t>do.lesgaft.spb.ru</a:t>
            </a:r>
            <a:r>
              <a:rPr lang="ru-RU" altLang="ru-RU" sz="3200" dirty="0" smtClean="0"/>
              <a:t> </a:t>
            </a:r>
            <a:endParaRPr lang="ru-RU" altLang="ru-RU" sz="3200" dirty="0"/>
          </a:p>
        </p:txBody>
      </p:sp>
      <p:sp>
        <p:nvSpPr>
          <p:cNvPr id="6151" name="TextBox 7"/>
          <p:cNvSpPr txBox="1">
            <a:spLocks noChangeArrowheads="1"/>
          </p:cNvSpPr>
          <p:nvPr/>
        </p:nvSpPr>
        <p:spPr bwMode="auto">
          <a:xfrm>
            <a:off x="585788" y="6004067"/>
            <a:ext cx="77251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ru-RU" altLang="ru-RU" sz="2400" dirty="0" smtClean="0"/>
              <a:t>Дистанционное обучение доступно после окончания</a:t>
            </a:r>
          </a:p>
          <a:p>
            <a:r>
              <a:rPr lang="ru-RU" altLang="ru-RU" sz="2400" dirty="0" smtClean="0"/>
              <a:t> сессии. Прислать личную заявку на почту.</a:t>
            </a:r>
            <a:endParaRPr lang="ru-RU" altLang="ru-RU"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3968" y="13905"/>
            <a:ext cx="8229600" cy="558899"/>
          </a:xfrm>
        </p:spPr>
        <p:txBody>
          <a:bodyPr/>
          <a:lstStyle/>
          <a:p>
            <a:pPr>
              <a:defRPr/>
            </a:pPr>
            <a:r>
              <a:rPr lang="ru-RU" dirty="0" smtClean="0"/>
              <a:t>Классификация ИТ</a:t>
            </a:r>
            <a:endParaRPr lang="ru-RU" dirty="0"/>
          </a:p>
        </p:txBody>
      </p:sp>
      <p:sp>
        <p:nvSpPr>
          <p:cNvPr id="4" name="Номер слайда 3"/>
          <p:cNvSpPr>
            <a:spLocks noGrp="1"/>
          </p:cNvSpPr>
          <p:nvPr>
            <p:ph type="sldNum" sz="quarter" idx="12"/>
          </p:nvPr>
        </p:nvSpPr>
        <p:spPr/>
        <p:txBody>
          <a:bodyPr/>
          <a:lstStyle/>
          <a:p>
            <a:pPr>
              <a:defRPr/>
            </a:pPr>
            <a:fld id="{16F2D24C-9703-4FA5-BE99-B5BB1C4D65FF}" type="slidenum">
              <a:rPr lang="ru-RU" smtClean="0"/>
              <a:pPr>
                <a:defRPr/>
              </a:pPr>
              <a:t>20</a:t>
            </a:fld>
            <a:endParaRPr lang="ru-RU"/>
          </a:p>
        </p:txBody>
      </p:sp>
      <p:sp>
        <p:nvSpPr>
          <p:cNvPr id="3" name="Объект 2"/>
          <p:cNvSpPr>
            <a:spLocks noGrp="1"/>
          </p:cNvSpPr>
          <p:nvPr>
            <p:ph idx="1"/>
          </p:nvPr>
        </p:nvSpPr>
        <p:spPr>
          <a:xfrm>
            <a:off x="0" y="572804"/>
            <a:ext cx="9144000" cy="6024548"/>
          </a:xfrm>
        </p:spPr>
        <p:txBody>
          <a:bodyPr/>
          <a:lstStyle/>
          <a:p>
            <a:pPr lvl="0"/>
            <a:r>
              <a:rPr lang="ru-RU" sz="2600" b="1" dirty="0" smtClean="0">
                <a:solidFill>
                  <a:srgbClr val="FF0000"/>
                </a:solidFill>
                <a:effectLst/>
              </a:rPr>
              <a:t>По </a:t>
            </a:r>
            <a:r>
              <a:rPr lang="ru-RU" sz="2600" b="1" dirty="0">
                <a:solidFill>
                  <a:srgbClr val="FF0000"/>
                </a:solidFill>
                <a:effectLst/>
              </a:rPr>
              <a:t>типу предметной деятельности. </a:t>
            </a:r>
            <a:r>
              <a:rPr lang="ru-RU" sz="2600" dirty="0">
                <a:effectLst/>
              </a:rPr>
              <a:t>(ИТ в </a:t>
            </a:r>
            <a:r>
              <a:rPr lang="ru-RU" sz="2600" dirty="0" err="1">
                <a:effectLst/>
              </a:rPr>
              <a:t>ФКиС</a:t>
            </a:r>
            <a:r>
              <a:rPr lang="ru-RU" sz="2600" dirty="0">
                <a:effectLst/>
              </a:rPr>
              <a:t>, ИТ в АФК, ИТ в науке и образовании и прочее)</a:t>
            </a:r>
          </a:p>
          <a:p>
            <a:pPr lvl="0"/>
            <a:r>
              <a:rPr lang="ru-RU" sz="2600" b="1" dirty="0">
                <a:solidFill>
                  <a:srgbClr val="FF0000"/>
                </a:solidFill>
                <a:effectLst/>
              </a:rPr>
              <a:t>По классу реализуемых технологических операций. </a:t>
            </a:r>
            <a:r>
              <a:rPr lang="ru-RU" sz="2600" dirty="0">
                <a:effectLst/>
              </a:rPr>
              <a:t>Где в свою очередь можно выделить </a:t>
            </a:r>
            <a:r>
              <a:rPr lang="ru-RU" sz="2600" b="1" i="1" dirty="0">
                <a:solidFill>
                  <a:srgbClr val="FF0000"/>
                </a:solidFill>
                <a:effectLst/>
              </a:rPr>
              <a:t>технологические операции общего назначения</a:t>
            </a:r>
            <a:r>
              <a:rPr lang="ru-RU" sz="2600" dirty="0">
                <a:solidFill>
                  <a:srgbClr val="FF0000"/>
                </a:solidFill>
                <a:effectLst/>
              </a:rPr>
              <a:t> </a:t>
            </a:r>
            <a:r>
              <a:rPr lang="ru-RU" sz="2600" dirty="0">
                <a:effectLst/>
              </a:rPr>
              <a:t>(Работа с текстовыми редакторами, электронными таблицами, программами презентаций, базами данных, мультимедийными программами и прочее). И </a:t>
            </a:r>
            <a:r>
              <a:rPr lang="ru-RU" sz="2600" b="1" i="1" dirty="0">
                <a:solidFill>
                  <a:srgbClr val="FF0000"/>
                </a:solidFill>
                <a:effectLst/>
              </a:rPr>
              <a:t>группы информационных технологий специального назначения</a:t>
            </a:r>
            <a:r>
              <a:rPr lang="ru-RU" sz="2600" dirty="0">
                <a:solidFill>
                  <a:srgbClr val="FF0000"/>
                </a:solidFill>
                <a:effectLst/>
              </a:rPr>
              <a:t>. </a:t>
            </a:r>
            <a:r>
              <a:rPr lang="ru-RU" sz="2600" dirty="0">
                <a:effectLst/>
              </a:rPr>
              <a:t>Для </a:t>
            </a:r>
            <a:r>
              <a:rPr lang="ru-RU" sz="2600" dirty="0" err="1">
                <a:effectLst/>
              </a:rPr>
              <a:t>ФКиС</a:t>
            </a:r>
            <a:r>
              <a:rPr lang="ru-RU" sz="2600" dirty="0">
                <a:effectLst/>
              </a:rPr>
              <a:t> и АФК это в первую очередь технологии обработки функциональных данных, системы судейства соревнований, программы оценки и контроля технических действий спортсмена, системы учёта и планирования нагрузки, рейтинговые программы, </a:t>
            </a:r>
            <a:r>
              <a:rPr lang="ru-RU" sz="2600" dirty="0" smtClean="0">
                <a:effectLst/>
              </a:rPr>
              <a:t>т.д.</a:t>
            </a:r>
            <a:endParaRPr lang="ru-RU" sz="2600" dirty="0">
              <a:effectLst/>
            </a:endParaRPr>
          </a:p>
          <a:p>
            <a:endParaRPr lang="ru-RU" dirty="0"/>
          </a:p>
        </p:txBody>
      </p:sp>
    </p:spTree>
    <p:extLst>
      <p:ext uri="{BB962C8B-B14F-4D97-AF65-F5344CB8AC3E}">
        <p14:creationId xmlns:p14="http://schemas.microsoft.com/office/powerpoint/2010/main" val="10674338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3"/>
            <a:ext cx="8229600" cy="720080"/>
          </a:xfrm>
        </p:spPr>
        <p:txBody>
          <a:bodyPr/>
          <a:lstStyle/>
          <a:p>
            <a:pPr>
              <a:defRPr/>
            </a:pPr>
            <a:r>
              <a:rPr lang="ru-RU" sz="3600" b="1" dirty="0" smtClean="0">
                <a:effectLst/>
                <a:latin typeface="Times New Roman" pitchFamily="18" charset="0"/>
                <a:cs typeface="Times New Roman" pitchFamily="18" charset="0"/>
              </a:rPr>
              <a:t>ИНФОРМАЦИОННЫЕ РЕСУРСЫ</a:t>
            </a:r>
            <a:endParaRPr lang="ru-RU" sz="3600" dirty="0" smtClean="0"/>
          </a:p>
        </p:txBody>
      </p:sp>
      <p:sp>
        <p:nvSpPr>
          <p:cNvPr id="3" name="Объект 2"/>
          <p:cNvSpPr>
            <a:spLocks noGrp="1"/>
          </p:cNvSpPr>
          <p:nvPr>
            <p:ph idx="1"/>
          </p:nvPr>
        </p:nvSpPr>
        <p:spPr>
          <a:xfrm>
            <a:off x="107504" y="784597"/>
            <a:ext cx="8579296" cy="2304256"/>
          </a:xfrm>
        </p:spPr>
        <p:txBody>
          <a:bodyPr/>
          <a:lstStyle/>
          <a:p>
            <a:pPr indent="457200" algn="just">
              <a:spcBef>
                <a:spcPts val="0"/>
              </a:spcBef>
              <a:defRPr/>
            </a:pPr>
            <a:r>
              <a:rPr lang="ru-RU" sz="2800" dirty="0" smtClean="0">
                <a:effectLst/>
                <a:latin typeface="Times New Roman" pitchFamily="18" charset="0"/>
                <a:cs typeface="Times New Roman" pitchFamily="18" charset="0"/>
              </a:rPr>
              <a:t>Данные имеющие определённую структуру и возможность оперативного управления ими (СУБД). Информационные ресурсы чаще всего привязываются к какой-либо сфере деятельности (организации, предприятия)</a:t>
            </a:r>
            <a:endParaRPr lang="ru-RU" sz="2400" dirty="0" smtClean="0">
              <a:effectLst/>
              <a:latin typeface="Times New Roman" pitchFamily="18" charset="0"/>
              <a:cs typeface="Times New Roman" pitchFamily="18" charset="0"/>
            </a:endParaRPr>
          </a:p>
          <a:p>
            <a:pPr indent="457200">
              <a:defRPr/>
            </a:pPr>
            <a:endParaRPr lang="ru-RU" dirty="0" smtClean="0"/>
          </a:p>
        </p:txBody>
      </p:sp>
      <p:sp>
        <p:nvSpPr>
          <p:cNvPr id="4" name="Номер слайда 3"/>
          <p:cNvSpPr>
            <a:spLocks noGrp="1"/>
          </p:cNvSpPr>
          <p:nvPr>
            <p:ph type="sldNum" sz="quarter" idx="12"/>
          </p:nvPr>
        </p:nvSpPr>
        <p:spPr/>
        <p:txBody>
          <a:bodyPr/>
          <a:lstStyle/>
          <a:p>
            <a:pPr>
              <a:defRPr/>
            </a:pPr>
            <a:fld id="{76127F92-0166-4791-9AE3-D7A90214ADD4}" type="slidenum">
              <a:rPr lang="ru-RU" smtClean="0"/>
              <a:pPr>
                <a:defRPr/>
              </a:pPr>
              <a:t>21</a:t>
            </a:fld>
            <a:endParaRPr lang="ru-RU"/>
          </a:p>
        </p:txBody>
      </p:sp>
      <p:graphicFrame>
        <p:nvGraphicFramePr>
          <p:cNvPr id="9" name="Схема 8"/>
          <p:cNvGraphicFramePr/>
          <p:nvPr>
            <p:extLst>
              <p:ext uri="{D42A27DB-BD31-4B8C-83A1-F6EECF244321}">
                <p14:modId xmlns:p14="http://schemas.microsoft.com/office/powerpoint/2010/main" val="3200744448"/>
              </p:ext>
            </p:extLst>
          </p:nvPr>
        </p:nvGraphicFramePr>
        <p:xfrm>
          <a:off x="269522" y="3284984"/>
          <a:ext cx="8604956" cy="3573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34072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
            <a:ext cx="8229600" cy="481618"/>
          </a:xfrm>
        </p:spPr>
        <p:txBody>
          <a:bodyPr/>
          <a:lstStyle/>
          <a:p>
            <a:r>
              <a:rPr lang="ru-RU" sz="3200" dirty="0" smtClean="0"/>
              <a:t>Этапы реализации ИТ</a:t>
            </a:r>
            <a:endParaRPr lang="ru-RU" sz="3200" dirty="0"/>
          </a:p>
        </p:txBody>
      </p:sp>
      <p:pic>
        <p:nvPicPr>
          <p:cNvPr id="5" name="Объект 4"/>
          <p:cNvPicPr>
            <a:picLocks noGrp="1" noChangeAspect="1"/>
          </p:cNvPicPr>
          <p:nvPr>
            <p:ph idx="1"/>
          </p:nvPr>
        </p:nvPicPr>
        <p:blipFill>
          <a:blip r:embed="rId2"/>
          <a:stretch>
            <a:fillRect/>
          </a:stretch>
        </p:blipFill>
        <p:spPr>
          <a:xfrm>
            <a:off x="1403648" y="473630"/>
            <a:ext cx="5976664" cy="6393928"/>
          </a:xfrm>
          <a:prstGeom prst="rect">
            <a:avLst/>
          </a:prstGeom>
        </p:spPr>
      </p:pic>
      <p:sp>
        <p:nvSpPr>
          <p:cNvPr id="4" name="Номер слайда 3"/>
          <p:cNvSpPr>
            <a:spLocks noGrp="1"/>
          </p:cNvSpPr>
          <p:nvPr>
            <p:ph type="sldNum" sz="quarter" idx="12"/>
          </p:nvPr>
        </p:nvSpPr>
        <p:spPr/>
        <p:txBody>
          <a:bodyPr/>
          <a:lstStyle/>
          <a:p>
            <a:pPr>
              <a:defRPr/>
            </a:pPr>
            <a:fld id="{AAA07F89-CD62-4DFB-9DB8-88DF5635CDDF}" type="slidenum">
              <a:rPr lang="ru-RU" altLang="ru-RU" smtClean="0"/>
              <a:pPr>
                <a:defRPr/>
              </a:pPr>
              <a:t>22</a:t>
            </a:fld>
            <a:endParaRPr lang="ru-RU" altLang="ru-RU"/>
          </a:p>
        </p:txBody>
      </p:sp>
    </p:spTree>
    <p:extLst>
      <p:ext uri="{BB962C8B-B14F-4D97-AF65-F5344CB8AC3E}">
        <p14:creationId xmlns:p14="http://schemas.microsoft.com/office/powerpoint/2010/main" val="1527152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457200" y="34132"/>
            <a:ext cx="8229600" cy="703262"/>
          </a:xfrm>
        </p:spPr>
        <p:txBody>
          <a:bodyPr/>
          <a:lstStyle/>
          <a:p>
            <a:r>
              <a:rPr lang="ru-RU" altLang="ru-RU" sz="2400" b="1" dirty="0" smtClean="0">
                <a:effectLst/>
                <a:latin typeface="Times New Roman" pitchFamily="18" charset="0"/>
                <a:cs typeface="Times New Roman" pitchFamily="18" charset="0"/>
              </a:rPr>
              <a:t>Общая ТЕХНОЛОГИЯ процессов сбора, передачи, обработки и хранения информации В СИСТЕМАХ</a:t>
            </a:r>
            <a:endParaRPr lang="ru-RU" altLang="ru-RU" sz="2400" b="1" dirty="0" smtClean="0">
              <a:effectLst/>
            </a:endParaRPr>
          </a:p>
        </p:txBody>
      </p:sp>
      <p:sp>
        <p:nvSpPr>
          <p:cNvPr id="3" name="Объект 2"/>
          <p:cNvSpPr>
            <a:spLocks noGrp="1"/>
          </p:cNvSpPr>
          <p:nvPr>
            <p:ph idx="1"/>
          </p:nvPr>
        </p:nvSpPr>
        <p:spPr>
          <a:xfrm>
            <a:off x="179512" y="755414"/>
            <a:ext cx="8856984" cy="5625914"/>
          </a:xfrm>
        </p:spPr>
        <p:txBody>
          <a:bodyPr/>
          <a:lstStyle/>
          <a:p>
            <a:pPr lvl="0"/>
            <a:r>
              <a:rPr lang="ru-RU" sz="2400" b="1" i="1" dirty="0" smtClean="0">
                <a:effectLst/>
              </a:rPr>
              <a:t>1. Фиксация </a:t>
            </a:r>
            <a:r>
              <a:rPr lang="ru-RU" sz="2400" b="1" i="1" dirty="0">
                <a:effectLst/>
              </a:rPr>
              <a:t>данных.</a:t>
            </a:r>
            <a:r>
              <a:rPr lang="ru-RU" sz="2400" dirty="0">
                <a:effectLst/>
              </a:rPr>
              <a:t> Данный этап может быть не обязательным в том случае, если фиксация данных не представляет трудности, например, подсчёт количества подтягиваний на перекладине, в том случае, если он выполняется человеком. Однако, автоматизация этого же процесса, т.е. автоматическое определение количества подтягиваний спортсмена на перекладине без участия человека, представляет очень сложную техническую задачу.</a:t>
            </a:r>
          </a:p>
          <a:p>
            <a:r>
              <a:rPr lang="ru-RU" sz="2400" dirty="0">
                <a:effectLst/>
              </a:rPr>
              <a:t>Кроме этого, зачастую бывают ситуации, когда человек физически не может зафиксировать нужную информацию и, в этом случае разработка приёмов и способов фиксации нужной информации может быть отдельным направлением работы.</a:t>
            </a:r>
          </a:p>
          <a:p>
            <a:pPr marL="0" algn="just">
              <a:spcBef>
                <a:spcPct val="0"/>
              </a:spcBef>
              <a:buFont typeface="Times New Roman" pitchFamily="18" charset="0"/>
              <a:buAutoNum type="arabicPeriod"/>
              <a:tabLst>
                <a:tab pos="463550" algn="l"/>
              </a:tabLst>
              <a:defRPr/>
            </a:pPr>
            <a:r>
              <a:rPr lang="ru-RU" sz="2800" i="1" dirty="0" smtClean="0">
                <a:effectLst/>
                <a:latin typeface="Times New Roman" pitchFamily="18" charset="0"/>
                <a:cs typeface="Times New Roman" pitchFamily="18" charset="0"/>
              </a:rPr>
              <a:t>Процесс передачи информации. </a:t>
            </a:r>
            <a:r>
              <a:rPr lang="ru-RU" sz="2800" dirty="0" smtClean="0">
                <a:effectLst/>
                <a:latin typeface="Times New Roman" pitchFamily="18" charset="0"/>
                <a:cs typeface="Times New Roman" pitchFamily="18" charset="0"/>
              </a:rPr>
              <a:t>Структурирование информации и заведение её в вычислительную систему и передача по каналам связи при необходимости.</a:t>
            </a:r>
          </a:p>
          <a:p>
            <a:pPr marL="0">
              <a:tabLst>
                <a:tab pos="463550" algn="l"/>
              </a:tabLst>
              <a:defRPr/>
            </a:pPr>
            <a:endParaRPr lang="ru-RU" dirty="0" smtClean="0"/>
          </a:p>
        </p:txBody>
      </p:sp>
      <p:sp>
        <p:nvSpPr>
          <p:cNvPr id="4" name="Номер слайда 3"/>
          <p:cNvSpPr>
            <a:spLocks noGrp="1"/>
          </p:cNvSpPr>
          <p:nvPr>
            <p:ph type="sldNum" sz="quarter" idx="12"/>
          </p:nvPr>
        </p:nvSpPr>
        <p:spPr/>
        <p:txBody>
          <a:bodyPr/>
          <a:lstStyle/>
          <a:p>
            <a:pPr>
              <a:defRPr/>
            </a:pPr>
            <a:fld id="{EEB2318B-DFF3-4B8F-8AE0-E79B386EECBE}" type="slidenum">
              <a:rPr lang="ru-RU" smtClean="0"/>
              <a:pPr>
                <a:defRPr/>
              </a:pPr>
              <a:t>23</a:t>
            </a:fld>
            <a:endParaRPr lang="ru-RU"/>
          </a:p>
        </p:txBody>
      </p:sp>
    </p:spTree>
    <p:extLst>
      <p:ext uri="{BB962C8B-B14F-4D97-AF65-F5344CB8AC3E}">
        <p14:creationId xmlns:p14="http://schemas.microsoft.com/office/powerpoint/2010/main" val="33041320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457200" y="34132"/>
            <a:ext cx="8229600" cy="703262"/>
          </a:xfrm>
        </p:spPr>
        <p:txBody>
          <a:bodyPr/>
          <a:lstStyle/>
          <a:p>
            <a:r>
              <a:rPr lang="ru-RU" altLang="ru-RU" sz="2400" b="1" dirty="0" smtClean="0">
                <a:effectLst/>
                <a:latin typeface="Times New Roman" pitchFamily="18" charset="0"/>
                <a:cs typeface="Times New Roman" pitchFamily="18" charset="0"/>
              </a:rPr>
              <a:t>Общая ТЕХНОЛОГИЯ процессов сбора, передачи, обработки и хранения информации В СИСТЕМАХ</a:t>
            </a:r>
            <a:endParaRPr lang="ru-RU" altLang="ru-RU" sz="2400" b="1" dirty="0" smtClean="0">
              <a:effectLst/>
            </a:endParaRPr>
          </a:p>
        </p:txBody>
      </p:sp>
      <p:sp>
        <p:nvSpPr>
          <p:cNvPr id="3" name="Объект 2"/>
          <p:cNvSpPr>
            <a:spLocks noGrp="1"/>
          </p:cNvSpPr>
          <p:nvPr>
            <p:ph idx="1"/>
          </p:nvPr>
        </p:nvSpPr>
        <p:spPr>
          <a:xfrm>
            <a:off x="179512" y="755414"/>
            <a:ext cx="8856984" cy="5625914"/>
          </a:xfrm>
        </p:spPr>
        <p:txBody>
          <a:bodyPr/>
          <a:lstStyle/>
          <a:p>
            <a:pPr marL="0" lvl="0">
              <a:tabLst>
                <a:tab pos="463550" algn="l"/>
              </a:tabLst>
              <a:defRPr/>
            </a:pPr>
            <a:r>
              <a:rPr lang="ru-RU" dirty="0" smtClean="0">
                <a:effectLst/>
              </a:rPr>
              <a:t>2. </a:t>
            </a:r>
            <a:r>
              <a:rPr lang="ru-RU" b="1" i="1" dirty="0" smtClean="0">
                <a:effectLst/>
              </a:rPr>
              <a:t>Сбор </a:t>
            </a:r>
            <a:r>
              <a:rPr lang="ru-RU" b="1" i="1" dirty="0">
                <a:effectLst/>
              </a:rPr>
              <a:t>данных. </a:t>
            </a:r>
            <a:r>
              <a:rPr lang="ru-RU" dirty="0">
                <a:effectLst/>
              </a:rPr>
              <a:t>Подразумевает процесс накопления необходимого количества данных для проведения анализа или исследования. Количество данных необходимых для исследования может колебаться от нескольких десятков, что, как правило не является проблемой, до сотен тысяч, что может представлять определённые сложности</a:t>
            </a:r>
            <a:r>
              <a:rPr lang="ru-RU" dirty="0" smtClean="0">
                <a:effectLst/>
              </a:rPr>
              <a:t>. </a:t>
            </a:r>
            <a:r>
              <a:rPr lang="ru-RU" dirty="0" smtClean="0">
                <a:solidFill>
                  <a:srgbClr val="FF0000"/>
                </a:solidFill>
                <a:effectLst/>
              </a:rPr>
              <a:t>Сюда же можно отнести структурирование данных и создание БД</a:t>
            </a:r>
            <a:endParaRPr lang="ru-RU" dirty="0">
              <a:solidFill>
                <a:srgbClr val="FF0000"/>
              </a:solidFill>
              <a:effectLst/>
            </a:endParaRPr>
          </a:p>
          <a:p>
            <a:pPr marL="0">
              <a:tabLst>
                <a:tab pos="463550" algn="l"/>
              </a:tabLst>
              <a:defRPr/>
            </a:pPr>
            <a:endParaRPr lang="ru-RU" dirty="0" smtClean="0"/>
          </a:p>
        </p:txBody>
      </p:sp>
      <p:sp>
        <p:nvSpPr>
          <p:cNvPr id="4" name="Номер слайда 3"/>
          <p:cNvSpPr>
            <a:spLocks noGrp="1"/>
          </p:cNvSpPr>
          <p:nvPr>
            <p:ph type="sldNum" sz="quarter" idx="12"/>
          </p:nvPr>
        </p:nvSpPr>
        <p:spPr/>
        <p:txBody>
          <a:bodyPr/>
          <a:lstStyle/>
          <a:p>
            <a:pPr>
              <a:defRPr/>
            </a:pPr>
            <a:fld id="{EEB2318B-DFF3-4B8F-8AE0-E79B386EECBE}" type="slidenum">
              <a:rPr lang="ru-RU" smtClean="0"/>
              <a:pPr>
                <a:defRPr/>
              </a:pPr>
              <a:t>24</a:t>
            </a:fld>
            <a:endParaRPr lang="ru-RU"/>
          </a:p>
        </p:txBody>
      </p:sp>
    </p:spTree>
    <p:extLst>
      <p:ext uri="{BB962C8B-B14F-4D97-AF65-F5344CB8AC3E}">
        <p14:creationId xmlns:p14="http://schemas.microsoft.com/office/powerpoint/2010/main" val="4218595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457200" y="34132"/>
            <a:ext cx="8229600" cy="703262"/>
          </a:xfrm>
        </p:spPr>
        <p:txBody>
          <a:bodyPr/>
          <a:lstStyle/>
          <a:p>
            <a:r>
              <a:rPr lang="ru-RU" altLang="ru-RU" sz="2400" b="1" dirty="0" smtClean="0">
                <a:effectLst/>
                <a:latin typeface="Times New Roman" pitchFamily="18" charset="0"/>
                <a:cs typeface="Times New Roman" pitchFamily="18" charset="0"/>
              </a:rPr>
              <a:t>Общая ТЕХНОЛОГИЯ процессов сбора, передачи, обработки и хранения информации В СИСТЕМАХ</a:t>
            </a:r>
            <a:endParaRPr lang="ru-RU" altLang="ru-RU" sz="2400" b="1" dirty="0" smtClean="0">
              <a:effectLst/>
            </a:endParaRPr>
          </a:p>
        </p:txBody>
      </p:sp>
      <p:sp>
        <p:nvSpPr>
          <p:cNvPr id="3" name="Объект 2"/>
          <p:cNvSpPr>
            <a:spLocks noGrp="1"/>
          </p:cNvSpPr>
          <p:nvPr>
            <p:ph idx="1"/>
          </p:nvPr>
        </p:nvSpPr>
        <p:spPr>
          <a:xfrm>
            <a:off x="179512" y="755414"/>
            <a:ext cx="8856984" cy="6102586"/>
          </a:xfrm>
        </p:spPr>
        <p:txBody>
          <a:bodyPr/>
          <a:lstStyle/>
          <a:p>
            <a:pPr lvl="0"/>
            <a:r>
              <a:rPr lang="ru-RU" sz="2400" b="1" i="1" dirty="0" smtClean="0">
                <a:effectLst/>
              </a:rPr>
              <a:t>3. Передача </a:t>
            </a:r>
            <a:r>
              <a:rPr lang="ru-RU" sz="2400" b="1" i="1" dirty="0">
                <a:effectLst/>
              </a:rPr>
              <a:t>данных. </a:t>
            </a:r>
            <a:r>
              <a:rPr lang="ru-RU" sz="2400" dirty="0">
                <a:effectLst/>
              </a:rPr>
              <a:t>Данный процесс. Заключается не только в простом, физическом способе передачи данных, что тоже может быть отдельной темой исследования, например, классические способы передачи данных по проводам, на настоящий момент не всегда устраивает специалистов по физической культуре и спорту и в настоящее время всё более популярными становятся беспроводные технологии или передача данных </a:t>
            </a:r>
            <a:r>
              <a:rPr lang="ru-RU" sz="2400" dirty="0" smtClean="0">
                <a:effectLst/>
              </a:rPr>
              <a:t>в том числе и по </a:t>
            </a:r>
            <a:r>
              <a:rPr lang="ru-RU" sz="2400" dirty="0">
                <a:effectLst/>
              </a:rPr>
              <a:t>сети интернет. </a:t>
            </a:r>
          </a:p>
          <a:p>
            <a:r>
              <a:rPr lang="ru-RU" sz="2400" dirty="0">
                <a:effectLst/>
              </a:rPr>
              <a:t>Основной проблемой передачи данных является преобразование исходных данных в тот вид, который может обрабатываться вычислительной техникой </a:t>
            </a:r>
            <a:r>
              <a:rPr lang="ru-RU" sz="2400" dirty="0" smtClean="0">
                <a:effectLst/>
              </a:rPr>
              <a:t>и, если, </a:t>
            </a:r>
            <a:r>
              <a:rPr lang="ru-RU" sz="2400" dirty="0">
                <a:effectLst/>
              </a:rPr>
              <a:t>при введении данных в компьютер вручную </a:t>
            </a:r>
            <a:r>
              <a:rPr lang="ru-RU" sz="2400" dirty="0" smtClean="0">
                <a:effectLst/>
              </a:rPr>
              <a:t>не </a:t>
            </a:r>
            <a:r>
              <a:rPr lang="ru-RU" sz="2400" dirty="0">
                <a:effectLst/>
              </a:rPr>
              <a:t>вызывает проблем, то автоматизация передачи данных в вычислительную технику представляет довольно сложную техническую проблему.</a:t>
            </a:r>
          </a:p>
          <a:p>
            <a:pPr marL="0">
              <a:tabLst>
                <a:tab pos="463550" algn="l"/>
              </a:tabLst>
              <a:defRPr/>
            </a:pPr>
            <a:endParaRPr lang="ru-RU" dirty="0" smtClean="0"/>
          </a:p>
        </p:txBody>
      </p:sp>
      <p:sp>
        <p:nvSpPr>
          <p:cNvPr id="4" name="Номер слайда 3"/>
          <p:cNvSpPr>
            <a:spLocks noGrp="1"/>
          </p:cNvSpPr>
          <p:nvPr>
            <p:ph type="sldNum" sz="quarter" idx="12"/>
          </p:nvPr>
        </p:nvSpPr>
        <p:spPr/>
        <p:txBody>
          <a:bodyPr/>
          <a:lstStyle/>
          <a:p>
            <a:pPr>
              <a:defRPr/>
            </a:pPr>
            <a:fld id="{EEB2318B-DFF3-4B8F-8AE0-E79B386EECBE}" type="slidenum">
              <a:rPr lang="ru-RU" smtClean="0"/>
              <a:pPr>
                <a:defRPr/>
              </a:pPr>
              <a:t>25</a:t>
            </a:fld>
            <a:endParaRPr lang="ru-RU"/>
          </a:p>
        </p:txBody>
      </p:sp>
    </p:spTree>
    <p:extLst>
      <p:ext uri="{BB962C8B-B14F-4D97-AF65-F5344CB8AC3E}">
        <p14:creationId xmlns:p14="http://schemas.microsoft.com/office/powerpoint/2010/main" val="40578281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457200" y="34132"/>
            <a:ext cx="8229600" cy="703262"/>
          </a:xfrm>
        </p:spPr>
        <p:txBody>
          <a:bodyPr/>
          <a:lstStyle/>
          <a:p>
            <a:r>
              <a:rPr lang="ru-RU" altLang="ru-RU" sz="2400" b="1" dirty="0" smtClean="0">
                <a:effectLst/>
                <a:latin typeface="Times New Roman" pitchFamily="18" charset="0"/>
                <a:cs typeface="Times New Roman" pitchFamily="18" charset="0"/>
              </a:rPr>
              <a:t>Общая ТЕХНОЛОГИЯ процессов сбора, передачи, обработки и хранения информации В СИСТЕМАХ</a:t>
            </a:r>
            <a:endParaRPr lang="ru-RU" altLang="ru-RU" sz="2400" b="1" dirty="0" smtClean="0">
              <a:effectLst/>
            </a:endParaRPr>
          </a:p>
        </p:txBody>
      </p:sp>
      <p:sp>
        <p:nvSpPr>
          <p:cNvPr id="3" name="Объект 2"/>
          <p:cNvSpPr>
            <a:spLocks noGrp="1"/>
          </p:cNvSpPr>
          <p:nvPr>
            <p:ph idx="1"/>
          </p:nvPr>
        </p:nvSpPr>
        <p:spPr>
          <a:xfrm>
            <a:off x="179512" y="755414"/>
            <a:ext cx="8856984" cy="5625914"/>
          </a:xfrm>
        </p:spPr>
        <p:txBody>
          <a:bodyPr/>
          <a:lstStyle/>
          <a:p>
            <a:pPr marL="0" lvl="0">
              <a:tabLst>
                <a:tab pos="463550" algn="l"/>
              </a:tabLst>
              <a:defRPr/>
            </a:pPr>
            <a:r>
              <a:rPr lang="ru-RU" sz="2800" b="1" i="1" dirty="0" smtClean="0">
                <a:effectLst/>
              </a:rPr>
              <a:t>4. Обработка </a:t>
            </a:r>
            <a:r>
              <a:rPr lang="ru-RU" sz="2800" b="1" i="1" dirty="0">
                <a:effectLst/>
              </a:rPr>
              <a:t>данных. </a:t>
            </a:r>
            <a:r>
              <a:rPr lang="ru-RU" sz="2800" dirty="0">
                <a:effectLst/>
              </a:rPr>
              <a:t>Суть данного этапа заключается в разработки и применении алгоритма обработки исходных данных с целью получить нужную итоговую информацию об исследуемом объекте. Зачастую именно сам алгоритм обработки исходных данных и полученные результаты его применения и является целью и сутью самого исследования. Очень часто, алгоритм обработки данных представляет служебную тайну, так как позволяет получать итоговые результаты, позволяющие существенно повысить результативность того или иного процесса</a:t>
            </a:r>
            <a:r>
              <a:rPr lang="ru-RU" sz="2800" dirty="0" smtClean="0">
                <a:effectLst/>
              </a:rPr>
              <a:t>.</a:t>
            </a:r>
            <a:endParaRPr lang="ru-RU" sz="2800" dirty="0" smtClean="0"/>
          </a:p>
        </p:txBody>
      </p:sp>
      <p:sp>
        <p:nvSpPr>
          <p:cNvPr id="4" name="Номер слайда 3"/>
          <p:cNvSpPr>
            <a:spLocks noGrp="1"/>
          </p:cNvSpPr>
          <p:nvPr>
            <p:ph type="sldNum" sz="quarter" idx="12"/>
          </p:nvPr>
        </p:nvSpPr>
        <p:spPr/>
        <p:txBody>
          <a:bodyPr/>
          <a:lstStyle/>
          <a:p>
            <a:pPr>
              <a:defRPr/>
            </a:pPr>
            <a:fld id="{EEB2318B-DFF3-4B8F-8AE0-E79B386EECBE}" type="slidenum">
              <a:rPr lang="ru-RU" smtClean="0"/>
              <a:pPr>
                <a:defRPr/>
              </a:pPr>
              <a:t>26</a:t>
            </a:fld>
            <a:endParaRPr lang="ru-RU"/>
          </a:p>
        </p:txBody>
      </p:sp>
    </p:spTree>
    <p:extLst>
      <p:ext uri="{BB962C8B-B14F-4D97-AF65-F5344CB8AC3E}">
        <p14:creationId xmlns:p14="http://schemas.microsoft.com/office/powerpoint/2010/main" val="1238617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3880" y="1340768"/>
            <a:ext cx="8229600" cy="5380707"/>
          </a:xfrm>
        </p:spPr>
        <p:txBody>
          <a:bodyPr/>
          <a:lstStyle/>
          <a:p>
            <a:pPr marL="0" lvl="0" indent="0">
              <a:spcBef>
                <a:spcPct val="0"/>
              </a:spcBef>
              <a:buNone/>
              <a:tabLst>
                <a:tab pos="463550" algn="l"/>
              </a:tabLst>
              <a:defRPr/>
            </a:pPr>
            <a:r>
              <a:rPr lang="ru-RU" b="1" i="1" dirty="0" smtClean="0">
                <a:effectLst/>
              </a:rPr>
              <a:t>5. Хранение и представление результатов обработки данных</a:t>
            </a:r>
            <a:r>
              <a:rPr lang="ru-RU" dirty="0" smtClean="0">
                <a:effectLst/>
              </a:rPr>
              <a:t>. Данный этап, необходим для получения простых и наглядных итоговых данных для принятия управленческого решения. Так как данные, полученные в виде цифр и диаграмм не всегда являются информативными, а для быстрого принятия решений в спортивной деятельности часто бывает нужна конкретная наглядная информация.</a:t>
            </a:r>
          </a:p>
          <a:p>
            <a:pPr marL="0">
              <a:spcBef>
                <a:spcPct val="0"/>
              </a:spcBef>
              <a:buFont typeface="Times New Roman" pitchFamily="18" charset="0"/>
              <a:buAutoNum type="arabicPeriod" startAt="3"/>
              <a:tabLst>
                <a:tab pos="463550" algn="l"/>
              </a:tabLst>
              <a:defRPr/>
            </a:pPr>
            <a:endParaRPr lang="ru-RU" dirty="0"/>
          </a:p>
        </p:txBody>
      </p:sp>
      <p:sp>
        <p:nvSpPr>
          <p:cNvPr id="4" name="Номер слайда 3"/>
          <p:cNvSpPr>
            <a:spLocks noGrp="1"/>
          </p:cNvSpPr>
          <p:nvPr>
            <p:ph type="sldNum" sz="quarter" idx="12"/>
          </p:nvPr>
        </p:nvSpPr>
        <p:spPr/>
        <p:txBody>
          <a:bodyPr/>
          <a:lstStyle/>
          <a:p>
            <a:pPr>
              <a:defRPr/>
            </a:pPr>
            <a:fld id="{C3ADBA20-64AC-4496-A0F1-E694C81E62EB}" type="slidenum">
              <a:rPr lang="ru-RU" smtClean="0"/>
              <a:pPr>
                <a:defRPr/>
              </a:pPr>
              <a:t>27</a:t>
            </a:fld>
            <a:endParaRPr lang="ru-RU"/>
          </a:p>
        </p:txBody>
      </p:sp>
      <p:sp>
        <p:nvSpPr>
          <p:cNvPr id="5" name="Заголовок 1"/>
          <p:cNvSpPr>
            <a:spLocks noGrp="1"/>
          </p:cNvSpPr>
          <p:nvPr>
            <p:ph type="title"/>
          </p:nvPr>
        </p:nvSpPr>
        <p:spPr/>
        <p:txBody>
          <a:bodyPr/>
          <a:lstStyle/>
          <a:p>
            <a:r>
              <a:rPr lang="ru-RU" altLang="ru-RU" sz="2400" b="1" dirty="0" smtClean="0">
                <a:effectLst/>
                <a:latin typeface="Times New Roman" pitchFamily="18" charset="0"/>
                <a:cs typeface="Times New Roman" pitchFamily="18" charset="0"/>
              </a:rPr>
              <a:t>Общая ТЕХНОЛОГИЯ процессов сбора, передачи, обработки и хранения информации В СИСТЕМАХ</a:t>
            </a:r>
            <a:endParaRPr lang="ru-RU" altLang="ru-RU" sz="2400" b="1" dirty="0" smtClean="0">
              <a:effectLst/>
            </a:endParaRPr>
          </a:p>
        </p:txBody>
      </p:sp>
    </p:spTree>
    <p:extLst>
      <p:ext uri="{BB962C8B-B14F-4D97-AF65-F5344CB8AC3E}">
        <p14:creationId xmlns:p14="http://schemas.microsoft.com/office/powerpoint/2010/main" val="737095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865320D-9B22-4B4A-A300-83B0EB0FFDA0}" type="slidenum">
              <a:rPr lang="ru-RU" altLang="ru-RU" smtClean="0"/>
              <a:pPr>
                <a:defRPr/>
              </a:pPr>
              <a:t>28</a:t>
            </a:fld>
            <a:endParaRPr lang="ru-RU" altLang="ru-RU"/>
          </a:p>
        </p:txBody>
      </p:sp>
      <p:pic>
        <p:nvPicPr>
          <p:cNvPr id="3" name="Рисунок 2"/>
          <p:cNvPicPr>
            <a:picLocks noChangeAspect="1"/>
          </p:cNvPicPr>
          <p:nvPr/>
        </p:nvPicPr>
        <p:blipFill>
          <a:blip r:embed="rId2"/>
          <a:stretch>
            <a:fillRect/>
          </a:stretch>
        </p:blipFill>
        <p:spPr>
          <a:xfrm>
            <a:off x="1547664" y="618834"/>
            <a:ext cx="5832648" cy="6239166"/>
          </a:xfrm>
          <a:prstGeom prst="rect">
            <a:avLst/>
          </a:prstGeom>
        </p:spPr>
      </p:pic>
      <p:sp>
        <p:nvSpPr>
          <p:cNvPr id="4" name="TextBox 3"/>
          <p:cNvSpPr txBox="1"/>
          <p:nvPr/>
        </p:nvSpPr>
        <p:spPr>
          <a:xfrm>
            <a:off x="2093314" y="17190"/>
            <a:ext cx="4284634" cy="646331"/>
          </a:xfrm>
          <a:prstGeom prst="rect">
            <a:avLst/>
          </a:prstGeom>
          <a:noFill/>
        </p:spPr>
        <p:txBody>
          <a:bodyPr wrap="none" rtlCol="0">
            <a:spAutoFit/>
          </a:bodyPr>
          <a:lstStyle/>
          <a:p>
            <a:pPr algn="ctr"/>
            <a:r>
              <a:rPr lang="ru-RU" dirty="0" smtClean="0"/>
              <a:t>Блок </a:t>
            </a:r>
            <a:r>
              <a:rPr lang="ru-RU" dirty="0"/>
              <a:t>схема реализации </a:t>
            </a:r>
            <a:r>
              <a:rPr lang="ru-RU" dirty="0" smtClean="0"/>
              <a:t>основных </a:t>
            </a:r>
          </a:p>
          <a:p>
            <a:pPr algn="ctr"/>
            <a:r>
              <a:rPr lang="ru-RU" dirty="0" smtClean="0"/>
              <a:t>информационных </a:t>
            </a:r>
            <a:r>
              <a:rPr lang="ru-RU" dirty="0"/>
              <a:t>технологий в ФКиС.</a:t>
            </a:r>
          </a:p>
        </p:txBody>
      </p:sp>
    </p:spTree>
    <p:extLst>
      <p:ext uri="{BB962C8B-B14F-4D97-AF65-F5344CB8AC3E}">
        <p14:creationId xmlns:p14="http://schemas.microsoft.com/office/powerpoint/2010/main" val="415692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A18D36E0-9DE5-4207-854D-C3FE56A3EC7D}" type="slidenum">
              <a:rPr kumimoji="0" lang="ru-RU" altLang="ru-RU" sz="1400" smtClean="0"/>
              <a:pPr>
                <a:spcBef>
                  <a:spcPct val="0"/>
                </a:spcBef>
                <a:buClrTx/>
                <a:buSzTx/>
                <a:buFontTx/>
                <a:buNone/>
                <a:defRPr/>
              </a:pPr>
              <a:t>29</a:t>
            </a:fld>
            <a:endParaRPr kumimoji="0" lang="ru-RU" altLang="ru-RU" sz="1400" smtClean="0"/>
          </a:p>
        </p:txBody>
      </p:sp>
      <p:sp>
        <p:nvSpPr>
          <p:cNvPr id="69635" name="Rectangle 3"/>
          <p:cNvSpPr>
            <a:spLocks noGrp="1" noChangeArrowheads="1"/>
          </p:cNvSpPr>
          <p:nvPr>
            <p:ph type="body" idx="1"/>
          </p:nvPr>
        </p:nvSpPr>
        <p:spPr>
          <a:xfrm>
            <a:off x="420688" y="333375"/>
            <a:ext cx="8229600" cy="2263775"/>
          </a:xfrm>
        </p:spPr>
        <p:txBody>
          <a:bodyPr/>
          <a:lstStyle/>
          <a:p>
            <a:pPr marL="0" indent="0" algn="ctr" eaLnBrk="1" hangingPunct="1">
              <a:buFont typeface="Wingdings" panose="05000000000000000000" pitchFamily="2" charset="2"/>
              <a:buNone/>
            </a:pPr>
            <a:r>
              <a:rPr kumimoji="0" lang="ru-RU" altLang="ru-RU" sz="6000" dirty="0" smtClean="0">
                <a:effectLst/>
              </a:rPr>
              <a:t>1.2. Информация, данные, методы</a:t>
            </a:r>
          </a:p>
        </p:txBody>
      </p:sp>
      <p:pic>
        <p:nvPicPr>
          <p:cNvPr id="17412" name="29DFF03D.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bwMode="auto">
          <a:xfrm>
            <a:off x="423863" y="2924175"/>
            <a:ext cx="82296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eaLnBrk="1" hangingPunct="1">
              <a:lnSpc>
                <a:spcPct val="90000"/>
              </a:lnSpc>
              <a:buFont typeface="Wingdings" panose="05000000000000000000" pitchFamily="2" charset="2"/>
              <a:buNone/>
            </a:pPr>
            <a:r>
              <a:rPr kumimoji="0" lang="ru-RU" altLang="ru-RU" sz="4000"/>
              <a:t>Термин </a:t>
            </a:r>
            <a:r>
              <a:rPr kumimoji="0" lang="ru-RU" altLang="ru-RU" sz="4000" b="1" i="1">
                <a:solidFill>
                  <a:srgbClr val="990033"/>
                </a:solidFill>
              </a:rPr>
              <a:t>информация</a:t>
            </a:r>
            <a:r>
              <a:rPr kumimoji="0" lang="ru-RU" altLang="ru-RU" sz="4000">
                <a:solidFill>
                  <a:srgbClr val="CC3300"/>
                </a:solidFill>
              </a:rPr>
              <a:t> </a:t>
            </a:r>
            <a:r>
              <a:rPr kumimoji="0" lang="ru-RU" altLang="ru-RU" sz="4000"/>
              <a:t>происходит от латинского слова </a:t>
            </a:r>
            <a:r>
              <a:rPr kumimoji="0" lang="en-US" altLang="ru-RU" sz="4000"/>
              <a:t>informatio – </a:t>
            </a:r>
            <a:r>
              <a:rPr kumimoji="0" lang="ru-RU" altLang="ru-RU" sz="4000"/>
              <a:t>разъяснение, осведомление, изложение</a:t>
            </a:r>
            <a:r>
              <a:rPr kumimoji="0" lang="ru-RU" altLang="ru-RU"/>
              <a:t>.</a:t>
            </a:r>
          </a:p>
        </p:txBody>
      </p:sp>
    </p:spTree>
  </p:cSld>
  <p:clrMapOvr>
    <a:masterClrMapping/>
  </p:clrMapOvr>
  <p:transition advTm="15883"/>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69635">
                                            <p:txEl>
                                              <p:pRg st="0" end="0"/>
                                            </p:txEl>
                                          </p:spTgt>
                                        </p:tgtEl>
                                        <p:attrNameLst>
                                          <p:attrName>style.visibility</p:attrName>
                                        </p:attrNameLst>
                                      </p:cBhvr>
                                      <p:to>
                                        <p:strVal val="visible"/>
                                      </p:to>
                                    </p:set>
                                    <p:anim calcmode="discrete" valueType="clr">
                                      <p:cBhvr override="childStyle">
                                        <p:cTn id="7" dur="80"/>
                                        <p:tgtEl>
                                          <p:spTgt spid="6963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963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9635">
                                            <p:txEl>
                                              <p:pRg st="0" end="0"/>
                                            </p:txEl>
                                          </p:spTgt>
                                        </p:tgtEl>
                                        <p:attrNameLst>
                                          <p:attrName>fill.type</p:attrName>
                                        </p:attrNameLst>
                                      </p:cBhvr>
                                      <p:to>
                                        <p:strVal val="solid"/>
                                      </p:to>
                                    </p:set>
                                  </p:child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2"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338"/>
            <a:ext cx="7473950" cy="855662"/>
          </a:xfrm>
        </p:spPr>
        <p:txBody>
          <a:bodyPr/>
          <a:lstStyle/>
          <a:p>
            <a:r>
              <a:rPr lang="ru-RU" altLang="ru-RU" dirty="0" smtClean="0"/>
              <a:t>Для очного факультета</a:t>
            </a:r>
          </a:p>
        </p:txBody>
      </p:sp>
      <p:sp>
        <p:nvSpPr>
          <p:cNvPr id="3" name="Объект 2"/>
          <p:cNvSpPr>
            <a:spLocks noGrp="1"/>
          </p:cNvSpPr>
          <p:nvPr>
            <p:ph idx="1"/>
          </p:nvPr>
        </p:nvSpPr>
        <p:spPr>
          <a:xfrm>
            <a:off x="250825" y="798513"/>
            <a:ext cx="8893175" cy="3629025"/>
          </a:xfrm>
        </p:spPr>
        <p:txBody>
          <a:bodyPr/>
          <a:lstStyle/>
          <a:p>
            <a:r>
              <a:rPr lang="ru-RU" altLang="ru-RU" dirty="0"/>
              <a:t>6</a:t>
            </a:r>
            <a:r>
              <a:rPr lang="ru-RU" altLang="ru-RU" dirty="0" smtClean="0"/>
              <a:t> лекций х </a:t>
            </a:r>
            <a:r>
              <a:rPr lang="ru-RU" altLang="ru-RU" dirty="0"/>
              <a:t>1</a:t>
            </a:r>
            <a:r>
              <a:rPr lang="ru-RU" altLang="ru-RU" dirty="0" smtClean="0"/>
              <a:t> балл =</a:t>
            </a:r>
            <a:r>
              <a:rPr lang="ru-RU" altLang="ru-RU" dirty="0"/>
              <a:t> </a:t>
            </a:r>
            <a:r>
              <a:rPr lang="ru-RU" altLang="ru-RU" dirty="0" smtClean="0"/>
              <a:t>6 баллов</a:t>
            </a:r>
          </a:p>
          <a:p>
            <a:r>
              <a:rPr lang="ru-RU" altLang="ru-RU" dirty="0" smtClean="0"/>
              <a:t>17 практик х примерно 0,2 балла = 4 балла</a:t>
            </a:r>
          </a:p>
          <a:p>
            <a:r>
              <a:rPr lang="ru-RU" altLang="ru-RU" dirty="0"/>
              <a:t>5</a:t>
            </a:r>
            <a:r>
              <a:rPr lang="ru-RU" altLang="ru-RU" dirty="0" smtClean="0"/>
              <a:t> контрольных работ х 7-9 баллов = 40 </a:t>
            </a:r>
          </a:p>
          <a:p>
            <a:r>
              <a:rPr lang="ru-RU" altLang="ru-RU" dirty="0" smtClean="0"/>
              <a:t>2 Рубежных контроля (теория) х 10 =20 </a:t>
            </a:r>
          </a:p>
          <a:p>
            <a:r>
              <a:rPr lang="ru-RU" altLang="ru-RU" dirty="0" smtClean="0"/>
              <a:t>Промежуточный контроль - Зачет (теория) =22-30 баллов</a:t>
            </a:r>
          </a:p>
        </p:txBody>
      </p:sp>
      <p:sp>
        <p:nvSpPr>
          <p:cNvPr id="4" name="Номер слайда 3"/>
          <p:cNvSpPr>
            <a:spLocks noGrp="1"/>
          </p:cNvSpPr>
          <p:nvPr>
            <p:ph type="sldNum" sz="quarter" idx="12"/>
          </p:nvPr>
        </p:nvSpPr>
        <p:spPr/>
        <p:txBody>
          <a:bodyPr/>
          <a:lstStyle/>
          <a:p>
            <a:pPr>
              <a:defRPr/>
            </a:pPr>
            <a:fld id="{CC4D1CB2-3B94-4E0B-BBB9-CEB0E231144D}" type="slidenum">
              <a:rPr lang="ru-RU" altLang="ru-RU"/>
              <a:pPr>
                <a:defRPr/>
              </a:pPr>
              <a:t>3</a:t>
            </a:fld>
            <a:endParaRPr lang="ru-RU" altLang="ru-RU"/>
          </a:p>
        </p:txBody>
      </p:sp>
      <p:sp>
        <p:nvSpPr>
          <p:cNvPr id="6" name="Заголовок 1"/>
          <p:cNvSpPr txBox="1">
            <a:spLocks/>
          </p:cNvSpPr>
          <p:nvPr/>
        </p:nvSpPr>
        <p:spPr bwMode="auto">
          <a:xfrm>
            <a:off x="585788" y="4079875"/>
            <a:ext cx="8229600" cy="645269"/>
          </a:xfrm>
          <a:prstGeom prst="rect">
            <a:avLst/>
          </a:prstGeom>
          <a:noFill/>
          <a:ln w="9525">
            <a:noFill/>
            <a:miter lim="800000"/>
            <a:headEnd/>
            <a:tailEnd/>
          </a:ln>
          <a:effectLst/>
        </p:spPr>
        <p:txBody>
          <a:bodyPr anchor="ctr" anchorCtr="1"/>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ru-RU" altLang="ru-RU" sz="4400" dirty="0">
                <a:solidFill>
                  <a:schemeClr val="tx2"/>
                </a:solidFill>
                <a:effectLst>
                  <a:outerShdw blurRad="38100" dist="38100" dir="2700000" algn="tl">
                    <a:srgbClr val="000000"/>
                  </a:outerShdw>
                </a:effectLst>
              </a:rPr>
              <a:t>Дистанционное обучение</a:t>
            </a:r>
          </a:p>
        </p:txBody>
      </p:sp>
      <p:sp>
        <p:nvSpPr>
          <p:cNvPr id="6150" name="TextBox 6"/>
          <p:cNvSpPr txBox="1">
            <a:spLocks noChangeArrowheads="1"/>
          </p:cNvSpPr>
          <p:nvPr/>
        </p:nvSpPr>
        <p:spPr bwMode="auto">
          <a:xfrm>
            <a:off x="431299" y="4654104"/>
            <a:ext cx="85645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ru-RU" altLang="ru-RU" sz="3200" dirty="0"/>
              <a:t>Почта для записи на ДО: </a:t>
            </a:r>
            <a:r>
              <a:rPr lang="en-US" altLang="ru-RU" sz="3200" dirty="0" smtClean="0">
                <a:hlinkClick r:id="rId2"/>
              </a:rPr>
              <a:t>pbord@bk.ru</a:t>
            </a:r>
            <a:endParaRPr lang="ru-RU" altLang="ru-RU" sz="3200" dirty="0" smtClean="0"/>
          </a:p>
          <a:p>
            <a:pPr algn="ctr"/>
            <a:r>
              <a:rPr lang="ru-RU" altLang="ru-RU" sz="3200" dirty="0" smtClean="0"/>
              <a:t>Сайт </a:t>
            </a:r>
            <a:r>
              <a:rPr lang="ru-RU" altLang="ru-RU" sz="3200" dirty="0"/>
              <a:t>ДО: </a:t>
            </a:r>
            <a:r>
              <a:rPr lang="en-US" altLang="ru-RU" sz="3200" dirty="0">
                <a:hlinkClick r:id="rId3"/>
              </a:rPr>
              <a:t>http://</a:t>
            </a:r>
            <a:r>
              <a:rPr lang="en-US" altLang="ru-RU" sz="3200" dirty="0" smtClean="0">
                <a:hlinkClick r:id="rId3"/>
              </a:rPr>
              <a:t>do.lesgaft.spb.ru/</a:t>
            </a:r>
            <a:r>
              <a:rPr lang="ru-RU" altLang="ru-RU" sz="3200" dirty="0" smtClean="0"/>
              <a:t> </a:t>
            </a:r>
            <a:endParaRPr lang="ru-RU" altLang="ru-RU" sz="3200" dirty="0"/>
          </a:p>
        </p:txBody>
      </p:sp>
      <p:sp>
        <p:nvSpPr>
          <p:cNvPr id="6151" name="TextBox 7"/>
          <p:cNvSpPr txBox="1">
            <a:spLocks noChangeArrowheads="1"/>
          </p:cNvSpPr>
          <p:nvPr/>
        </p:nvSpPr>
        <p:spPr bwMode="auto">
          <a:xfrm>
            <a:off x="107504" y="5652353"/>
            <a:ext cx="9036496" cy="81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ru-RU" altLang="ru-RU" sz="2400" dirty="0"/>
              <a:t>Дистанционное обучение доступно после </a:t>
            </a:r>
            <a:r>
              <a:rPr lang="ru-RU" altLang="ru-RU" sz="2400" dirty="0" smtClean="0"/>
              <a:t>окончания сессии</a:t>
            </a:r>
            <a:r>
              <a:rPr lang="ru-RU" altLang="ru-RU" sz="2400" dirty="0"/>
              <a:t>. </a:t>
            </a:r>
            <a:r>
              <a:rPr lang="ru-RU" altLang="ru-RU" sz="2300" dirty="0" smtClean="0"/>
              <a:t>Для доступа к ДО необходимо прислать </a:t>
            </a:r>
            <a:r>
              <a:rPr lang="ru-RU" altLang="ru-RU" sz="2300" dirty="0"/>
              <a:t>личную заявку на почту.</a:t>
            </a:r>
          </a:p>
        </p:txBody>
      </p:sp>
    </p:spTree>
    <p:extLst>
      <p:ext uri="{BB962C8B-B14F-4D97-AF65-F5344CB8AC3E}">
        <p14:creationId xmlns:p14="http://schemas.microsoft.com/office/powerpoint/2010/main" val="89235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30B287A7-A33E-43F7-BE2F-9A990A50D751}" type="slidenum">
              <a:rPr kumimoji="0" lang="ru-RU" altLang="ru-RU" sz="1400" smtClean="0"/>
              <a:pPr>
                <a:spcBef>
                  <a:spcPct val="0"/>
                </a:spcBef>
                <a:buClrTx/>
                <a:buSzTx/>
                <a:buFontTx/>
                <a:buNone/>
                <a:defRPr/>
              </a:pPr>
              <a:t>30</a:t>
            </a:fld>
            <a:endParaRPr kumimoji="0" lang="ru-RU" altLang="ru-RU" sz="1400" smtClean="0"/>
          </a:p>
        </p:txBody>
      </p:sp>
      <p:sp>
        <p:nvSpPr>
          <p:cNvPr id="74755" name="Rectangle 3"/>
          <p:cNvSpPr>
            <a:spLocks noGrp="1" noChangeArrowheads="1"/>
          </p:cNvSpPr>
          <p:nvPr>
            <p:ph type="body" idx="1"/>
          </p:nvPr>
        </p:nvSpPr>
        <p:spPr>
          <a:xfrm>
            <a:off x="457200" y="549275"/>
            <a:ext cx="8229600" cy="5970588"/>
          </a:xfrm>
        </p:spPr>
        <p:txBody>
          <a:bodyPr/>
          <a:lstStyle/>
          <a:p>
            <a:pPr marL="0" indent="0" eaLnBrk="1" hangingPunct="1">
              <a:buFont typeface="Wingdings" panose="05000000000000000000" pitchFamily="2" charset="2"/>
              <a:buNone/>
            </a:pPr>
            <a:r>
              <a:rPr kumimoji="0" lang="ru-RU" altLang="ru-RU" sz="2800" b="1" i="1" dirty="0" smtClean="0">
                <a:solidFill>
                  <a:srgbClr val="990033"/>
                </a:solidFill>
                <a:effectLst>
                  <a:outerShdw blurRad="38100" dist="38100" dir="2700000" algn="tl">
                    <a:srgbClr val="000000"/>
                  </a:outerShdw>
                </a:effectLst>
              </a:rPr>
              <a:t>Информация</a:t>
            </a:r>
            <a:r>
              <a:rPr kumimoji="0" lang="ru-RU" altLang="ru-RU" sz="2800" dirty="0" smtClean="0"/>
              <a:t> – сведения об объектах и явлениях окружающей среды, их параметрах, свойствах и состоянии, которые уменьшают имеющуюся о них степень неопределенности. </a:t>
            </a:r>
          </a:p>
          <a:p>
            <a:pPr marL="0" indent="0" eaLnBrk="1" hangingPunct="1">
              <a:buFont typeface="Wingdings" panose="05000000000000000000" pitchFamily="2" charset="2"/>
              <a:buNone/>
            </a:pPr>
            <a:r>
              <a:rPr kumimoji="0" lang="ru-RU" altLang="ru-RU" sz="2800" b="1" i="1" dirty="0" smtClean="0">
                <a:solidFill>
                  <a:srgbClr val="990033"/>
                </a:solidFill>
                <a:effectLst>
                  <a:outerShdw blurRad="38100" dist="38100" dir="2700000" algn="tl">
                    <a:srgbClr val="000000"/>
                  </a:outerShdw>
                </a:effectLst>
              </a:rPr>
              <a:t>Информация</a:t>
            </a:r>
            <a:r>
              <a:rPr kumimoji="0" lang="ru-RU" altLang="ru-RU" sz="2800" dirty="0" smtClean="0"/>
              <a:t> – продукт взаимодействия данных и адекватных методов.</a:t>
            </a:r>
          </a:p>
          <a:p>
            <a:pPr marL="0" indent="0" eaLnBrk="1" hangingPunct="1">
              <a:buFont typeface="Wingdings" panose="05000000000000000000" pitchFamily="2" charset="2"/>
              <a:buNone/>
            </a:pPr>
            <a:r>
              <a:rPr kumimoji="0" lang="ru-RU" altLang="ru-RU" sz="2800" b="1" i="1" dirty="0" smtClean="0">
                <a:solidFill>
                  <a:srgbClr val="990033"/>
                </a:solidFill>
                <a:effectLst>
                  <a:outerShdw blurRad="38100" dist="38100" dir="2700000" algn="tl">
                    <a:srgbClr val="000000"/>
                  </a:outerShdw>
                </a:effectLst>
              </a:rPr>
              <a:t>Данные</a:t>
            </a:r>
            <a:r>
              <a:rPr kumimoji="0" lang="ru-RU" altLang="ru-RU" sz="2800" dirty="0" smtClean="0">
                <a:solidFill>
                  <a:srgbClr val="990033"/>
                </a:solidFill>
                <a:effectLst>
                  <a:outerShdw blurRad="38100" dist="38100" dir="2700000" algn="tl">
                    <a:srgbClr val="000000"/>
                  </a:outerShdw>
                </a:effectLst>
              </a:rPr>
              <a:t> </a:t>
            </a:r>
            <a:r>
              <a:rPr kumimoji="0" lang="ru-RU" altLang="ru-RU" sz="2800" dirty="0" smtClean="0"/>
              <a:t>– зарегистрированные сигналы, события, явления. </a:t>
            </a:r>
          </a:p>
          <a:p>
            <a:pPr marL="0" indent="0" eaLnBrk="1" hangingPunct="1">
              <a:buFont typeface="Wingdings" panose="05000000000000000000" pitchFamily="2" charset="2"/>
              <a:buNone/>
            </a:pPr>
            <a:r>
              <a:rPr kumimoji="0" lang="ru-RU" altLang="ru-RU" sz="2800" dirty="0" smtClean="0"/>
              <a:t>Зарегистрированные сигналы могут храниться, поэтому существует </a:t>
            </a:r>
            <a:r>
              <a:rPr kumimoji="0" lang="ru-RU" altLang="ru-RU" sz="2800" b="1" dirty="0" smtClean="0">
                <a:solidFill>
                  <a:srgbClr val="FF0000"/>
                </a:solidFill>
                <a:effectLst>
                  <a:outerShdw blurRad="38100" dist="38100" dir="2700000" algn="tl">
                    <a:srgbClr val="000000"/>
                  </a:outerShdw>
                </a:effectLst>
              </a:rPr>
              <a:t>определение данных</a:t>
            </a:r>
            <a:r>
              <a:rPr kumimoji="0" lang="ru-RU" altLang="ru-RU" sz="2800" dirty="0" smtClean="0"/>
              <a:t>, как информация, которая храниться, но не используется</a:t>
            </a:r>
          </a:p>
          <a:p>
            <a:pPr marL="0" indent="0" eaLnBrk="1" hangingPunct="1">
              <a:buFont typeface="Wingdings" panose="05000000000000000000" pitchFamily="2" charset="2"/>
              <a:buNone/>
            </a:pPr>
            <a:endParaRPr kumimoji="0" lang="ru-RU" altLang="ru-RU" sz="3600" dirty="0" smtClean="0"/>
          </a:p>
          <a:p>
            <a:pPr marL="0" indent="0" eaLnBrk="1" hangingPunct="1">
              <a:buFont typeface="Wingdings" panose="05000000000000000000" pitchFamily="2" charset="2"/>
              <a:buNone/>
            </a:pPr>
            <a:endParaRPr kumimoji="0" lang="ru-RU" altLang="ru-RU" sz="3600" dirty="0" smtClean="0"/>
          </a:p>
        </p:txBody>
      </p:sp>
      <p:sp>
        <p:nvSpPr>
          <p:cNvPr id="74757" name="Rectangle 5"/>
          <p:cNvSpPr>
            <a:spLocks noChangeArrowheads="1"/>
          </p:cNvSpPr>
          <p:nvPr/>
        </p:nvSpPr>
        <p:spPr bwMode="auto">
          <a:xfrm>
            <a:off x="457200" y="5957888"/>
            <a:ext cx="8229600" cy="1800225"/>
          </a:xfrm>
          <a:prstGeom prst="rect">
            <a:avLst/>
          </a:prstGeom>
          <a:noFill/>
          <a:ln w="9525">
            <a:noFill/>
            <a:miter lim="800000"/>
            <a:headEnd/>
            <a:tailEnd/>
          </a:ln>
          <a:effectLst/>
        </p:spPr>
        <p:txBody>
          <a:bodyPr/>
          <a:lstStyle/>
          <a:p>
            <a:pPr eaLnBrk="1" hangingPunct="1">
              <a:spcBef>
                <a:spcPct val="20000"/>
              </a:spcBef>
              <a:buClr>
                <a:schemeClr val="hlink"/>
              </a:buClr>
              <a:buSzPct val="80000"/>
              <a:buFont typeface="Wingdings" pitchFamily="2" charset="2"/>
              <a:buNone/>
              <a:defRPr/>
            </a:pPr>
            <a:endParaRPr lang="ru-RU" sz="3600">
              <a:effectLst>
                <a:outerShdw blurRad="38100" dist="38100" dir="2700000" algn="tl">
                  <a:srgbClr val="FFFFFF"/>
                </a:outerShdw>
              </a:effectLst>
              <a:latin typeface="Arial" charset="0"/>
              <a:cs typeface="+mn-cs"/>
            </a:endParaRPr>
          </a:p>
        </p:txBody>
      </p:sp>
      <p:pic>
        <p:nvPicPr>
          <p:cNvPr id="18437" name="4A7B7ECB.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57679"/>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strips(downLeft)">
                                      <p:cBhvr>
                                        <p:cTn id="7" dur="500"/>
                                        <p:tgtEl>
                                          <p:spTgt spid="74755">
                                            <p:txEl>
                                              <p:pRg st="0" end="0"/>
                                            </p:txEl>
                                          </p:spTgt>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animEffect transition="in" filter="strips(downLeft)">
                                      <p:cBhvr>
                                        <p:cTn id="11" dur="500"/>
                                        <p:tgtEl>
                                          <p:spTgt spid="74755">
                                            <p:txEl>
                                              <p:pRg st="1" end="1"/>
                                            </p:txEl>
                                          </p:spTgt>
                                        </p:tgtEl>
                                      </p:cBhvr>
                                    </p:animEffect>
                                  </p:childTnLst>
                                </p:cTn>
                              </p:par>
                            </p:childTnLst>
                          </p:cTn>
                        </p:par>
                        <p:par>
                          <p:cTn id="12" fill="hold" nodeType="afterGroup">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animEffect transition="in" filter="strips(downLeft)">
                                      <p:cBhvr>
                                        <p:cTn id="15" dur="500"/>
                                        <p:tgtEl>
                                          <p:spTgt spid="7475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74755">
                                            <p:txEl>
                                              <p:pRg st="3" end="3"/>
                                            </p:txEl>
                                          </p:spTgt>
                                        </p:tgtEl>
                                        <p:attrNameLst>
                                          <p:attrName>style.visibility</p:attrName>
                                        </p:attrNameLst>
                                      </p:cBhvr>
                                      <p:to>
                                        <p:strVal val="visible"/>
                                      </p:to>
                                    </p:set>
                                    <p:animEffect transition="in" filter="strips(downLeft)">
                                      <p:cBhvr>
                                        <p:cTn id="20" dur="500"/>
                                        <p:tgtEl>
                                          <p:spTgt spid="74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A052CF1A-9D43-4CCD-9551-097BF5E8D9B4}" type="slidenum">
              <a:rPr kumimoji="0" lang="ru-RU" altLang="ru-RU" sz="1400" smtClean="0"/>
              <a:pPr>
                <a:spcBef>
                  <a:spcPct val="0"/>
                </a:spcBef>
                <a:buClrTx/>
                <a:buSzTx/>
                <a:buFontTx/>
                <a:buNone/>
                <a:defRPr/>
              </a:pPr>
              <a:t>31</a:t>
            </a:fld>
            <a:endParaRPr kumimoji="0" lang="ru-RU" altLang="ru-RU" sz="1400" smtClean="0"/>
          </a:p>
        </p:txBody>
      </p:sp>
      <p:sp>
        <p:nvSpPr>
          <p:cNvPr id="75778" name="Rectangle 2"/>
          <p:cNvSpPr>
            <a:spLocks noGrp="1" noChangeArrowheads="1"/>
          </p:cNvSpPr>
          <p:nvPr>
            <p:ph type="title"/>
          </p:nvPr>
        </p:nvSpPr>
        <p:spPr>
          <a:xfrm>
            <a:off x="457200" y="260350"/>
            <a:ext cx="8229600" cy="647700"/>
          </a:xfrm>
        </p:spPr>
        <p:txBody>
          <a:bodyPr/>
          <a:lstStyle/>
          <a:p>
            <a:pPr eaLnBrk="1" hangingPunct="1"/>
            <a:r>
              <a:rPr kumimoji="0" lang="ru-RU" altLang="ru-RU" sz="3200" dirty="0" smtClean="0"/>
              <a:t>Связь между данными и информацией</a:t>
            </a:r>
          </a:p>
        </p:txBody>
      </p:sp>
      <p:sp>
        <p:nvSpPr>
          <p:cNvPr id="49156" name="Text Box 8"/>
          <p:cNvSpPr txBox="1">
            <a:spLocks noChangeArrowheads="1"/>
          </p:cNvSpPr>
          <p:nvPr/>
        </p:nvSpPr>
        <p:spPr bwMode="auto">
          <a:xfrm>
            <a:off x="539750" y="908050"/>
            <a:ext cx="8135938"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ru-RU" sz="2800" dirty="0" smtClean="0"/>
              <a:t>Очень часто из данных получить информацию бывает невозможно без использования специальных - АДЕКВАТНЫХ методов</a:t>
            </a:r>
          </a:p>
          <a:p>
            <a:pPr eaLnBrk="1" hangingPunct="1">
              <a:defRPr/>
            </a:pPr>
            <a:endParaRPr lang="ru-RU" sz="2800" dirty="0" smtClean="0"/>
          </a:p>
          <a:p>
            <a:pPr indent="457200" eaLnBrk="1" hangingPunct="1">
              <a:defRPr/>
            </a:pPr>
            <a:r>
              <a:rPr lang="ru-RU" sz="2800" dirty="0" smtClean="0"/>
              <a:t>На флешь карте памяти записаны данные, однако, человек с помощью своих органов чувств не может получить из них информацию.</a:t>
            </a:r>
          </a:p>
          <a:p>
            <a:pPr indent="457200" eaLnBrk="1" hangingPunct="1">
              <a:defRPr/>
            </a:pPr>
            <a:r>
              <a:rPr lang="ru-RU" sz="2800" dirty="0" smtClean="0"/>
              <a:t>Необходимо установить это устройство на компьютер и с его помощью получить доступ к этой информации.  (если она не закодирована)</a:t>
            </a:r>
          </a:p>
          <a:p>
            <a:pPr indent="457200" eaLnBrk="1" hangingPunct="1">
              <a:defRPr/>
            </a:pPr>
            <a:r>
              <a:rPr lang="ru-RU" sz="2800" dirty="0" smtClean="0"/>
              <a:t>Используемый адекватный метод – компьютерная обработка информации</a:t>
            </a:r>
          </a:p>
        </p:txBody>
      </p:sp>
      <p:pic>
        <p:nvPicPr>
          <p:cNvPr id="19461" name="EE62AFF3.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69274"/>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75778"/>
                                        </p:tgtEl>
                                        <p:attrNameLst>
                                          <p:attrName>style.visibility</p:attrName>
                                        </p:attrNameLst>
                                      </p:cBhvr>
                                      <p:to>
                                        <p:strVal val="visible"/>
                                      </p:to>
                                    </p:set>
                                    <p:anim calcmode="discrete" valueType="clr">
                                      <p:cBhvr override="childStyle">
                                        <p:cTn id="7" dur="80"/>
                                        <p:tgtEl>
                                          <p:spTgt spid="7577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5778"/>
                                        </p:tgtEl>
                                        <p:attrNameLst>
                                          <p:attrName>fillcolor</p:attrName>
                                        </p:attrNameLst>
                                      </p:cBhvr>
                                      <p:tavLst>
                                        <p:tav tm="0">
                                          <p:val>
                                            <p:clrVal>
                                              <a:schemeClr val="accent2"/>
                                            </p:clrVal>
                                          </p:val>
                                        </p:tav>
                                        <p:tav tm="50000">
                                          <p:val>
                                            <p:clrVal>
                                              <a:schemeClr val="hlink"/>
                                            </p:clrVal>
                                          </p:val>
                                        </p:tav>
                                      </p:tavLst>
                                    </p:anim>
                                    <p:set>
                                      <p:cBhvr>
                                        <p:cTn id="9" dur="80"/>
                                        <p:tgtEl>
                                          <p:spTgt spid="7577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142875"/>
            <a:ext cx="8229600" cy="436563"/>
          </a:xfrm>
        </p:spPr>
        <p:txBody>
          <a:bodyPr/>
          <a:lstStyle/>
          <a:p>
            <a:r>
              <a:rPr kumimoji="0" lang="ru-RU" altLang="ru-RU" sz="3600" dirty="0" smtClean="0"/>
              <a:t>Аспекты представления информации</a:t>
            </a:r>
          </a:p>
        </p:txBody>
      </p:sp>
      <p:sp>
        <p:nvSpPr>
          <p:cNvPr id="3" name="Содержимое 2"/>
          <p:cNvSpPr>
            <a:spLocks noGrp="1"/>
          </p:cNvSpPr>
          <p:nvPr>
            <p:ph idx="1"/>
          </p:nvPr>
        </p:nvSpPr>
        <p:spPr>
          <a:xfrm>
            <a:off x="142875" y="857250"/>
            <a:ext cx="8786813" cy="5667375"/>
          </a:xfrm>
        </p:spPr>
        <p:txBody>
          <a:bodyPr/>
          <a:lstStyle/>
          <a:p>
            <a:r>
              <a:rPr kumimoji="0" lang="ru-RU" altLang="ru-RU" sz="2400" b="1" i="1" dirty="0" smtClean="0"/>
              <a:t>Синтаксический аспект</a:t>
            </a:r>
            <a:r>
              <a:rPr kumimoji="0" lang="ru-RU" altLang="ru-RU" sz="2000" dirty="0" smtClean="0"/>
              <a:t> связан со способом представления информации вне зависимости от ее смысловых и потребительских качеств и рассматривает формы представления информации для ее передачи и хранения (в виде знаков и символов). Данный аспект необходим для измерения информации. Информацию, рассмотренную только в синтаксическом аспекте, называют </a:t>
            </a:r>
            <a:r>
              <a:rPr kumimoji="0" lang="ru-RU" altLang="ru-RU" sz="2000" i="1" dirty="0" smtClean="0"/>
              <a:t>данными</a:t>
            </a:r>
            <a:r>
              <a:rPr kumimoji="0" lang="ru-RU" altLang="ru-RU" sz="2000" dirty="0" smtClean="0"/>
              <a:t>. Измеряется символами, байтами, страницами и т.д.</a:t>
            </a:r>
          </a:p>
          <a:p>
            <a:pPr>
              <a:buFont typeface="Wingdings" panose="05000000000000000000" pitchFamily="2" charset="2"/>
              <a:buNone/>
            </a:pPr>
            <a:endParaRPr kumimoji="0" lang="ru-RU" altLang="ru-RU" sz="2000" dirty="0" smtClean="0"/>
          </a:p>
          <a:p>
            <a:r>
              <a:rPr kumimoji="0" lang="ru-RU" altLang="ru-RU" sz="2400" b="1" i="1" dirty="0" smtClean="0"/>
              <a:t>Семантический аспект</a:t>
            </a:r>
            <a:r>
              <a:rPr kumimoji="0" lang="ru-RU" altLang="ru-RU" sz="2000" dirty="0" smtClean="0"/>
              <a:t> передает смысловое содержание информации и соотносит ее с ранее имевшейся информацией. Этот аспект информации может быть выражен (измерен) через  тезаурус.</a:t>
            </a:r>
            <a:br>
              <a:rPr kumimoji="0" lang="ru-RU" altLang="ru-RU" sz="2000" dirty="0" smtClean="0"/>
            </a:br>
            <a:endParaRPr kumimoji="0" lang="ru-RU" altLang="ru-RU" sz="2000" dirty="0" smtClean="0"/>
          </a:p>
          <a:p>
            <a:r>
              <a:rPr kumimoji="0" lang="ru-RU" altLang="ru-RU" sz="2400" b="1" i="1" dirty="0" smtClean="0"/>
              <a:t>Прагматический аспект</a:t>
            </a:r>
            <a:r>
              <a:rPr kumimoji="0" lang="ru-RU" altLang="ru-RU" sz="2000" dirty="0" smtClean="0"/>
              <a:t> передает возможность достижения цели с учетом полученной информации. </a:t>
            </a:r>
          </a:p>
          <a:p>
            <a:pPr>
              <a:buFont typeface="Wingdings" panose="05000000000000000000" pitchFamily="2" charset="2"/>
              <a:buNone/>
            </a:pPr>
            <a:r>
              <a:rPr kumimoji="0" lang="ru-RU" altLang="ru-RU" sz="2000" dirty="0" smtClean="0"/>
              <a:t>Оценивается статистическими методами: вероятность достижения цели до получения информации и вероятность достижения цели после получения информации.</a:t>
            </a:r>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15924078-1D9C-41F8-88A2-D9567AF8CFA8}" type="slidenum">
              <a:rPr kumimoji="0" lang="ru-RU" altLang="ru-RU" sz="1400" smtClean="0"/>
              <a:pPr>
                <a:spcBef>
                  <a:spcPct val="0"/>
                </a:spcBef>
                <a:buClrTx/>
                <a:buSzTx/>
                <a:buFontTx/>
                <a:buNone/>
                <a:defRPr/>
              </a:pPr>
              <a:t>32</a:t>
            </a:fld>
            <a:endParaRPr kumimoji="0" lang="ru-RU" altLang="ru-RU" sz="1400" smtClean="0"/>
          </a:p>
        </p:txBody>
      </p:sp>
      <p:pic>
        <p:nvPicPr>
          <p:cNvPr id="20485" name="72020C8D.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7137"/>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142875"/>
            <a:ext cx="8229600" cy="436563"/>
          </a:xfrm>
        </p:spPr>
        <p:txBody>
          <a:bodyPr/>
          <a:lstStyle/>
          <a:p>
            <a:r>
              <a:rPr kumimoji="0" lang="ru-RU" altLang="ru-RU" sz="3600" b="1" dirty="0" smtClean="0"/>
              <a:t>ОБРАБОТКА ИНФОРМАЦИИ</a:t>
            </a:r>
            <a:r>
              <a:rPr kumimoji="0" lang="ru-RU" altLang="ru-RU" sz="3600" dirty="0" smtClean="0"/>
              <a:t> </a:t>
            </a:r>
          </a:p>
        </p:txBody>
      </p:sp>
      <p:sp>
        <p:nvSpPr>
          <p:cNvPr id="3" name="Содержимое 2"/>
          <p:cNvSpPr>
            <a:spLocks noGrp="1"/>
          </p:cNvSpPr>
          <p:nvPr>
            <p:ph idx="1"/>
          </p:nvPr>
        </p:nvSpPr>
        <p:spPr>
          <a:xfrm>
            <a:off x="20638" y="579438"/>
            <a:ext cx="8786812" cy="6142037"/>
          </a:xfrm>
        </p:spPr>
        <p:txBody>
          <a:bodyPr/>
          <a:lstStyle/>
          <a:p>
            <a:r>
              <a:rPr kumimoji="0" lang="ru-RU" altLang="ru-RU" sz="2400" dirty="0" smtClean="0"/>
              <a:t>Источниками и носителями информации могут быть сигналы любой природы: речь, музыка, текст, показания приборов и т. д. Однако хранение, передача и переработка информации в ее естественном физическом виде большей частью неудобна, а иногда и просто невозможна. В таких случаях применяется кодирование.</a:t>
            </a:r>
          </a:p>
          <a:p>
            <a:r>
              <a:rPr kumimoji="0" lang="ru-RU" altLang="ru-RU" sz="2800" b="1" i="1" dirty="0" smtClean="0"/>
              <a:t>Кодирование</a:t>
            </a:r>
            <a:r>
              <a:rPr kumimoji="0" lang="ru-RU" altLang="ru-RU" sz="2400" dirty="0" smtClean="0"/>
              <a:t> - это процесс установления взаимно однозначного соответствия элементов и слов одного алфавита элементам и словам другого алфавита. </a:t>
            </a:r>
          </a:p>
          <a:p>
            <a:r>
              <a:rPr kumimoji="0" lang="ru-RU" altLang="ru-RU" sz="2800" b="1" i="1" dirty="0" smtClean="0"/>
              <a:t>Кодом</a:t>
            </a:r>
            <a:r>
              <a:rPr kumimoji="0" lang="ru-RU" altLang="ru-RU" sz="2400" dirty="0" smtClean="0"/>
              <a:t> называется открытое правило, по которому сопоставляются различные алфавиты и слова.</a:t>
            </a:r>
          </a:p>
          <a:p>
            <a:r>
              <a:rPr kumimoji="0" lang="ru-RU" altLang="ru-RU" sz="2400" b="1" i="1" dirty="0" smtClean="0"/>
              <a:t>Шифрование</a:t>
            </a:r>
            <a:r>
              <a:rPr kumimoji="0" lang="ru-RU" altLang="ru-RU" sz="2400" dirty="0" smtClean="0"/>
              <a:t> – это закрытое правило известное ограниченному кругу лиц.</a:t>
            </a:r>
          </a:p>
          <a:p>
            <a:r>
              <a:rPr kumimoji="0" lang="ru-RU" altLang="ru-RU" sz="1800" dirty="0" smtClean="0"/>
              <a:t>Так же информацию, участвующую в электронном вычислительном процессе, можно условно разделить на обрабатываемую (данные) и управляющую (программы)</a:t>
            </a:r>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7AE32C88-80F8-4B09-A8D2-F3F657F97FDA}" type="slidenum">
              <a:rPr kumimoji="0" lang="ru-RU" altLang="ru-RU" sz="1400" smtClean="0"/>
              <a:pPr>
                <a:spcBef>
                  <a:spcPct val="0"/>
                </a:spcBef>
                <a:buClrTx/>
                <a:buSzTx/>
                <a:buFontTx/>
                <a:buNone/>
                <a:defRPr/>
              </a:pPr>
              <a:t>33</a:t>
            </a:fld>
            <a:endParaRPr kumimoji="0" lang="ru-RU" altLang="ru-RU" sz="1400" smtClean="0"/>
          </a:p>
        </p:txBody>
      </p:sp>
      <p:pic>
        <p:nvPicPr>
          <p:cNvPr id="21509" name="D8F7D637.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20512"/>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3" y="142875"/>
            <a:ext cx="8229600" cy="365125"/>
          </a:xfrm>
        </p:spPr>
        <p:txBody>
          <a:bodyPr/>
          <a:lstStyle/>
          <a:p>
            <a:r>
              <a:rPr kumimoji="0" lang="ru-RU" altLang="ru-RU" sz="3600" dirty="0" smtClean="0"/>
              <a:t>Системы счисления</a:t>
            </a:r>
          </a:p>
        </p:txBody>
      </p:sp>
      <p:sp>
        <p:nvSpPr>
          <p:cNvPr id="3" name="Содержимое 2"/>
          <p:cNvSpPr>
            <a:spLocks noGrp="1"/>
          </p:cNvSpPr>
          <p:nvPr>
            <p:ph idx="1"/>
          </p:nvPr>
        </p:nvSpPr>
        <p:spPr>
          <a:xfrm>
            <a:off x="214313" y="642938"/>
            <a:ext cx="8715375" cy="5857875"/>
          </a:xfrm>
        </p:spPr>
        <p:txBody>
          <a:bodyPr/>
          <a:lstStyle/>
          <a:p>
            <a:r>
              <a:rPr kumimoji="0" lang="ru-RU" altLang="ru-RU" sz="2000" dirty="0" smtClean="0"/>
              <a:t>Практически всегда основой кодирования чисел </a:t>
            </a:r>
            <a:r>
              <a:rPr kumimoji="0" lang="ru-RU" altLang="ru-RU" sz="2000" b="1" dirty="0" smtClean="0"/>
              <a:t>в современной ЭВМ является двоичная система счисления</a:t>
            </a:r>
            <a:r>
              <a:rPr kumimoji="0" lang="ru-RU" altLang="ru-RU" sz="2000" dirty="0" smtClean="0"/>
              <a:t>.</a:t>
            </a:r>
          </a:p>
          <a:p>
            <a:r>
              <a:rPr kumimoji="0" lang="ru-RU" altLang="ru-RU" sz="2400" b="1" i="1" dirty="0" smtClean="0"/>
              <a:t>Системой счисления</a:t>
            </a:r>
            <a:r>
              <a:rPr kumimoji="0" lang="ru-RU" altLang="ru-RU" sz="2400" b="1" dirty="0" smtClean="0"/>
              <a:t> </a:t>
            </a:r>
            <a:r>
              <a:rPr kumimoji="0" lang="ru-RU" altLang="ru-RU" sz="2000" dirty="0" smtClean="0"/>
              <a:t>называется способ записи чисел при помощи ограниченного числа символов (цифр).</a:t>
            </a:r>
          </a:p>
          <a:p>
            <a:r>
              <a:rPr kumimoji="0" lang="ru-RU" altLang="ru-RU" sz="2400" b="1" i="1" dirty="0" smtClean="0"/>
              <a:t>Позиционной системой счисления</a:t>
            </a:r>
            <a:r>
              <a:rPr kumimoji="0" lang="ru-RU" altLang="ru-RU" sz="2400" b="1" dirty="0" smtClean="0"/>
              <a:t> </a:t>
            </a:r>
            <a:r>
              <a:rPr kumimoji="0" lang="ru-RU" altLang="ru-RU" sz="2000" dirty="0" smtClean="0"/>
              <a:t>называется система счисления, при которой число, связанное с цифрой, зависит от места, которое она занимает.</a:t>
            </a:r>
          </a:p>
          <a:p>
            <a:endParaRPr kumimoji="0" lang="ru-RU" altLang="ru-RU" sz="2400" dirty="0" smtClean="0"/>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F8323189-941A-48CD-933E-0C431E977301}" type="slidenum">
              <a:rPr kumimoji="0" lang="ru-RU" altLang="ru-RU" sz="1400" smtClean="0"/>
              <a:pPr>
                <a:spcBef>
                  <a:spcPct val="0"/>
                </a:spcBef>
                <a:buClrTx/>
                <a:buSzTx/>
                <a:buFontTx/>
                <a:buNone/>
                <a:defRPr/>
              </a:pPr>
              <a:t>34</a:t>
            </a:fld>
            <a:endParaRPr kumimoji="0" lang="ru-RU" altLang="ru-RU" sz="1400" smtClean="0"/>
          </a:p>
        </p:txBody>
      </p:sp>
      <p:pic>
        <p:nvPicPr>
          <p:cNvPr id="22533" name="97AD2FD7.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Таблица 6"/>
          <p:cNvGraphicFramePr>
            <a:graphicFrameLocks noGrp="1"/>
          </p:cNvGraphicFramePr>
          <p:nvPr/>
        </p:nvGraphicFramePr>
        <p:xfrm>
          <a:off x="500063" y="3071813"/>
          <a:ext cx="8143875" cy="3114675"/>
        </p:xfrm>
        <a:graphic>
          <a:graphicData uri="http://schemas.openxmlformats.org/drawingml/2006/table">
            <a:tbl>
              <a:tblPr/>
              <a:tblGrid>
                <a:gridCol w="2630487">
                  <a:extLst>
                    <a:ext uri="{9D8B030D-6E8A-4147-A177-3AD203B41FA5}">
                      <a16:colId xmlns:a16="http://schemas.microsoft.com/office/drawing/2014/main" val="20000"/>
                    </a:ext>
                  </a:extLst>
                </a:gridCol>
                <a:gridCol w="565150">
                  <a:extLst>
                    <a:ext uri="{9D8B030D-6E8A-4147-A177-3AD203B41FA5}">
                      <a16:colId xmlns:a16="http://schemas.microsoft.com/office/drawing/2014/main" val="20001"/>
                    </a:ext>
                  </a:extLst>
                </a:gridCol>
                <a:gridCol w="563563">
                  <a:extLst>
                    <a:ext uri="{9D8B030D-6E8A-4147-A177-3AD203B41FA5}">
                      <a16:colId xmlns:a16="http://schemas.microsoft.com/office/drawing/2014/main" val="20002"/>
                    </a:ext>
                  </a:extLst>
                </a:gridCol>
                <a:gridCol w="563562">
                  <a:extLst>
                    <a:ext uri="{9D8B030D-6E8A-4147-A177-3AD203B41FA5}">
                      <a16:colId xmlns:a16="http://schemas.microsoft.com/office/drawing/2014/main" val="20003"/>
                    </a:ext>
                  </a:extLst>
                </a:gridCol>
                <a:gridCol w="563563">
                  <a:extLst>
                    <a:ext uri="{9D8B030D-6E8A-4147-A177-3AD203B41FA5}">
                      <a16:colId xmlns:a16="http://schemas.microsoft.com/office/drawing/2014/main" val="20004"/>
                    </a:ext>
                  </a:extLst>
                </a:gridCol>
                <a:gridCol w="563562">
                  <a:extLst>
                    <a:ext uri="{9D8B030D-6E8A-4147-A177-3AD203B41FA5}">
                      <a16:colId xmlns:a16="http://schemas.microsoft.com/office/drawing/2014/main" val="20005"/>
                    </a:ext>
                  </a:extLst>
                </a:gridCol>
                <a:gridCol w="563563">
                  <a:extLst>
                    <a:ext uri="{9D8B030D-6E8A-4147-A177-3AD203B41FA5}">
                      <a16:colId xmlns:a16="http://schemas.microsoft.com/office/drawing/2014/main" val="20006"/>
                    </a:ext>
                  </a:extLst>
                </a:gridCol>
                <a:gridCol w="563562">
                  <a:extLst>
                    <a:ext uri="{9D8B030D-6E8A-4147-A177-3AD203B41FA5}">
                      <a16:colId xmlns:a16="http://schemas.microsoft.com/office/drawing/2014/main" val="20007"/>
                    </a:ext>
                  </a:extLst>
                </a:gridCol>
                <a:gridCol w="565150">
                  <a:extLst>
                    <a:ext uri="{9D8B030D-6E8A-4147-A177-3AD203B41FA5}">
                      <a16:colId xmlns:a16="http://schemas.microsoft.com/office/drawing/2014/main" val="20008"/>
                    </a:ext>
                  </a:extLst>
                </a:gridCol>
                <a:gridCol w="1001713">
                  <a:extLst>
                    <a:ext uri="{9D8B030D-6E8A-4147-A177-3AD203B41FA5}">
                      <a16:colId xmlns:a16="http://schemas.microsoft.com/office/drawing/2014/main" val="20009"/>
                    </a:ext>
                  </a:extLst>
                </a:gridCol>
              </a:tblGrid>
              <a:tr h="5572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Степень  основания (двойки)</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7</a:t>
                      </a: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6</a:t>
                      </a: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5</a:t>
                      </a: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4</a:t>
                      </a: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3</a:t>
                      </a: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2</a:t>
                      </a: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0</a:t>
                      </a: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Calibri" pitchFamily="34" charset="0"/>
                        <a:cs typeface="Arial" pitchFamily="34" charset="0"/>
                      </a:endParaRPr>
                    </a:p>
                  </a:txBody>
                  <a:tcPr marL="9525" marR="9525" marT="9525"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значение разряда</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байт</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01"/>
                  </a:ext>
                </a:extLst>
              </a:tr>
              <a:tr h="5857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десятичное значения если разряд = 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128</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64</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32</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16</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8</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4</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2</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255</a:t>
                      </a:r>
                    </a:p>
                  </a:txBody>
                  <a:tcPr marL="9525" marR="9525" marT="9525"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2794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Calibri" pitchFamily="34" charset="0"/>
                        <a:cs typeface="Arial" pitchFamily="34" charset="0"/>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Calibri" pitchFamily="34" charset="0"/>
                        <a:cs typeface="Arial" pitchFamily="34" charset="0"/>
                      </a:endParaRP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Calibri" pitchFamily="34" charset="0"/>
                        <a:cs typeface="Arial" pitchFamily="34" charset="0"/>
                      </a:endParaRP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Calibri" pitchFamily="34" charset="0"/>
                        <a:cs typeface="Arial" pitchFamily="34" charset="0"/>
                      </a:endParaRP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Calibri" pitchFamily="34" charset="0"/>
                        <a:cs typeface="Arial" pitchFamily="34" charset="0"/>
                      </a:endParaRP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Calibri" pitchFamily="34" charset="0"/>
                        <a:cs typeface="Arial" pitchFamily="34" charset="0"/>
                      </a:endParaRP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Calibri" pitchFamily="34" charset="0"/>
                        <a:cs typeface="Arial" pitchFamily="34" charset="0"/>
                      </a:endParaRP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Calibri" pitchFamily="34" charset="0"/>
                        <a:cs typeface="Arial" pitchFamily="34" charset="0"/>
                      </a:endParaRP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Calibri" pitchFamily="34" charset="0"/>
                        <a:cs typeface="Arial" pitchFamily="34" charset="0"/>
                      </a:endParaRP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Calibri" pitchFamily="34" charset="0"/>
                        <a:cs typeface="Arial" pitchFamily="34" charset="0"/>
                      </a:endParaRPr>
                    </a:p>
                  </a:txBody>
                  <a:tcPr marL="9525" marR="9525" marT="9525"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2794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значение разряда</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байт</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04"/>
                  </a:ext>
                </a:extLst>
              </a:tr>
              <a:tr h="571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Десятичные значения для разрадов байта</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128</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0</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32</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16</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0</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0</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2</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179</a:t>
                      </a:r>
                    </a:p>
                  </a:txBody>
                  <a:tcPr marL="9525" marR="9525" marT="9525"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279400">
                <a:tc gridSpan="7">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десятичное значение байта = 128+32+16+2+1= 179</a:t>
                      </a:r>
                    </a:p>
                  </a:txBody>
                  <a:tcPr marL="9525" marR="9525" marT="9525" marB="0" anchor="b" horzOverflow="overflow">
                    <a:lnL>
                      <a:noFill/>
                    </a:lnL>
                    <a:lnR>
                      <a:noFill/>
                    </a:lnR>
                    <a:lnT>
                      <a:noFill/>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Calibri" pitchFamily="34" charset="0"/>
                        <a:cs typeface="Arial" pitchFamily="34" charset="0"/>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Calibri" pitchFamily="34" charset="0"/>
                        <a:cs typeface="Arial" pitchFamily="34" charset="0"/>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Calibri" pitchFamily="34" charset="0"/>
                        <a:cs typeface="Arial" pitchFamily="34" charset="0"/>
                      </a:endParaRPr>
                    </a:p>
                  </a:txBody>
                  <a:tcPr marL="9525" marR="9525" marT="9525"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ransition advTm="18446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3" y="214313"/>
            <a:ext cx="8229600" cy="579437"/>
          </a:xfrm>
        </p:spPr>
        <p:txBody>
          <a:bodyPr/>
          <a:lstStyle/>
          <a:p>
            <a:r>
              <a:rPr kumimoji="0" lang="ru-RU" altLang="ru-RU" dirty="0" smtClean="0"/>
              <a:t>Системы счисления</a:t>
            </a:r>
          </a:p>
        </p:txBody>
      </p:sp>
      <p:sp>
        <p:nvSpPr>
          <p:cNvPr id="3" name="Содержимое 2"/>
          <p:cNvSpPr>
            <a:spLocks noGrp="1"/>
          </p:cNvSpPr>
          <p:nvPr>
            <p:ph idx="1"/>
          </p:nvPr>
        </p:nvSpPr>
        <p:spPr>
          <a:xfrm>
            <a:off x="428625" y="4214813"/>
            <a:ext cx="8229600" cy="2214562"/>
          </a:xfrm>
        </p:spPr>
        <p:txBody>
          <a:bodyPr/>
          <a:lstStyle/>
          <a:p>
            <a:pPr>
              <a:defRPr/>
            </a:pPr>
            <a:endParaRPr kumimoji="0" lang="ru-RU" sz="2400" baseline="-25000" dirty="0" smtClean="0">
              <a:ea typeface="+mn-ea"/>
              <a:cs typeface="+mn-cs"/>
            </a:endParaRPr>
          </a:p>
          <a:p>
            <a:pPr>
              <a:defRPr/>
            </a:pPr>
            <a:endParaRPr kumimoji="0" lang="ru-RU" sz="2400" dirty="0">
              <a:ea typeface="+mn-ea"/>
              <a:cs typeface="+mn-cs"/>
            </a:endParaRPr>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674C5D4C-AE70-4D88-8F9A-1CE54BF3F2C3}" type="slidenum">
              <a:rPr kumimoji="0" lang="ru-RU" altLang="ru-RU" sz="1400" smtClean="0"/>
              <a:pPr>
                <a:spcBef>
                  <a:spcPct val="0"/>
                </a:spcBef>
                <a:buClrTx/>
                <a:buSzTx/>
                <a:buFontTx/>
                <a:buNone/>
                <a:defRPr/>
              </a:pPr>
              <a:t>35</a:t>
            </a:fld>
            <a:endParaRPr kumimoji="0" lang="ru-RU" altLang="ru-RU" sz="1400" smtClean="0"/>
          </a:p>
        </p:txBody>
      </p:sp>
      <p:graphicFrame>
        <p:nvGraphicFramePr>
          <p:cNvPr id="5" name="Таблица 4"/>
          <p:cNvGraphicFramePr>
            <a:graphicFrameLocks noGrp="1"/>
          </p:cNvGraphicFramePr>
          <p:nvPr/>
        </p:nvGraphicFramePr>
        <p:xfrm>
          <a:off x="142875" y="928688"/>
          <a:ext cx="8786813" cy="3429001"/>
        </p:xfrm>
        <a:graphic>
          <a:graphicData uri="http://schemas.openxmlformats.org/drawingml/2006/table">
            <a:tbl>
              <a:tblPr/>
              <a:tblGrid>
                <a:gridCol w="301625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6113">
                  <a:extLst>
                    <a:ext uri="{9D8B030D-6E8A-4147-A177-3AD203B41FA5}">
                      <a16:colId xmlns:a16="http://schemas.microsoft.com/office/drawing/2014/main" val="20002"/>
                    </a:ext>
                  </a:extLst>
                </a:gridCol>
                <a:gridCol w="646112">
                  <a:extLst>
                    <a:ext uri="{9D8B030D-6E8A-4147-A177-3AD203B41FA5}">
                      <a16:colId xmlns:a16="http://schemas.microsoft.com/office/drawing/2014/main" val="20003"/>
                    </a:ext>
                  </a:extLst>
                </a:gridCol>
                <a:gridCol w="646113">
                  <a:extLst>
                    <a:ext uri="{9D8B030D-6E8A-4147-A177-3AD203B41FA5}">
                      <a16:colId xmlns:a16="http://schemas.microsoft.com/office/drawing/2014/main" val="20004"/>
                    </a:ext>
                  </a:extLst>
                </a:gridCol>
                <a:gridCol w="646112">
                  <a:extLst>
                    <a:ext uri="{9D8B030D-6E8A-4147-A177-3AD203B41FA5}">
                      <a16:colId xmlns:a16="http://schemas.microsoft.com/office/drawing/2014/main" val="20005"/>
                    </a:ext>
                  </a:extLst>
                </a:gridCol>
                <a:gridCol w="647700">
                  <a:extLst>
                    <a:ext uri="{9D8B030D-6E8A-4147-A177-3AD203B41FA5}">
                      <a16:colId xmlns:a16="http://schemas.microsoft.com/office/drawing/2014/main" val="20006"/>
                    </a:ext>
                  </a:extLst>
                </a:gridCol>
                <a:gridCol w="646113">
                  <a:extLst>
                    <a:ext uri="{9D8B030D-6E8A-4147-A177-3AD203B41FA5}">
                      <a16:colId xmlns:a16="http://schemas.microsoft.com/office/drawing/2014/main" val="20007"/>
                    </a:ext>
                  </a:extLst>
                </a:gridCol>
                <a:gridCol w="458787">
                  <a:extLst>
                    <a:ext uri="{9D8B030D-6E8A-4147-A177-3AD203B41FA5}">
                      <a16:colId xmlns:a16="http://schemas.microsoft.com/office/drawing/2014/main" val="20008"/>
                    </a:ext>
                  </a:extLst>
                </a:gridCol>
                <a:gridCol w="785813">
                  <a:extLst>
                    <a:ext uri="{9D8B030D-6E8A-4147-A177-3AD203B41FA5}">
                      <a16:colId xmlns:a16="http://schemas.microsoft.com/office/drawing/2014/main" val="20009"/>
                    </a:ext>
                  </a:extLst>
                </a:gridCol>
              </a:tblGrid>
              <a:tr h="74749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значение разряда</a:t>
                      </a:r>
                    </a:p>
                  </a:txBody>
                  <a:tcPr marL="9525" marR="9525" marT="9519"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1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1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1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19" marB="0" anchor="b" horzOverflow="overflow">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19" marB="0" anchor="b" horzOverflow="overflow">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1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1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1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байт</a:t>
                      </a:r>
                    </a:p>
                  </a:txBody>
                  <a:tcPr marL="9525" marR="9525" marT="9519"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00"/>
                  </a:ext>
                </a:extLst>
              </a:tr>
              <a:tr h="128967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десятичное значения если разряд = 1</a:t>
                      </a:r>
                    </a:p>
                  </a:txBody>
                  <a:tcPr marL="9525" marR="9525" marT="9519"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8</a:t>
                      </a:r>
                    </a:p>
                  </a:txBody>
                  <a:tcPr marL="9525" marR="9525" marT="9519"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4</a:t>
                      </a:r>
                    </a:p>
                  </a:txBody>
                  <a:tcPr marL="9525" marR="9525" marT="9519"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2</a:t>
                      </a:r>
                    </a:p>
                  </a:txBody>
                  <a:tcPr marL="9525" marR="9525" marT="9519"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19" marB="0" anchor="b" horzOverflow="overflow">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8</a:t>
                      </a:r>
                    </a:p>
                  </a:txBody>
                  <a:tcPr marL="9525" marR="9525" marT="9519" marB="0" anchor="b" horzOverflow="overflow">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4</a:t>
                      </a:r>
                    </a:p>
                  </a:txBody>
                  <a:tcPr marL="9525" marR="9525" marT="9519"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2</a:t>
                      </a:r>
                    </a:p>
                  </a:txBody>
                  <a:tcPr marL="9525" marR="9525" marT="9519"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1</a:t>
                      </a:r>
                    </a:p>
                  </a:txBody>
                  <a:tcPr marL="9525" marR="9525" marT="9519"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800" b="0" i="0" u="none" strike="noStrike" cap="none" normalizeH="0" baseline="0" smtClean="0">
                        <a:ln>
                          <a:noFill/>
                        </a:ln>
                        <a:solidFill>
                          <a:srgbClr val="000000"/>
                        </a:solidFill>
                        <a:effectLst/>
                        <a:latin typeface="Calibri" pitchFamily="34" charset="0"/>
                        <a:cs typeface="Arial" pitchFamily="34" charset="0"/>
                      </a:endParaRPr>
                    </a:p>
                  </a:txBody>
                  <a:tcPr marL="9525" marR="9525" marT="9519"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528482">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800" b="0" i="0" u="none" strike="noStrike" cap="none" normalizeH="0" baseline="0" smtClean="0">
                        <a:ln>
                          <a:noFill/>
                        </a:ln>
                        <a:solidFill>
                          <a:srgbClr val="000000"/>
                        </a:solidFill>
                        <a:effectLst/>
                        <a:latin typeface="Calibri" pitchFamily="34" charset="0"/>
                        <a:cs typeface="Arial" pitchFamily="34" charset="0"/>
                      </a:endParaRPr>
                    </a:p>
                  </a:txBody>
                  <a:tcPr marL="9525" marR="9525" marT="9519"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800" b="0" i="0" u="none" strike="noStrike" cap="none" normalizeH="0" baseline="0" smtClean="0">
                        <a:ln>
                          <a:noFill/>
                        </a:ln>
                        <a:solidFill>
                          <a:srgbClr val="000000"/>
                        </a:solidFill>
                        <a:effectLst/>
                        <a:latin typeface="Calibri" pitchFamily="34" charset="0"/>
                        <a:cs typeface="Arial" pitchFamily="34" charset="0"/>
                      </a:endParaRPr>
                    </a:p>
                  </a:txBody>
                  <a:tcPr marL="9525" marR="9525" marT="9519"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800" b="0" i="0" u="none" strike="noStrike" cap="none" normalizeH="0" baseline="0" smtClean="0">
                        <a:ln>
                          <a:noFill/>
                        </a:ln>
                        <a:solidFill>
                          <a:srgbClr val="000000"/>
                        </a:solidFill>
                        <a:effectLst/>
                        <a:latin typeface="Calibri" pitchFamily="34" charset="0"/>
                        <a:cs typeface="Arial" pitchFamily="34" charset="0"/>
                      </a:endParaRPr>
                    </a:p>
                  </a:txBody>
                  <a:tcPr marL="9525" marR="9525" marT="9519"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800" b="0" i="0" u="none" strike="noStrike" cap="none" normalizeH="0" baseline="0" smtClean="0">
                        <a:ln>
                          <a:noFill/>
                        </a:ln>
                        <a:solidFill>
                          <a:srgbClr val="000000"/>
                        </a:solidFill>
                        <a:effectLst/>
                        <a:latin typeface="Calibri" pitchFamily="34" charset="0"/>
                        <a:cs typeface="Arial" pitchFamily="34" charset="0"/>
                      </a:endParaRPr>
                    </a:p>
                  </a:txBody>
                  <a:tcPr marL="9525" marR="9525" marT="9519"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 </a:t>
                      </a:r>
                    </a:p>
                  </a:txBody>
                  <a:tcPr marL="9525" marR="9525" marT="9519" marB="0" anchor="b" horzOverflow="overflow">
                    <a:lnL>
                      <a:noFill/>
                    </a:lnL>
                    <a:lnR w="190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800" b="0" i="0" u="none" strike="noStrike" cap="none" normalizeH="0" baseline="0" smtClean="0">
                        <a:ln>
                          <a:noFill/>
                        </a:ln>
                        <a:solidFill>
                          <a:srgbClr val="000000"/>
                        </a:solidFill>
                        <a:effectLst/>
                        <a:latin typeface="Calibri" pitchFamily="34" charset="0"/>
                        <a:cs typeface="Arial" pitchFamily="34" charset="0"/>
                      </a:endParaRPr>
                    </a:p>
                  </a:txBody>
                  <a:tcPr marL="9525" marR="9525" marT="9519" marB="0" anchor="b" horzOverflow="overflow">
                    <a:lnL w="190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800" b="0" i="0" u="none" strike="noStrike" cap="none" normalizeH="0" baseline="0" smtClean="0">
                        <a:ln>
                          <a:noFill/>
                        </a:ln>
                        <a:solidFill>
                          <a:srgbClr val="000000"/>
                        </a:solidFill>
                        <a:effectLst/>
                        <a:latin typeface="Calibri" pitchFamily="34" charset="0"/>
                        <a:cs typeface="Arial" pitchFamily="34" charset="0"/>
                      </a:endParaRPr>
                    </a:p>
                  </a:txBody>
                  <a:tcPr marL="9525" marR="9525" marT="9519"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800" b="0" i="0" u="none" strike="noStrike" cap="none" normalizeH="0" baseline="0" smtClean="0">
                        <a:ln>
                          <a:noFill/>
                        </a:ln>
                        <a:solidFill>
                          <a:srgbClr val="000000"/>
                        </a:solidFill>
                        <a:effectLst/>
                        <a:latin typeface="Calibri" pitchFamily="34" charset="0"/>
                        <a:cs typeface="Arial" pitchFamily="34" charset="0"/>
                      </a:endParaRPr>
                    </a:p>
                  </a:txBody>
                  <a:tcPr marL="9525" marR="9525" marT="9519"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800" b="0" i="0" u="none" strike="noStrike" cap="none" normalizeH="0" baseline="0" smtClean="0">
                        <a:ln>
                          <a:noFill/>
                        </a:ln>
                        <a:solidFill>
                          <a:srgbClr val="000000"/>
                        </a:solidFill>
                        <a:effectLst/>
                        <a:latin typeface="Calibri" pitchFamily="34" charset="0"/>
                        <a:cs typeface="Arial" pitchFamily="34" charset="0"/>
                      </a:endParaRPr>
                    </a:p>
                  </a:txBody>
                  <a:tcPr marL="9525" marR="9525" marT="9519"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800" b="0" i="0" u="none" strike="noStrike" cap="none" normalizeH="0" baseline="0" smtClean="0">
                        <a:ln>
                          <a:noFill/>
                        </a:ln>
                        <a:solidFill>
                          <a:srgbClr val="000000"/>
                        </a:solidFill>
                        <a:effectLst/>
                        <a:latin typeface="Calibri" pitchFamily="34" charset="0"/>
                        <a:cs typeface="Arial" pitchFamily="34" charset="0"/>
                      </a:endParaRPr>
                    </a:p>
                  </a:txBody>
                  <a:tcPr marL="9525" marR="9525" marT="9519"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86334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Calibri" pitchFamily="34" charset="0"/>
                          <a:cs typeface="Arial" pitchFamily="34" charset="0"/>
                        </a:rPr>
                        <a:t>шестнадцатиричное число</a:t>
                      </a:r>
                    </a:p>
                  </a:txBody>
                  <a:tcPr marL="9525" marR="9525" marT="9519" marB="0" anchor="b" horzOverflow="overflow">
                    <a:lnL>
                      <a:noFill/>
                    </a:lnL>
                    <a:lnR>
                      <a:noFill/>
                    </a:lnR>
                    <a:lnT>
                      <a:noFill/>
                    </a:lnT>
                    <a:lnB>
                      <a:noFill/>
                    </a:lnB>
                    <a:lnTlToBr>
                      <a:noFill/>
                    </a:lnTlToBr>
                    <a:lnBlToTr>
                      <a:noFill/>
                    </a:lnBlToTr>
                    <a:noFill/>
                  </a:tcPr>
                </a:tc>
                <a:tc hMerge="1">
                  <a:txBody>
                    <a:bodyPr/>
                    <a:lstStyle/>
                    <a:p>
                      <a:endParaRPr lang="ru-RU"/>
                    </a:p>
                  </a:txBody>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Calibri" pitchFamily="34" charset="0"/>
                          <a:cs typeface="Arial" pitchFamily="34" charset="0"/>
                        </a:rPr>
                        <a:t>F</a:t>
                      </a:r>
                    </a:p>
                  </a:txBody>
                  <a:tcPr marL="9525" marR="9525" marT="9519" marB="0" anchor="b" horzOverflow="overflow">
                    <a:lnL>
                      <a:noFill/>
                    </a:lnL>
                    <a:lnR>
                      <a:noFill/>
                    </a:lnR>
                    <a:lnT>
                      <a:noFill/>
                    </a:lnT>
                    <a:lnB>
                      <a:noFill/>
                    </a:lnB>
                    <a:lnTlToBr>
                      <a:noFill/>
                    </a:lnTlToBr>
                    <a:lnBlToTr>
                      <a:noFill/>
                    </a:lnBlToTr>
                    <a:noFill/>
                  </a:tcPr>
                </a:tc>
                <a:tc hMerge="1">
                  <a:txBody>
                    <a:bodyPr/>
                    <a:lstStyle/>
                    <a:p>
                      <a:endParaRPr lang="ru-RU"/>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800" b="1" i="0" u="none" strike="noStrike" cap="none" normalizeH="0" baseline="0" smtClean="0">
                          <a:ln>
                            <a:noFill/>
                          </a:ln>
                          <a:solidFill>
                            <a:srgbClr val="000000"/>
                          </a:solidFill>
                          <a:effectLst/>
                          <a:latin typeface="Calibri" pitchFamily="34" charset="0"/>
                          <a:cs typeface="Arial" pitchFamily="34" charset="0"/>
                        </a:rPr>
                        <a:t> </a:t>
                      </a:r>
                    </a:p>
                  </a:txBody>
                  <a:tcPr marL="9525" marR="9525" marT="9519" marB="0" anchor="b" horzOverflow="overflow">
                    <a:lnL>
                      <a:noFill/>
                    </a:lnL>
                    <a:lnR w="190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800" b="1" i="0" u="none" strike="noStrike" cap="none" normalizeH="0" baseline="0" smtClean="0">
                        <a:ln>
                          <a:noFill/>
                        </a:ln>
                        <a:solidFill>
                          <a:srgbClr val="000000"/>
                        </a:solidFill>
                        <a:effectLst/>
                        <a:latin typeface="Calibri" pitchFamily="34" charset="0"/>
                        <a:cs typeface="Arial" pitchFamily="34" charset="0"/>
                      </a:endParaRPr>
                    </a:p>
                  </a:txBody>
                  <a:tcPr marL="9525" marR="9525" marT="9519" marB="0" anchor="b" horzOverflow="overflow">
                    <a:lnL w="190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Calibri" pitchFamily="34" charset="0"/>
                          <a:cs typeface="Arial" pitchFamily="34" charset="0"/>
                        </a:rPr>
                        <a:t>F</a:t>
                      </a:r>
                    </a:p>
                  </a:txBody>
                  <a:tcPr marL="9525" marR="9525" marT="9519" marB="0" anchor="b" horzOverflow="overflow">
                    <a:lnL>
                      <a:noFill/>
                    </a:lnL>
                    <a:lnR>
                      <a:noFill/>
                    </a:lnR>
                    <a:lnT>
                      <a:noFill/>
                    </a:lnT>
                    <a:lnB>
                      <a:noFill/>
                    </a:lnB>
                    <a:lnTlToBr>
                      <a:noFill/>
                    </a:lnTlToBr>
                    <a:lnBlToTr>
                      <a:noFill/>
                    </a:lnBlToTr>
                    <a:noFill/>
                  </a:tcPr>
                </a:tc>
                <a:tc hMerge="1">
                  <a:txBody>
                    <a:bodyPr/>
                    <a:lstStyle/>
                    <a:p>
                      <a:endParaRPr lang="ru-RU"/>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2800" b="0" i="0" u="none" strike="noStrike" cap="none" normalizeH="0" baseline="0" smtClean="0">
                        <a:ln>
                          <a:noFill/>
                        </a:ln>
                        <a:solidFill>
                          <a:srgbClr val="000000"/>
                        </a:solidFill>
                        <a:effectLst/>
                        <a:latin typeface="Calibri" pitchFamily="34" charset="0"/>
                        <a:cs typeface="Arial" pitchFamily="34" charset="0"/>
                      </a:endParaRPr>
                    </a:p>
                  </a:txBody>
                  <a:tcPr marL="9525" marR="9525" marT="9519"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Calibri" pitchFamily="34" charset="0"/>
                          <a:cs typeface="Arial" pitchFamily="34" charset="0"/>
                        </a:rPr>
                        <a:t>FF</a:t>
                      </a:r>
                    </a:p>
                  </a:txBody>
                  <a:tcPr marL="9525" marR="9525" marT="9519"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6" name="Таблица 5"/>
          <p:cNvGraphicFramePr>
            <a:graphicFrameLocks noGrp="1"/>
          </p:cNvGraphicFramePr>
          <p:nvPr/>
        </p:nvGraphicFramePr>
        <p:xfrm>
          <a:off x="357188" y="4643438"/>
          <a:ext cx="8215312" cy="1785937"/>
        </p:xfrm>
        <a:graphic>
          <a:graphicData uri="http://schemas.openxmlformats.org/drawingml/2006/table">
            <a:tbl>
              <a:tblPr/>
              <a:tblGrid>
                <a:gridCol w="1819275">
                  <a:extLst>
                    <a:ext uri="{9D8B030D-6E8A-4147-A177-3AD203B41FA5}">
                      <a16:colId xmlns:a16="http://schemas.microsoft.com/office/drawing/2014/main" val="20000"/>
                    </a:ext>
                  </a:extLst>
                </a:gridCol>
                <a:gridCol w="390525">
                  <a:extLst>
                    <a:ext uri="{9D8B030D-6E8A-4147-A177-3AD203B41FA5}">
                      <a16:colId xmlns:a16="http://schemas.microsoft.com/office/drawing/2014/main" val="20001"/>
                    </a:ext>
                  </a:extLst>
                </a:gridCol>
                <a:gridCol w="388937">
                  <a:extLst>
                    <a:ext uri="{9D8B030D-6E8A-4147-A177-3AD203B41FA5}">
                      <a16:colId xmlns:a16="http://schemas.microsoft.com/office/drawing/2014/main" val="20002"/>
                    </a:ext>
                  </a:extLst>
                </a:gridCol>
                <a:gridCol w="390525">
                  <a:extLst>
                    <a:ext uri="{9D8B030D-6E8A-4147-A177-3AD203B41FA5}">
                      <a16:colId xmlns:a16="http://schemas.microsoft.com/office/drawing/2014/main" val="20003"/>
                    </a:ext>
                  </a:extLst>
                </a:gridCol>
                <a:gridCol w="388938">
                  <a:extLst>
                    <a:ext uri="{9D8B030D-6E8A-4147-A177-3AD203B41FA5}">
                      <a16:colId xmlns:a16="http://schemas.microsoft.com/office/drawing/2014/main" val="20004"/>
                    </a:ext>
                  </a:extLst>
                </a:gridCol>
                <a:gridCol w="390525">
                  <a:extLst>
                    <a:ext uri="{9D8B030D-6E8A-4147-A177-3AD203B41FA5}">
                      <a16:colId xmlns:a16="http://schemas.microsoft.com/office/drawing/2014/main" val="20005"/>
                    </a:ext>
                  </a:extLst>
                </a:gridCol>
                <a:gridCol w="388937">
                  <a:extLst>
                    <a:ext uri="{9D8B030D-6E8A-4147-A177-3AD203B41FA5}">
                      <a16:colId xmlns:a16="http://schemas.microsoft.com/office/drawing/2014/main" val="20006"/>
                    </a:ext>
                  </a:extLst>
                </a:gridCol>
                <a:gridCol w="390525">
                  <a:extLst>
                    <a:ext uri="{9D8B030D-6E8A-4147-A177-3AD203B41FA5}">
                      <a16:colId xmlns:a16="http://schemas.microsoft.com/office/drawing/2014/main" val="20007"/>
                    </a:ext>
                  </a:extLst>
                </a:gridCol>
                <a:gridCol w="388938">
                  <a:extLst>
                    <a:ext uri="{9D8B030D-6E8A-4147-A177-3AD203B41FA5}">
                      <a16:colId xmlns:a16="http://schemas.microsoft.com/office/drawing/2014/main" val="20008"/>
                    </a:ext>
                  </a:extLst>
                </a:gridCol>
                <a:gridCol w="390525">
                  <a:extLst>
                    <a:ext uri="{9D8B030D-6E8A-4147-A177-3AD203B41FA5}">
                      <a16:colId xmlns:a16="http://schemas.microsoft.com/office/drawing/2014/main" val="20009"/>
                    </a:ext>
                  </a:extLst>
                </a:gridCol>
                <a:gridCol w="360362">
                  <a:extLst>
                    <a:ext uri="{9D8B030D-6E8A-4147-A177-3AD203B41FA5}">
                      <a16:colId xmlns:a16="http://schemas.microsoft.com/office/drawing/2014/main" val="20010"/>
                    </a:ext>
                  </a:extLst>
                </a:gridCol>
                <a:gridCol w="361950">
                  <a:extLst>
                    <a:ext uri="{9D8B030D-6E8A-4147-A177-3AD203B41FA5}">
                      <a16:colId xmlns:a16="http://schemas.microsoft.com/office/drawing/2014/main" val="20011"/>
                    </a:ext>
                  </a:extLst>
                </a:gridCol>
                <a:gridCol w="360363">
                  <a:extLst>
                    <a:ext uri="{9D8B030D-6E8A-4147-A177-3AD203B41FA5}">
                      <a16:colId xmlns:a16="http://schemas.microsoft.com/office/drawing/2014/main" val="20012"/>
                    </a:ext>
                  </a:extLst>
                </a:gridCol>
                <a:gridCol w="361950">
                  <a:extLst>
                    <a:ext uri="{9D8B030D-6E8A-4147-A177-3AD203B41FA5}">
                      <a16:colId xmlns:a16="http://schemas.microsoft.com/office/drawing/2014/main" val="20013"/>
                    </a:ext>
                  </a:extLst>
                </a:gridCol>
                <a:gridCol w="360362">
                  <a:extLst>
                    <a:ext uri="{9D8B030D-6E8A-4147-A177-3AD203B41FA5}">
                      <a16:colId xmlns:a16="http://schemas.microsoft.com/office/drawing/2014/main" val="20014"/>
                    </a:ext>
                  </a:extLst>
                </a:gridCol>
                <a:gridCol w="360363">
                  <a:extLst>
                    <a:ext uri="{9D8B030D-6E8A-4147-A177-3AD203B41FA5}">
                      <a16:colId xmlns:a16="http://schemas.microsoft.com/office/drawing/2014/main" val="20015"/>
                    </a:ext>
                  </a:extLst>
                </a:gridCol>
                <a:gridCol w="361950">
                  <a:extLst>
                    <a:ext uri="{9D8B030D-6E8A-4147-A177-3AD203B41FA5}">
                      <a16:colId xmlns:a16="http://schemas.microsoft.com/office/drawing/2014/main" val="20016"/>
                    </a:ext>
                  </a:extLst>
                </a:gridCol>
                <a:gridCol w="360362">
                  <a:extLst>
                    <a:ext uri="{9D8B030D-6E8A-4147-A177-3AD203B41FA5}">
                      <a16:colId xmlns:a16="http://schemas.microsoft.com/office/drawing/2014/main" val="20017"/>
                    </a:ext>
                  </a:extLst>
                </a:gridCol>
              </a:tblGrid>
              <a:tr h="4492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 по порядку</a:t>
                      </a:r>
                    </a:p>
                  </a:txBody>
                  <a:tcPr marL="8435" marR="8435" marT="843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0</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2</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3</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4</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5</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6</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7</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8</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9</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10</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11</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12</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13</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14</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15</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16</a:t>
                      </a:r>
                    </a:p>
                  </a:txBody>
                  <a:tcPr marL="8435" marR="8435" marT="843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3667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alibri" pitchFamily="34" charset="0"/>
                          <a:cs typeface="Arial" pitchFamily="34" charset="0"/>
                        </a:rPr>
                        <a:t>значения разрядов в шестнадцатиричной системе</a:t>
                      </a:r>
                    </a:p>
                  </a:txBody>
                  <a:tcPr marL="8435" marR="8435" marT="843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alibri" pitchFamily="34" charset="0"/>
                          <a:cs typeface="Arial" pitchFamily="34" charset="0"/>
                        </a:rPr>
                        <a:t>0</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alibri" pitchFamily="34" charset="0"/>
                          <a:cs typeface="Arial" pitchFamily="34" charset="0"/>
                        </a:rPr>
                        <a:t>1</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alibri" pitchFamily="34" charset="0"/>
                          <a:cs typeface="Arial" pitchFamily="34" charset="0"/>
                        </a:rPr>
                        <a:t>2</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alibri" pitchFamily="34" charset="0"/>
                          <a:cs typeface="Arial" pitchFamily="34" charset="0"/>
                        </a:rPr>
                        <a:t>3</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alibri" pitchFamily="34" charset="0"/>
                          <a:cs typeface="Arial" pitchFamily="34" charset="0"/>
                        </a:rPr>
                        <a:t>4</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alibri" pitchFamily="34" charset="0"/>
                          <a:cs typeface="Arial" pitchFamily="34" charset="0"/>
                        </a:rPr>
                        <a:t>5</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alibri" pitchFamily="34" charset="0"/>
                          <a:cs typeface="Arial" pitchFamily="34" charset="0"/>
                        </a:rPr>
                        <a:t>6</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alibri" pitchFamily="34" charset="0"/>
                          <a:cs typeface="Arial" pitchFamily="34" charset="0"/>
                        </a:rPr>
                        <a:t>7</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alibri" pitchFamily="34" charset="0"/>
                          <a:cs typeface="Arial" pitchFamily="34" charset="0"/>
                        </a:rPr>
                        <a:t>8</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alibri" pitchFamily="34" charset="0"/>
                          <a:cs typeface="Arial" pitchFamily="34" charset="0"/>
                        </a:rPr>
                        <a:t>9</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Arial" pitchFamily="34" charset="0"/>
                        </a:rPr>
                        <a:t>A</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Arial" pitchFamily="34" charset="0"/>
                        </a:rPr>
                        <a:t>B</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Arial" pitchFamily="34" charset="0"/>
                        </a:rPr>
                        <a:t>C</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Arial" pitchFamily="34" charset="0"/>
                        </a:rPr>
                        <a:t>D</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Arial" pitchFamily="34" charset="0"/>
                        </a:rPr>
                        <a:t>E</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cs typeface="Arial" pitchFamily="34" charset="0"/>
                        </a:rPr>
                        <a:t>F</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alibri" pitchFamily="34" charset="0"/>
                          <a:cs typeface="Arial" pitchFamily="34" charset="0"/>
                        </a:rPr>
                        <a:t>10</a:t>
                      </a:r>
                    </a:p>
                  </a:txBody>
                  <a:tcPr marL="8435" marR="8435" marT="843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500" y="1214438"/>
            <a:ext cx="8229600" cy="5214937"/>
          </a:xfrm>
        </p:spPr>
        <p:txBody>
          <a:bodyPr/>
          <a:lstStyle/>
          <a:p>
            <a:r>
              <a:rPr kumimoji="0" lang="ru-RU" altLang="ru-RU" sz="2400" b="1" dirty="0" smtClean="0"/>
              <a:t>Пример</a:t>
            </a:r>
            <a:r>
              <a:rPr kumimoji="0" lang="ru-RU" altLang="ru-RU" sz="2400" dirty="0" smtClean="0"/>
              <a:t>. Перевести в десятичную запись число (10000111)</a:t>
            </a:r>
            <a:r>
              <a:rPr kumimoji="0" lang="ru-RU" altLang="ru-RU" sz="2400" baseline="-25000" dirty="0" smtClean="0"/>
              <a:t>2</a:t>
            </a:r>
            <a:r>
              <a:rPr kumimoji="0" lang="ru-RU" altLang="ru-RU" sz="2400" dirty="0" smtClean="0"/>
              <a:t>. Перевести в двоичную запись число 89. Сложить в двоичной записи эти два числа, результат перевести в десятичную запись.</a:t>
            </a:r>
            <a:br>
              <a:rPr kumimoji="0" lang="ru-RU" altLang="ru-RU" sz="2400" dirty="0" smtClean="0"/>
            </a:br>
            <a:r>
              <a:rPr kumimoji="0" lang="ru-RU" altLang="ru-RU" sz="2400" dirty="0" smtClean="0"/>
              <a:t>Решение:</a:t>
            </a:r>
            <a:br>
              <a:rPr kumimoji="0" lang="ru-RU" altLang="ru-RU" sz="2400" dirty="0" smtClean="0"/>
            </a:br>
            <a:r>
              <a:rPr kumimoji="0" lang="ru-RU" altLang="ru-RU" sz="2400" dirty="0" smtClean="0"/>
              <a:t>(10000111)</a:t>
            </a:r>
            <a:r>
              <a:rPr kumimoji="0" lang="ru-RU" altLang="ru-RU" sz="2400" baseline="-25000" dirty="0" smtClean="0"/>
              <a:t>2</a:t>
            </a:r>
            <a:r>
              <a:rPr kumimoji="0" lang="ru-RU" altLang="ru-RU" sz="2400" dirty="0" smtClean="0"/>
              <a:t> =1·2</a:t>
            </a:r>
            <a:r>
              <a:rPr kumimoji="0" lang="ru-RU" altLang="ru-RU" sz="2400" baseline="30000" dirty="0" smtClean="0"/>
              <a:t>7</a:t>
            </a:r>
            <a:r>
              <a:rPr kumimoji="0" lang="ru-RU" altLang="ru-RU" sz="2400" dirty="0" smtClean="0"/>
              <a:t> + 1·2</a:t>
            </a:r>
            <a:r>
              <a:rPr kumimoji="0" lang="ru-RU" altLang="ru-RU" sz="2400" baseline="30000" dirty="0" smtClean="0"/>
              <a:t>2</a:t>
            </a:r>
            <a:r>
              <a:rPr kumimoji="0" lang="ru-RU" altLang="ru-RU" sz="2400" dirty="0" smtClean="0"/>
              <a:t> + 1·2</a:t>
            </a:r>
            <a:r>
              <a:rPr kumimoji="0" lang="ru-RU" altLang="ru-RU" sz="2400" baseline="30000" dirty="0" smtClean="0"/>
              <a:t>1</a:t>
            </a:r>
            <a:r>
              <a:rPr kumimoji="0" lang="ru-RU" altLang="ru-RU" sz="2400" dirty="0" smtClean="0"/>
              <a:t> + 1·2</a:t>
            </a:r>
            <a:r>
              <a:rPr kumimoji="0" lang="ru-RU" altLang="ru-RU" sz="2400" baseline="30000" dirty="0" smtClean="0"/>
              <a:t>0</a:t>
            </a:r>
            <a:r>
              <a:rPr kumimoji="0" lang="ru-RU" altLang="ru-RU" sz="2400" dirty="0" smtClean="0"/>
              <a:t> = 128 + 4 + 2 + 1 = (135)10,</a:t>
            </a:r>
            <a:br>
              <a:rPr kumimoji="0" lang="ru-RU" altLang="ru-RU" sz="2400" dirty="0" smtClean="0"/>
            </a:br>
            <a:r>
              <a:rPr kumimoji="0" lang="ru-RU" altLang="ru-RU" sz="2400" dirty="0" smtClean="0"/>
              <a:t>(89)</a:t>
            </a:r>
            <a:r>
              <a:rPr kumimoji="0" lang="ru-RU" altLang="ru-RU" sz="2400" baseline="-25000" dirty="0" smtClean="0"/>
              <a:t>10</a:t>
            </a:r>
            <a:r>
              <a:rPr kumimoji="0" lang="ru-RU" altLang="ru-RU" sz="2400" dirty="0" smtClean="0"/>
              <a:t> = 1·2</a:t>
            </a:r>
            <a:r>
              <a:rPr kumimoji="0" lang="ru-RU" altLang="ru-RU" sz="2400" baseline="30000" dirty="0" smtClean="0"/>
              <a:t>6</a:t>
            </a:r>
            <a:r>
              <a:rPr kumimoji="0" lang="ru-RU" altLang="ru-RU" sz="2400" dirty="0" smtClean="0"/>
              <a:t> + 1·2</a:t>
            </a:r>
            <a:r>
              <a:rPr kumimoji="0" lang="ru-RU" altLang="ru-RU" sz="2400" baseline="30000" dirty="0" smtClean="0"/>
              <a:t>4</a:t>
            </a:r>
            <a:r>
              <a:rPr kumimoji="0" lang="ru-RU" altLang="ru-RU" sz="2400" dirty="0" smtClean="0"/>
              <a:t> + 1·2</a:t>
            </a:r>
            <a:r>
              <a:rPr kumimoji="0" lang="ru-RU" altLang="ru-RU" sz="2400" baseline="30000" dirty="0" smtClean="0"/>
              <a:t>3</a:t>
            </a:r>
            <a:r>
              <a:rPr kumimoji="0" lang="ru-RU" altLang="ru-RU" sz="2400" dirty="0" smtClean="0"/>
              <a:t> + 1·2</a:t>
            </a:r>
            <a:r>
              <a:rPr kumimoji="0" lang="ru-RU" altLang="ru-RU" sz="2400" baseline="30000" dirty="0" smtClean="0"/>
              <a:t>0</a:t>
            </a:r>
            <a:r>
              <a:rPr kumimoji="0" lang="ru-RU" altLang="ru-RU" sz="2400" dirty="0" smtClean="0"/>
              <a:t> = (1011001)</a:t>
            </a:r>
            <a:r>
              <a:rPr kumimoji="0" lang="ru-RU" altLang="ru-RU" sz="2400" baseline="-25000" dirty="0" smtClean="0"/>
              <a:t>2</a:t>
            </a:r>
            <a:r>
              <a:rPr kumimoji="0" lang="ru-RU" altLang="ru-RU" sz="2400" dirty="0" smtClean="0"/>
              <a:t>,</a:t>
            </a:r>
          </a:p>
          <a:p>
            <a:r>
              <a:rPr kumimoji="0" lang="ru-RU" altLang="ru-RU" sz="2400" dirty="0" smtClean="0"/>
              <a:t>  10000111</a:t>
            </a:r>
          </a:p>
          <a:p>
            <a:r>
              <a:rPr kumimoji="0" lang="ru-RU" altLang="ru-RU" sz="2400" dirty="0" smtClean="0"/>
              <a:t>+</a:t>
            </a:r>
            <a:r>
              <a:rPr kumimoji="0" lang="ru-RU" altLang="ru-RU" sz="2400" u="sng" dirty="0" smtClean="0"/>
              <a:t>  1011001</a:t>
            </a:r>
            <a:endParaRPr kumimoji="0" lang="ru-RU" altLang="ru-RU" sz="2400" dirty="0" smtClean="0"/>
          </a:p>
          <a:p>
            <a:r>
              <a:rPr kumimoji="0" lang="ru-RU" altLang="ru-RU" sz="2400" dirty="0" smtClean="0"/>
              <a:t>   11100000,</a:t>
            </a:r>
          </a:p>
          <a:p>
            <a:r>
              <a:rPr kumimoji="0" lang="ru-RU" altLang="ru-RU" sz="2400" dirty="0" smtClean="0"/>
              <a:t>(11100000)</a:t>
            </a:r>
            <a:r>
              <a:rPr kumimoji="0" lang="ru-RU" altLang="ru-RU" sz="2400" baseline="-25000" dirty="0" smtClean="0"/>
              <a:t>2</a:t>
            </a:r>
            <a:r>
              <a:rPr kumimoji="0" lang="ru-RU" altLang="ru-RU" sz="2400" dirty="0" smtClean="0"/>
              <a:t> =128+64+32=(224)</a:t>
            </a:r>
            <a:r>
              <a:rPr kumimoji="0" lang="ru-RU" altLang="ru-RU" sz="2400" baseline="-25000" dirty="0" smtClean="0"/>
              <a:t>10</a:t>
            </a:r>
            <a:r>
              <a:rPr kumimoji="0" lang="ru-RU" altLang="ru-RU" sz="2400" dirty="0" smtClean="0"/>
              <a:t>=</a:t>
            </a:r>
            <a:r>
              <a:rPr kumimoji="0" lang="en-US" altLang="ru-RU" sz="2400" dirty="0" smtClean="0"/>
              <a:t>E0</a:t>
            </a:r>
            <a:r>
              <a:rPr kumimoji="0" lang="ru-RU" altLang="ru-RU" sz="2400" baseline="-25000" dirty="0" smtClean="0"/>
              <a:t>1</a:t>
            </a:r>
            <a:r>
              <a:rPr kumimoji="0" lang="en-US" altLang="ru-RU" sz="2400" baseline="-25000" dirty="0" smtClean="0"/>
              <a:t>6</a:t>
            </a:r>
            <a:endParaRPr kumimoji="0" lang="ru-RU" altLang="ru-RU" sz="2400" baseline="-25000" dirty="0" smtClean="0"/>
          </a:p>
          <a:p>
            <a:endParaRPr kumimoji="0" lang="ru-RU" altLang="ru-RU" sz="2000" baseline="-25000" dirty="0" smtClean="0"/>
          </a:p>
          <a:p>
            <a:endParaRPr kumimoji="0" lang="ru-RU" altLang="ru-RU" sz="2000" dirty="0" smtClean="0"/>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FE38EA79-CFEC-4B0F-AF95-3F0E89C74086}" type="slidenum">
              <a:rPr kumimoji="0" lang="ru-RU" altLang="ru-RU" sz="1400" smtClean="0"/>
              <a:pPr>
                <a:spcBef>
                  <a:spcPct val="0"/>
                </a:spcBef>
                <a:buClrTx/>
                <a:buSzTx/>
                <a:buFontTx/>
                <a:buNone/>
                <a:defRPr/>
              </a:pPr>
              <a:t>36</a:t>
            </a:fld>
            <a:endParaRPr kumimoji="0" lang="ru-RU" altLang="ru-RU" sz="1400" smtClean="0"/>
          </a:p>
        </p:txBody>
      </p:sp>
      <p:sp>
        <p:nvSpPr>
          <p:cNvPr id="6" name="Заголовок 1"/>
          <p:cNvSpPr>
            <a:spLocks noGrp="1"/>
          </p:cNvSpPr>
          <p:nvPr>
            <p:ph type="title"/>
          </p:nvPr>
        </p:nvSpPr>
        <p:spPr>
          <a:xfrm>
            <a:off x="457200" y="277813"/>
            <a:ext cx="8229600" cy="722312"/>
          </a:xfrm>
        </p:spPr>
        <p:txBody>
          <a:bodyPr/>
          <a:lstStyle/>
          <a:p>
            <a:r>
              <a:rPr kumimoji="0" lang="ru-RU" altLang="ru-RU" dirty="0" smtClean="0"/>
              <a:t>Системы счисления</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A16E9C8F-A3FE-4876-8FA6-727CEE263B24}" type="slidenum">
              <a:rPr kumimoji="0" lang="ru-RU" altLang="ru-RU" sz="1400" smtClean="0"/>
              <a:pPr>
                <a:spcBef>
                  <a:spcPct val="0"/>
                </a:spcBef>
                <a:buClrTx/>
                <a:buSzTx/>
                <a:buFontTx/>
                <a:buNone/>
                <a:defRPr/>
              </a:pPr>
              <a:t>37</a:t>
            </a:fld>
            <a:endParaRPr kumimoji="0" lang="ru-RU" altLang="ru-RU" sz="1400" smtClean="0"/>
          </a:p>
        </p:txBody>
      </p:sp>
      <p:sp>
        <p:nvSpPr>
          <p:cNvPr id="8194" name="Rectangle 2"/>
          <p:cNvSpPr>
            <a:spLocks noGrp="1" noChangeArrowheads="1"/>
          </p:cNvSpPr>
          <p:nvPr>
            <p:ph type="title"/>
          </p:nvPr>
        </p:nvSpPr>
        <p:spPr>
          <a:xfrm>
            <a:off x="462271" y="188640"/>
            <a:ext cx="8229600" cy="1062955"/>
          </a:xfrm>
        </p:spPr>
        <p:txBody>
          <a:bodyPr/>
          <a:lstStyle/>
          <a:p>
            <a:pPr eaLnBrk="1" hangingPunct="1"/>
            <a:r>
              <a:rPr kumimoji="0" lang="ru-RU" altLang="ru-RU" sz="3200" dirty="0" smtClean="0"/>
              <a:t>Предметами (объектами) информационных технологий являются</a:t>
            </a:r>
          </a:p>
        </p:txBody>
      </p:sp>
      <p:sp>
        <p:nvSpPr>
          <p:cNvPr id="8195" name="Rectangle 3"/>
          <p:cNvSpPr>
            <a:spLocks noGrp="1" noChangeArrowheads="1"/>
          </p:cNvSpPr>
          <p:nvPr>
            <p:ph type="body" idx="1"/>
          </p:nvPr>
        </p:nvSpPr>
        <p:spPr>
          <a:xfrm>
            <a:off x="251520" y="1546547"/>
            <a:ext cx="8229600" cy="4525963"/>
          </a:xfrm>
        </p:spPr>
        <p:txBody>
          <a:bodyPr/>
          <a:lstStyle/>
          <a:p>
            <a:pPr eaLnBrk="1" hangingPunct="1">
              <a:lnSpc>
                <a:spcPct val="90000"/>
              </a:lnSpc>
            </a:pPr>
            <a:r>
              <a:rPr kumimoji="0" lang="ru-RU" altLang="ru-RU" dirty="0" smtClean="0"/>
              <a:t>аппаратное обеспечение (АО) средств вычислительное техники</a:t>
            </a:r>
          </a:p>
          <a:p>
            <a:pPr eaLnBrk="1" hangingPunct="1">
              <a:lnSpc>
                <a:spcPct val="90000"/>
              </a:lnSpc>
            </a:pPr>
            <a:r>
              <a:rPr kumimoji="0" lang="ru-RU" altLang="ru-RU" dirty="0" smtClean="0"/>
              <a:t>программное обеспечение (ПО) средств вычислительной техники</a:t>
            </a:r>
          </a:p>
          <a:p>
            <a:pPr eaLnBrk="1" hangingPunct="1">
              <a:lnSpc>
                <a:spcPct val="90000"/>
              </a:lnSpc>
            </a:pPr>
            <a:r>
              <a:rPr kumimoji="0" lang="ru-RU" altLang="ru-RU" dirty="0" smtClean="0"/>
              <a:t>средства взаимодействия аппаратного и программного обеспечения </a:t>
            </a:r>
          </a:p>
          <a:p>
            <a:pPr eaLnBrk="1" hangingPunct="1">
              <a:lnSpc>
                <a:spcPct val="90000"/>
              </a:lnSpc>
            </a:pPr>
            <a:r>
              <a:rPr kumimoji="0" lang="ru-RU" altLang="ru-RU" dirty="0" smtClean="0"/>
              <a:t>средства взаимодействия человека с аппаратным и программным обеспечением </a:t>
            </a:r>
          </a:p>
        </p:txBody>
      </p:sp>
      <p:pic>
        <p:nvPicPr>
          <p:cNvPr id="25605" name="A7B0EA04.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57432"/>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8194"/>
                                        </p:tgtEl>
                                        <p:attrNameLst>
                                          <p:attrName>style.visibility</p:attrName>
                                        </p:attrNameLst>
                                      </p:cBhvr>
                                      <p:to>
                                        <p:strVal val="visible"/>
                                      </p:to>
                                    </p:set>
                                    <p:anim calcmode="discrete" valueType="clr">
                                      <p:cBhvr override="childStyle">
                                        <p:cTn id="7" dur="80"/>
                                        <p:tgtEl>
                                          <p:spTgt spid="819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194"/>
                                        </p:tgtEl>
                                        <p:attrNameLst>
                                          <p:attrName>fillcolor</p:attrName>
                                        </p:attrNameLst>
                                      </p:cBhvr>
                                      <p:tavLst>
                                        <p:tav tm="0">
                                          <p:val>
                                            <p:clrVal>
                                              <a:schemeClr val="accent2"/>
                                            </p:clrVal>
                                          </p:val>
                                        </p:tav>
                                        <p:tav tm="50000">
                                          <p:val>
                                            <p:clrVal>
                                              <a:schemeClr val="hlink"/>
                                            </p:clrVal>
                                          </p:val>
                                        </p:tav>
                                      </p:tavLst>
                                    </p:anim>
                                    <p:set>
                                      <p:cBhvr>
                                        <p:cTn id="9" dur="80"/>
                                        <p:tgtEl>
                                          <p:spTgt spid="8194"/>
                                        </p:tgtEl>
                                        <p:attrNameLst>
                                          <p:attrName>fill.type</p:attrName>
                                        </p:attrNameLst>
                                      </p:cBhvr>
                                      <p:to>
                                        <p:strVal val="solid"/>
                                      </p:to>
                                    </p:set>
                                  </p:childTnLst>
                                </p:cTn>
                              </p:par>
                            </p:childTnLst>
                          </p:cTn>
                        </p:par>
                        <p:par>
                          <p:cTn id="10" fill="hold" nodeType="afterGroup">
                            <p:stCondLst>
                              <p:cond delay="2160"/>
                            </p:stCondLst>
                            <p:childTnLst>
                              <p:par>
                                <p:cTn id="11" presetID="18" presetClass="entr" presetSubtype="12" fill="hold" grpId="0" nodeType="after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Effect transition="in" filter="strips(downLeft)">
                                      <p:cBhvr>
                                        <p:cTn id="13" dur="500"/>
                                        <p:tgtEl>
                                          <p:spTgt spid="8195">
                                            <p:txEl>
                                              <p:pRg st="0" end="0"/>
                                            </p:txEl>
                                          </p:spTgt>
                                        </p:tgtEl>
                                      </p:cBhvr>
                                    </p:animEffect>
                                  </p:childTnLst>
                                </p:cTn>
                              </p:par>
                            </p:childTnLst>
                          </p:cTn>
                        </p:par>
                        <p:par>
                          <p:cTn id="14" fill="hold" nodeType="afterGroup">
                            <p:stCondLst>
                              <p:cond delay="2660"/>
                            </p:stCondLst>
                            <p:childTnLst>
                              <p:par>
                                <p:cTn id="15" presetID="18" presetClass="entr" presetSubtype="12" fill="hold" grpId="0" nodeType="after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strips(downLeft)">
                                      <p:cBhvr>
                                        <p:cTn id="17" dur="500"/>
                                        <p:tgtEl>
                                          <p:spTgt spid="8195">
                                            <p:txEl>
                                              <p:pRg st="1" end="1"/>
                                            </p:txEl>
                                          </p:spTgt>
                                        </p:tgtEl>
                                      </p:cBhvr>
                                    </p:animEffect>
                                  </p:childTnLst>
                                </p:cTn>
                              </p:par>
                            </p:childTnLst>
                          </p:cTn>
                        </p:par>
                        <p:par>
                          <p:cTn id="18" fill="hold" nodeType="afterGroup">
                            <p:stCondLst>
                              <p:cond delay="3160"/>
                            </p:stCondLst>
                            <p:childTnLst>
                              <p:par>
                                <p:cTn id="19" presetID="18" presetClass="entr" presetSubtype="12" fill="hold" grpId="0" nodeType="after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strips(downLeft)">
                                      <p:cBhvr>
                                        <p:cTn id="21" dur="500"/>
                                        <p:tgtEl>
                                          <p:spTgt spid="8195">
                                            <p:txEl>
                                              <p:pRg st="2" end="2"/>
                                            </p:txEl>
                                          </p:spTgt>
                                        </p:tgtEl>
                                      </p:cBhvr>
                                    </p:animEffect>
                                  </p:childTnLst>
                                </p:cTn>
                              </p:par>
                            </p:childTnLst>
                          </p:cTn>
                        </p:par>
                        <p:par>
                          <p:cTn id="22" fill="hold" nodeType="afterGroup">
                            <p:stCondLst>
                              <p:cond delay="3660"/>
                            </p:stCondLst>
                            <p:childTnLst>
                              <p:par>
                                <p:cTn id="23" presetID="18" presetClass="entr" presetSubtype="12" fill="hold" grpId="0" nodeType="after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Effect transition="in" filter="strips(downLeft)">
                                      <p:cBhvr>
                                        <p:cTn id="25"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625" y="285750"/>
            <a:ext cx="8229600" cy="6215063"/>
          </a:xfrm>
        </p:spPr>
        <p:txBody>
          <a:bodyPr/>
          <a:lstStyle/>
          <a:p>
            <a:pPr eaLnBrk="1" hangingPunct="1"/>
            <a:r>
              <a:rPr kumimoji="0" lang="ru-RU" altLang="ru-RU" i="1" dirty="0" smtClean="0"/>
              <a:t>Методы и средства взаимодействия человека с АО и ПО называются</a:t>
            </a:r>
            <a:r>
              <a:rPr kumimoji="0" lang="ru-RU" altLang="ru-RU" dirty="0" smtClean="0"/>
              <a:t> </a:t>
            </a:r>
            <a:r>
              <a:rPr kumimoji="0" lang="ru-RU" altLang="ru-RU" b="1" i="1" dirty="0" smtClean="0"/>
              <a:t>пользовательским интерфейсом.</a:t>
            </a:r>
            <a:endParaRPr kumimoji="0" lang="ru-RU" altLang="ru-RU" dirty="0" smtClean="0"/>
          </a:p>
          <a:p>
            <a:pPr eaLnBrk="1" hangingPunct="1"/>
            <a:r>
              <a:rPr kumimoji="0" lang="ru-RU" altLang="ru-RU" b="1" i="1" dirty="0" smtClean="0"/>
              <a:t>Аппаратный интерфейс</a:t>
            </a:r>
            <a:r>
              <a:rPr kumimoji="0" lang="ru-RU" altLang="ru-RU" dirty="0" smtClean="0"/>
              <a:t> – </a:t>
            </a:r>
            <a:r>
              <a:rPr kumimoji="0" lang="ru-RU" altLang="ru-RU" i="1" dirty="0" smtClean="0"/>
              <a:t>взаимодействие аппаратных средств между собой.</a:t>
            </a:r>
            <a:endParaRPr kumimoji="0" lang="ru-RU" altLang="ru-RU" dirty="0" smtClean="0"/>
          </a:p>
          <a:p>
            <a:pPr eaLnBrk="1" hangingPunct="1"/>
            <a:r>
              <a:rPr kumimoji="0" lang="ru-RU" altLang="ru-RU" b="1" dirty="0" smtClean="0"/>
              <a:t>Программный интерфейс</a:t>
            </a:r>
            <a:r>
              <a:rPr kumimoji="0" lang="ru-RU" altLang="ru-RU" dirty="0" smtClean="0"/>
              <a:t> – </a:t>
            </a:r>
            <a:r>
              <a:rPr kumimoji="0" lang="ru-RU" altLang="ru-RU" i="1" dirty="0" smtClean="0"/>
              <a:t>взаимодействие между собой различных программ</a:t>
            </a:r>
            <a:r>
              <a:rPr kumimoji="0" lang="ru-RU" altLang="ru-RU" dirty="0" smtClean="0"/>
              <a:t>.</a:t>
            </a:r>
          </a:p>
          <a:p>
            <a:pPr eaLnBrk="1" hangingPunct="1"/>
            <a:r>
              <a:rPr kumimoji="0" lang="ru-RU" altLang="ru-RU" b="1" dirty="0" smtClean="0"/>
              <a:t>Аппаратно-программный интерфейс</a:t>
            </a:r>
            <a:r>
              <a:rPr kumimoji="0" lang="ru-RU" altLang="ru-RU" dirty="0" smtClean="0"/>
              <a:t> – </a:t>
            </a:r>
            <a:r>
              <a:rPr kumimoji="0" lang="ru-RU" altLang="ru-RU" i="1" dirty="0" smtClean="0"/>
              <a:t>взаимодействие между АО и ПО.</a:t>
            </a:r>
            <a:endParaRPr kumimoji="0" lang="ru-RU" altLang="ru-RU" dirty="0" smtClean="0"/>
          </a:p>
          <a:p>
            <a:pPr eaLnBrk="1" hangingPunct="1"/>
            <a:endParaRPr kumimoji="0" lang="ru-RU" altLang="ru-RU" dirty="0" smtClean="0"/>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ADCC0221-AC20-413E-AC1D-BB0B0626D181}" type="slidenum">
              <a:rPr kumimoji="0" lang="ru-RU" altLang="ru-RU" sz="1400" smtClean="0"/>
              <a:pPr>
                <a:spcBef>
                  <a:spcPct val="0"/>
                </a:spcBef>
                <a:buClrTx/>
                <a:buSzTx/>
                <a:buFontTx/>
                <a:buNone/>
                <a:defRPr/>
              </a:pPr>
              <a:t>38</a:t>
            </a:fld>
            <a:endParaRPr kumimoji="0" lang="ru-RU" altLang="ru-RU" sz="1400" smtClean="0"/>
          </a:p>
        </p:txBody>
      </p:sp>
      <p:pic>
        <p:nvPicPr>
          <p:cNvPr id="26628" name="A5F16711.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4932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6263" y="0"/>
            <a:ext cx="8229600" cy="6715125"/>
          </a:xfrm>
        </p:spPr>
        <p:txBody>
          <a:bodyPr/>
          <a:lstStyle/>
          <a:p>
            <a:pPr eaLnBrk="1" hangingPunct="1"/>
            <a:r>
              <a:rPr kumimoji="0" lang="ru-RU" altLang="ru-RU" sz="2800" b="1" dirty="0" smtClean="0"/>
              <a:t>Основной задачей</a:t>
            </a:r>
            <a:r>
              <a:rPr kumimoji="0" lang="ru-RU" altLang="ru-RU" sz="2800" dirty="0" smtClean="0"/>
              <a:t> информационных технологий является систематизация (разработка и применение) приемов и методов работы с АО и ПО.</a:t>
            </a:r>
          </a:p>
          <a:p>
            <a:pPr eaLnBrk="1" hangingPunct="1"/>
            <a:r>
              <a:rPr kumimoji="0" lang="ru-RU" altLang="ru-RU" sz="2400" b="1" dirty="0" smtClean="0"/>
              <a:t>Частные задачи</a:t>
            </a:r>
            <a:r>
              <a:rPr kumimoji="0" lang="ru-RU" altLang="ru-RU" sz="2400" dirty="0" smtClean="0"/>
              <a:t>:</a:t>
            </a:r>
          </a:p>
          <a:p>
            <a:pPr eaLnBrk="1" hangingPunct="1"/>
            <a:r>
              <a:rPr kumimoji="0" lang="ru-RU" altLang="ru-RU" sz="1900" dirty="0" smtClean="0"/>
              <a:t>архитектура вычислительной системы (приемы и методы построения систем, предназначенных для автоматической обработке данных);</a:t>
            </a:r>
          </a:p>
          <a:p>
            <a:pPr eaLnBrk="1" hangingPunct="1"/>
            <a:r>
              <a:rPr kumimoji="0" lang="ru-RU" altLang="ru-RU" sz="1900" dirty="0" smtClean="0"/>
              <a:t>интерфейсы вычислительной системы (приемы и методы управления АО и ПО);</a:t>
            </a:r>
          </a:p>
          <a:p>
            <a:pPr eaLnBrk="1" hangingPunct="1"/>
            <a:r>
              <a:rPr kumimoji="0" lang="ru-RU" altLang="ru-RU" sz="1900" dirty="0" smtClean="0"/>
              <a:t>программирование (приемы методы и средства разработки компьютерных программ);</a:t>
            </a:r>
          </a:p>
          <a:p>
            <a:pPr eaLnBrk="1" hangingPunct="1"/>
            <a:r>
              <a:rPr kumimoji="0" lang="ru-RU" altLang="ru-RU" sz="1900" dirty="0" smtClean="0"/>
              <a:t>преобразование данных (приемы и методы преобразования структуры данных);</a:t>
            </a:r>
          </a:p>
          <a:p>
            <a:pPr eaLnBrk="1" hangingPunct="1"/>
            <a:r>
              <a:rPr kumimoji="0" lang="ru-RU" altLang="ru-RU" sz="1900" dirty="0" smtClean="0"/>
              <a:t>защита информации (обобщение приемов, разработка методов и средств защиты данных);</a:t>
            </a:r>
          </a:p>
          <a:p>
            <a:pPr eaLnBrk="1" hangingPunct="1"/>
            <a:r>
              <a:rPr kumimoji="0" lang="ru-RU" altLang="ru-RU" sz="1900" dirty="0" smtClean="0"/>
              <a:t>автоматизация (функционирование АО и ПО без человека);</a:t>
            </a:r>
          </a:p>
          <a:p>
            <a:pPr eaLnBrk="1" hangingPunct="1"/>
            <a:r>
              <a:rPr kumimoji="0" lang="ru-RU" altLang="ru-RU" sz="1900" dirty="0" smtClean="0"/>
              <a:t>стандартизация (обеспечение совместимости между АО и ПО, а так же между форматами представления данных)</a:t>
            </a:r>
          </a:p>
          <a:p>
            <a:pPr eaLnBrk="1" hangingPunct="1"/>
            <a:endParaRPr kumimoji="0" lang="ru-RU" altLang="ru-RU" dirty="0" smtClean="0"/>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DB1A4783-9240-4B79-A8BD-658388903439}" type="slidenum">
              <a:rPr kumimoji="0" lang="ru-RU" altLang="ru-RU" sz="1400" smtClean="0"/>
              <a:pPr>
                <a:spcBef>
                  <a:spcPct val="0"/>
                </a:spcBef>
                <a:buClrTx/>
                <a:buSzTx/>
                <a:buFontTx/>
                <a:buNone/>
                <a:defRPr/>
              </a:pPr>
              <a:t>39</a:t>
            </a:fld>
            <a:endParaRPr kumimoji="0" lang="ru-RU" altLang="ru-RU" sz="1400" smtClean="0"/>
          </a:p>
        </p:txBody>
      </p:sp>
      <p:pic>
        <p:nvPicPr>
          <p:cNvPr id="27652" name="FB633A5F.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1147"/>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1C4F0792-B0E5-42EA-992D-418A880CC45E}" type="slidenum">
              <a:rPr kumimoji="0" lang="ru-RU" altLang="ru-RU" sz="1400" smtClean="0"/>
              <a:pPr>
                <a:spcBef>
                  <a:spcPct val="0"/>
                </a:spcBef>
                <a:buClrTx/>
                <a:buSzTx/>
                <a:buFontTx/>
                <a:buNone/>
                <a:defRPr/>
              </a:pPr>
              <a:t>4</a:t>
            </a:fld>
            <a:endParaRPr kumimoji="0" lang="ru-RU" altLang="ru-RU" sz="1400" smtClean="0"/>
          </a:p>
        </p:txBody>
      </p:sp>
      <p:sp>
        <p:nvSpPr>
          <p:cNvPr id="3074" name="Rectangle 2"/>
          <p:cNvSpPr>
            <a:spLocks noGrp="1" noChangeArrowheads="1"/>
          </p:cNvSpPr>
          <p:nvPr>
            <p:ph type="title"/>
          </p:nvPr>
        </p:nvSpPr>
        <p:spPr/>
        <p:txBody>
          <a:bodyPr/>
          <a:lstStyle/>
          <a:p>
            <a:pPr eaLnBrk="1" hangingPunct="1"/>
            <a:r>
              <a:rPr kumimoji="0" lang="ru-RU" altLang="ru-RU" dirty="0" smtClean="0"/>
              <a:t>План лекции</a:t>
            </a:r>
          </a:p>
        </p:txBody>
      </p:sp>
      <p:sp>
        <p:nvSpPr>
          <p:cNvPr id="3075" name="Rectangle 3"/>
          <p:cNvSpPr>
            <a:spLocks noGrp="1" noChangeArrowheads="1"/>
          </p:cNvSpPr>
          <p:nvPr>
            <p:ph type="body" idx="1"/>
          </p:nvPr>
        </p:nvSpPr>
        <p:spPr/>
        <p:txBody>
          <a:bodyPr/>
          <a:lstStyle/>
          <a:p>
            <a:pPr marL="609600" indent="-609600" eaLnBrk="1" hangingPunct="1">
              <a:buFontTx/>
              <a:buAutoNum type="arabicPeriod"/>
            </a:pPr>
            <a:r>
              <a:rPr kumimoji="0" lang="ru-RU" altLang="ru-RU" dirty="0" smtClean="0"/>
              <a:t>Информационные технологии в </a:t>
            </a:r>
            <a:r>
              <a:rPr kumimoji="0" lang="ru-RU" altLang="ru-RU" dirty="0" err="1" smtClean="0"/>
              <a:t>ФКиС</a:t>
            </a:r>
            <a:r>
              <a:rPr kumimoji="0" lang="ru-RU" altLang="ru-RU" dirty="0" smtClean="0"/>
              <a:t>  как наука и учебная дисциплина </a:t>
            </a:r>
          </a:p>
          <a:p>
            <a:pPr marL="609600" indent="-609600" eaLnBrk="1" hangingPunct="1">
              <a:buFontTx/>
              <a:buAutoNum type="arabicPeriod"/>
            </a:pPr>
            <a:r>
              <a:rPr kumimoji="0" lang="ru-RU" altLang="ru-RU" dirty="0" smtClean="0"/>
              <a:t>Исторические этапы развития информационных технологий и информационного </a:t>
            </a:r>
            <a:r>
              <a:rPr kumimoji="0" lang="ru-RU" altLang="ru-RU" dirty="0"/>
              <a:t>общества</a:t>
            </a:r>
            <a:r>
              <a:rPr kumimoji="0" lang="ru-RU" altLang="ru-RU" dirty="0" smtClean="0"/>
              <a:t>.</a:t>
            </a:r>
          </a:p>
          <a:p>
            <a:pPr marL="609600" indent="-609600" eaLnBrk="1" hangingPunct="1">
              <a:buFontTx/>
              <a:buAutoNum type="arabicPeriod"/>
            </a:pPr>
            <a:r>
              <a:rPr kumimoji="0" lang="ru-RU" altLang="ru-RU" dirty="0" smtClean="0"/>
              <a:t>Основы процесса получения и обработки информации</a:t>
            </a:r>
          </a:p>
          <a:p>
            <a:pPr marL="609600" indent="-609600" eaLnBrk="1" hangingPunct="1">
              <a:buFontTx/>
              <a:buAutoNum type="arabicPeriod"/>
            </a:pPr>
            <a:r>
              <a:rPr kumimoji="0" lang="ru-RU" altLang="ru-RU" dirty="0" smtClean="0"/>
              <a:t>Измерение информации и данных</a:t>
            </a:r>
          </a:p>
          <a:p>
            <a:pPr marL="609600" indent="-609600" eaLnBrk="1" hangingPunct="1">
              <a:buFontTx/>
              <a:buNone/>
            </a:pPr>
            <a:endParaRPr kumimoji="0" lang="ru-RU" altLang="ru-RU" dirty="0" smtClean="0"/>
          </a:p>
        </p:txBody>
      </p:sp>
      <p:sp>
        <p:nvSpPr>
          <p:cNvPr id="7173" name="Пятно 2 5"/>
          <p:cNvSpPr>
            <a:spLocks noChangeArrowheads="1"/>
          </p:cNvSpPr>
          <p:nvPr/>
        </p:nvSpPr>
        <p:spPr bwMode="auto">
          <a:xfrm>
            <a:off x="7143750" y="5429250"/>
            <a:ext cx="914400" cy="914400"/>
          </a:xfrm>
          <a:prstGeom prst="irregularSeal2">
            <a:avLst/>
          </a:prstGeom>
          <a:solidFill>
            <a:schemeClr val="accent1"/>
          </a:solidFill>
          <a:ln w="9525">
            <a:solidFill>
              <a:schemeClr val="tx1"/>
            </a:solidFill>
            <a:round/>
            <a:headEnd/>
            <a:tailEnd/>
          </a:ln>
        </p:spPr>
        <p:txBody>
          <a:bodyPr>
            <a:spAutoFit/>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kumimoji="0" lang="ru-RU" altLang="ru-RU" sz="1800"/>
          </a:p>
        </p:txBody>
      </p:sp>
      <p:pic>
        <p:nvPicPr>
          <p:cNvPr id="7174" name="306EC2E2.WAV">
            <a:hlinkClick r:id="" action="ppaction://media"/>
          </p:cNvPr>
          <p:cNvPicPr>
            <a:picLocks noRot="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advTm="28143"/>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par>
                          <p:cTn id="8" fill="hold" nodeType="afterGroup">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3075">
                                            <p:txEl>
                                              <p:pRg st="0" end="0"/>
                                            </p:txEl>
                                          </p:spTgt>
                                        </p:tgtEl>
                                        <p:attrNameLst>
                                          <p:attrName>style.visibility</p:attrName>
                                        </p:attrNameLst>
                                      </p:cBhvr>
                                      <p:to>
                                        <p:strVal val="visible"/>
                                      </p:to>
                                    </p:set>
                                    <p:anim calcmode="discrete" valueType="clr">
                                      <p:cBhvr override="childStyle">
                                        <p:cTn id="11" dur="80"/>
                                        <p:tgtEl>
                                          <p:spTgt spid="30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075">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3075">
                                            <p:txEl>
                                              <p:pRg st="0" end="0"/>
                                            </p:txEl>
                                          </p:spTgt>
                                        </p:tgtEl>
                                        <p:attrNameLst>
                                          <p:attrName>fill.type</p:attrName>
                                        </p:attrNameLst>
                                      </p:cBhvr>
                                      <p:to>
                                        <p:strVal val="solid"/>
                                      </p:to>
                                    </p:set>
                                  </p:childTnLst>
                                </p:cTn>
                              </p:par>
                            </p:childTnLst>
                          </p:cTn>
                        </p:par>
                        <p:par>
                          <p:cTn id="14" fill="hold" nodeType="afterGroup">
                            <p:stCondLst>
                              <p:cond delay="2740"/>
                            </p:stCondLst>
                            <p:childTnLst>
                              <p:par>
                                <p:cTn id="15" presetID="27" presetClass="entr" presetSubtype="0" fill="hold" grpId="0" nodeType="afterEffect">
                                  <p:stCondLst>
                                    <p:cond delay="0"/>
                                  </p:stCondLst>
                                  <p:iterate type="lt">
                                    <p:tmPct val="50000"/>
                                  </p:iterate>
                                  <p:childTnLst>
                                    <p:set>
                                      <p:cBhvr>
                                        <p:cTn id="16" dur="1" fill="hold">
                                          <p:stCondLst>
                                            <p:cond delay="0"/>
                                          </p:stCondLst>
                                        </p:cTn>
                                        <p:tgtEl>
                                          <p:spTgt spid="3075">
                                            <p:txEl>
                                              <p:pRg st="1" end="1"/>
                                            </p:txEl>
                                          </p:spTgt>
                                        </p:tgtEl>
                                        <p:attrNameLst>
                                          <p:attrName>style.visibility</p:attrName>
                                        </p:attrNameLst>
                                      </p:cBhvr>
                                      <p:to>
                                        <p:strVal val="visible"/>
                                      </p:to>
                                    </p:set>
                                    <p:anim calcmode="discrete" valueType="clr">
                                      <p:cBhvr override="childStyle">
                                        <p:cTn id="17" dur="80"/>
                                        <p:tgtEl>
                                          <p:spTgt spid="307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3075">
                                            <p:txEl>
                                              <p:pRg st="1" end="1"/>
                                            </p:txEl>
                                          </p:spTgt>
                                        </p:tgtEl>
                                        <p:attrNameLst>
                                          <p:attrName>fillcolor</p:attrName>
                                        </p:attrNameLst>
                                      </p:cBhvr>
                                      <p:tavLst>
                                        <p:tav tm="0">
                                          <p:val>
                                            <p:clrVal>
                                              <a:schemeClr val="accent2"/>
                                            </p:clrVal>
                                          </p:val>
                                        </p:tav>
                                        <p:tav tm="50000">
                                          <p:val>
                                            <p:clrVal>
                                              <a:schemeClr val="hlink"/>
                                            </p:clrVal>
                                          </p:val>
                                        </p:tav>
                                      </p:tavLst>
                                    </p:anim>
                                    <p:set>
                                      <p:cBhvr>
                                        <p:cTn id="19" dur="80"/>
                                        <p:tgtEl>
                                          <p:spTgt spid="3075">
                                            <p:txEl>
                                              <p:pRg st="1" end="1"/>
                                            </p:txEl>
                                          </p:spTgt>
                                        </p:tgtEl>
                                        <p:attrNameLst>
                                          <p:attrName>fill.type</p:attrName>
                                        </p:attrNameLst>
                                      </p:cBhvr>
                                      <p:to>
                                        <p:strVal val="solid"/>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3075">
                                            <p:txEl>
                                              <p:pRg st="2" end="2"/>
                                            </p:txEl>
                                          </p:spTgt>
                                        </p:tgtEl>
                                        <p:attrNameLst>
                                          <p:attrName>style.visibility</p:attrName>
                                        </p:attrNameLst>
                                      </p:cBhvr>
                                      <p:to>
                                        <p:strVal val="visible"/>
                                      </p:to>
                                    </p:set>
                                    <p:anim calcmode="discrete" valueType="clr">
                                      <p:cBhvr override="childStyle">
                                        <p:cTn id="24" dur="80"/>
                                        <p:tgtEl>
                                          <p:spTgt spid="307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3075">
                                            <p:txEl>
                                              <p:pRg st="2" end="2"/>
                                            </p:txEl>
                                          </p:spTgt>
                                        </p:tgtEl>
                                        <p:attrNameLst>
                                          <p:attrName>fillcolor</p:attrName>
                                        </p:attrNameLst>
                                      </p:cBhvr>
                                      <p:tavLst>
                                        <p:tav tm="0">
                                          <p:val>
                                            <p:clrVal>
                                              <a:schemeClr val="accent2"/>
                                            </p:clrVal>
                                          </p:val>
                                        </p:tav>
                                        <p:tav tm="50000">
                                          <p:val>
                                            <p:clrVal>
                                              <a:schemeClr val="hlink"/>
                                            </p:clrVal>
                                          </p:val>
                                        </p:tav>
                                      </p:tavLst>
                                    </p:anim>
                                    <p:set>
                                      <p:cBhvr>
                                        <p:cTn id="26" dur="80"/>
                                        <p:tgtEl>
                                          <p:spTgt spid="3075">
                                            <p:txEl>
                                              <p:pRg st="2" end="2"/>
                                            </p:txEl>
                                          </p:spTgt>
                                        </p:tgtEl>
                                        <p:attrNameLst>
                                          <p:attrName>fill.type</p:attrName>
                                        </p:attrNameLst>
                                      </p:cBhvr>
                                      <p:to>
                                        <p:strVal val="solid"/>
                                      </p:to>
                                    </p:set>
                                  </p:childTnLst>
                                </p:cTn>
                              </p:par>
                            </p:childTnLst>
                          </p:cTn>
                        </p:par>
                        <p:par>
                          <p:cTn id="27" fill="hold" nodeType="afterGroup">
                            <p:stCondLst>
                              <p:cond delay="1760"/>
                            </p:stCondLst>
                            <p:childTnLst>
                              <p:par>
                                <p:cTn id="28" presetID="27" presetClass="entr" presetSubtype="0" fill="hold" grpId="0" nodeType="afterEffect">
                                  <p:stCondLst>
                                    <p:cond delay="0"/>
                                  </p:stCondLst>
                                  <p:iterate type="lt">
                                    <p:tmPct val="50000"/>
                                  </p:iterate>
                                  <p:childTnLst>
                                    <p:set>
                                      <p:cBhvr>
                                        <p:cTn id="29" dur="1" fill="hold">
                                          <p:stCondLst>
                                            <p:cond delay="0"/>
                                          </p:stCondLst>
                                        </p:cTn>
                                        <p:tgtEl>
                                          <p:spTgt spid="3075">
                                            <p:txEl>
                                              <p:pRg st="3" end="3"/>
                                            </p:txEl>
                                          </p:spTgt>
                                        </p:tgtEl>
                                        <p:attrNameLst>
                                          <p:attrName>style.visibility</p:attrName>
                                        </p:attrNameLst>
                                      </p:cBhvr>
                                      <p:to>
                                        <p:strVal val="visible"/>
                                      </p:to>
                                    </p:set>
                                    <p:anim calcmode="discrete" valueType="clr">
                                      <p:cBhvr override="childStyle">
                                        <p:cTn id="30" dur="80"/>
                                        <p:tgtEl>
                                          <p:spTgt spid="307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3075">
                                            <p:txEl>
                                              <p:pRg st="3" end="3"/>
                                            </p:txEl>
                                          </p:spTgt>
                                        </p:tgtEl>
                                        <p:attrNameLst>
                                          <p:attrName>fillcolor</p:attrName>
                                        </p:attrNameLst>
                                      </p:cBhvr>
                                      <p:tavLst>
                                        <p:tav tm="0">
                                          <p:val>
                                            <p:clrVal>
                                              <a:schemeClr val="accent2"/>
                                            </p:clrVal>
                                          </p:val>
                                        </p:tav>
                                        <p:tav tm="50000">
                                          <p:val>
                                            <p:clrVal>
                                              <a:schemeClr val="hlink"/>
                                            </p:clrVal>
                                          </p:val>
                                        </p:tav>
                                      </p:tavLst>
                                    </p:anim>
                                    <p:set>
                                      <p:cBhvr>
                                        <p:cTn id="32" dur="80"/>
                                        <p:tgtEl>
                                          <p:spTgt spid="3075">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387EAC06-1B92-4782-9E47-B942D9180871}" type="slidenum">
              <a:rPr kumimoji="0" lang="ru-RU" altLang="ru-RU" sz="1400" smtClean="0"/>
              <a:pPr>
                <a:spcBef>
                  <a:spcPct val="0"/>
                </a:spcBef>
                <a:buClrTx/>
                <a:buSzTx/>
                <a:buFontTx/>
                <a:buNone/>
                <a:defRPr/>
              </a:pPr>
              <a:t>40</a:t>
            </a:fld>
            <a:endParaRPr kumimoji="0" lang="ru-RU" altLang="ru-RU" sz="1400" smtClean="0"/>
          </a:p>
        </p:txBody>
      </p:sp>
      <p:sp>
        <p:nvSpPr>
          <p:cNvPr id="67587" name="Rectangle 3"/>
          <p:cNvSpPr>
            <a:spLocks noGrp="1" noChangeArrowheads="1"/>
          </p:cNvSpPr>
          <p:nvPr>
            <p:ph type="body" idx="1"/>
          </p:nvPr>
        </p:nvSpPr>
        <p:spPr>
          <a:xfrm>
            <a:off x="457200" y="2420938"/>
            <a:ext cx="8229600" cy="2189162"/>
          </a:xfrm>
        </p:spPr>
        <p:txBody>
          <a:bodyPr/>
          <a:lstStyle/>
          <a:p>
            <a:pPr marL="0" indent="0" algn="ctr" eaLnBrk="1" hangingPunct="1">
              <a:lnSpc>
                <a:spcPct val="80000"/>
              </a:lnSpc>
              <a:buFont typeface="Wingdings" panose="05000000000000000000" pitchFamily="2" charset="2"/>
              <a:buNone/>
            </a:pPr>
            <a:r>
              <a:rPr kumimoji="0" lang="ru-RU" altLang="ru-RU" sz="5400" dirty="0" smtClean="0">
                <a:effectLst/>
              </a:rPr>
              <a:t>2. </a:t>
            </a:r>
            <a:r>
              <a:rPr kumimoji="0" lang="ru-RU" altLang="ru-RU" sz="5400" dirty="0" smtClean="0"/>
              <a:t>Исторические этапы информационного развития общества</a:t>
            </a:r>
            <a:r>
              <a:rPr kumimoji="0" lang="ru-RU" altLang="ru-RU" sz="2800" dirty="0" smtClean="0"/>
              <a:t>.</a:t>
            </a:r>
          </a:p>
        </p:txBody>
      </p:sp>
      <p:pic>
        <p:nvPicPr>
          <p:cNvPr id="28676" name="73FC7928.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21734"/>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67587">
                                            <p:txEl>
                                              <p:pRg st="0" end="0"/>
                                            </p:txEl>
                                          </p:spTgt>
                                        </p:tgtEl>
                                        <p:attrNameLst>
                                          <p:attrName>style.visibility</p:attrName>
                                        </p:attrNameLst>
                                      </p:cBhvr>
                                      <p:to>
                                        <p:strVal val="visible"/>
                                      </p:to>
                                    </p:set>
                                    <p:anim calcmode="discrete" valueType="clr">
                                      <p:cBhvr override="childStyle">
                                        <p:cTn id="7" dur="80"/>
                                        <p:tgtEl>
                                          <p:spTgt spid="6758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758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758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2F83585C-36D1-431A-8246-92AD1B1BA50B}" type="slidenum">
              <a:rPr kumimoji="0" lang="ru-RU" altLang="ru-RU" sz="1400" smtClean="0"/>
              <a:pPr>
                <a:spcBef>
                  <a:spcPct val="0"/>
                </a:spcBef>
                <a:buClrTx/>
                <a:buSzTx/>
                <a:buFontTx/>
                <a:buNone/>
                <a:defRPr/>
              </a:pPr>
              <a:t>41</a:t>
            </a:fld>
            <a:endParaRPr kumimoji="0" lang="ru-RU" altLang="ru-RU" sz="1400" smtClean="0"/>
          </a:p>
        </p:txBody>
      </p:sp>
      <p:sp>
        <p:nvSpPr>
          <p:cNvPr id="11267" name="Rectangle 3"/>
          <p:cNvSpPr>
            <a:spLocks noGrp="1" noChangeArrowheads="1"/>
          </p:cNvSpPr>
          <p:nvPr>
            <p:ph type="body" idx="1"/>
          </p:nvPr>
        </p:nvSpPr>
        <p:spPr>
          <a:xfrm>
            <a:off x="468313" y="549275"/>
            <a:ext cx="8229600" cy="5832475"/>
          </a:xfrm>
        </p:spPr>
        <p:txBody>
          <a:bodyPr/>
          <a:lstStyle/>
          <a:p>
            <a:pPr eaLnBrk="1" hangingPunct="1">
              <a:buFont typeface="Wingdings" panose="05000000000000000000" pitchFamily="2" charset="2"/>
              <a:buNone/>
            </a:pPr>
            <a:r>
              <a:rPr kumimoji="0" lang="ru-RU" altLang="ru-RU" sz="2800" dirty="0" smtClean="0"/>
              <a:t>	</a:t>
            </a:r>
            <a:r>
              <a:rPr kumimoji="0" lang="ru-RU" altLang="ru-RU" sz="2800" b="1" dirty="0" smtClean="0"/>
              <a:t>Революция</a:t>
            </a:r>
            <a:r>
              <a:rPr kumimoji="0" lang="ru-RU" altLang="ru-RU" sz="2800" dirty="0" smtClean="0"/>
              <a:t> (от </a:t>
            </a:r>
            <a:r>
              <a:rPr kumimoji="0" lang="ru-RU" altLang="ru-RU" sz="2800" dirty="0" err="1" smtClean="0"/>
              <a:t>позднелат</a:t>
            </a:r>
            <a:r>
              <a:rPr kumimoji="0" lang="ru-RU" altLang="ru-RU" sz="2800" dirty="0" smtClean="0"/>
              <a:t>. </a:t>
            </a:r>
            <a:r>
              <a:rPr kumimoji="0" lang="ru-RU" altLang="ru-RU" sz="2800" i="1" dirty="0" err="1" smtClean="0"/>
              <a:t>revolutio</a:t>
            </a:r>
            <a:r>
              <a:rPr kumimoji="0" lang="ru-RU" altLang="ru-RU" sz="2800" dirty="0" smtClean="0"/>
              <a:t> поворот, переворот, превращение, обращение) — глобальное качественное изменение в развитии </a:t>
            </a:r>
            <a:r>
              <a:rPr kumimoji="0" lang="ru-RU" altLang="ru-RU" sz="2800" dirty="0" smtClean="0">
                <a:hlinkClick r:id="rId2" tooltip="Природа"/>
              </a:rPr>
              <a:t>природы</a:t>
            </a:r>
            <a:r>
              <a:rPr kumimoji="0" lang="ru-RU" altLang="ru-RU" sz="2800" dirty="0" smtClean="0"/>
              <a:t>, </a:t>
            </a:r>
            <a:r>
              <a:rPr kumimoji="0" lang="ru-RU" altLang="ru-RU" sz="2800" dirty="0" smtClean="0">
                <a:hlinkClick r:id="rId3" tooltip="Общество"/>
              </a:rPr>
              <a:t>общества</a:t>
            </a:r>
            <a:r>
              <a:rPr kumimoji="0" lang="ru-RU" altLang="ru-RU" sz="2800" dirty="0" smtClean="0"/>
              <a:t> или </a:t>
            </a:r>
            <a:r>
              <a:rPr kumimoji="0" lang="ru-RU" altLang="ru-RU" sz="2800" dirty="0" smtClean="0">
                <a:hlinkClick r:id="rId4" tooltip="Познание"/>
              </a:rPr>
              <a:t>познания</a:t>
            </a:r>
            <a:r>
              <a:rPr kumimoji="0" lang="ru-RU" altLang="ru-RU" sz="2800" dirty="0" smtClean="0"/>
              <a:t>, сопряжённое с открытым разрывом с предыдущим состоянием.</a:t>
            </a:r>
          </a:p>
          <a:p>
            <a:pPr eaLnBrk="1" hangingPunct="1">
              <a:buFont typeface="Wingdings" panose="05000000000000000000" pitchFamily="2" charset="2"/>
              <a:buNone/>
            </a:pPr>
            <a:r>
              <a:rPr kumimoji="0" lang="ru-RU" altLang="ru-RU" sz="3600" b="1" i="1" dirty="0" smtClean="0">
                <a:solidFill>
                  <a:srgbClr val="990033"/>
                </a:solidFill>
                <a:effectLst>
                  <a:outerShdw blurRad="38100" dist="38100" dir="2700000" algn="tl">
                    <a:srgbClr val="000000"/>
                  </a:outerShdw>
                </a:effectLst>
              </a:rPr>
              <a:t>Информационная революция</a:t>
            </a:r>
            <a:r>
              <a:rPr kumimoji="0" lang="ru-RU" altLang="ru-RU" sz="3600" dirty="0" smtClean="0"/>
              <a:t> - глобальное качественное изменение</a:t>
            </a:r>
            <a:r>
              <a:rPr kumimoji="0" lang="ru-RU" altLang="ru-RU" sz="2800" dirty="0" smtClean="0"/>
              <a:t> </a:t>
            </a:r>
            <a:r>
              <a:rPr kumimoji="0" lang="ru-RU" altLang="ru-RU" sz="3600" dirty="0" smtClean="0"/>
              <a:t>в сфере хранения, обработки или передачи  информации.</a:t>
            </a:r>
          </a:p>
        </p:txBody>
      </p:sp>
      <p:pic>
        <p:nvPicPr>
          <p:cNvPr id="29700" name="A01FB992.WAV">
            <a:hlinkClick r:id="" action="ppaction://media"/>
          </p:cNvPr>
          <p:cNvPicPr>
            <a:picLocks noRot="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2601"/>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1267">
                                            <p:txEl>
                                              <p:pRg st="0" end="0"/>
                                            </p:txEl>
                                          </p:spTgt>
                                        </p:tgtEl>
                                        <p:attrNameLst>
                                          <p:attrName>style.visibility</p:attrName>
                                        </p:attrNameLst>
                                      </p:cBhvr>
                                      <p:to>
                                        <p:strVal val="visible"/>
                                      </p:to>
                                    </p:set>
                                    <p:anim calcmode="discrete" valueType="clr">
                                      <p:cBhvr override="childStyle">
                                        <p:cTn id="7" dur="80"/>
                                        <p:tgtEl>
                                          <p:spTgt spid="1126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26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1267">
                                            <p:txEl>
                                              <p:pRg st="0" end="0"/>
                                            </p:txEl>
                                          </p:spTgt>
                                        </p:tgtEl>
                                        <p:attrNameLst>
                                          <p:attrName>fill.type</p:attrName>
                                        </p:attrNameLst>
                                      </p:cBhvr>
                                      <p:to>
                                        <p:strVal val="solid"/>
                                      </p:to>
                                    </p:set>
                                  </p:child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11267">
                                            <p:txEl>
                                              <p:pRg st="1" end="1"/>
                                            </p:txEl>
                                          </p:spTgt>
                                        </p:tgtEl>
                                        <p:attrNameLst>
                                          <p:attrName>style.visibility</p:attrName>
                                        </p:attrNameLst>
                                      </p:cBhvr>
                                      <p:to>
                                        <p:strVal val="visible"/>
                                      </p:to>
                                    </p:set>
                                    <p:anim calcmode="discrete" valueType="clr">
                                      <p:cBhvr override="childStyle">
                                        <p:cTn id="12" dur="80"/>
                                        <p:tgtEl>
                                          <p:spTgt spid="1126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1267">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1126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7"/>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1FB8BBB3-8D30-4167-865D-96BE578FC50E}" type="slidenum">
              <a:rPr kumimoji="0" lang="ru-RU" altLang="ru-RU" sz="1400" smtClean="0"/>
              <a:pPr>
                <a:spcBef>
                  <a:spcPct val="0"/>
                </a:spcBef>
                <a:buClrTx/>
                <a:buSzTx/>
                <a:buFontTx/>
                <a:buNone/>
                <a:defRPr/>
              </a:pPr>
              <a:t>42</a:t>
            </a:fld>
            <a:endParaRPr kumimoji="0" lang="ru-RU" altLang="ru-RU" sz="1400" smtClean="0"/>
          </a:p>
        </p:txBody>
      </p:sp>
      <p:sp>
        <p:nvSpPr>
          <p:cNvPr id="12290" name="Rectangle 2"/>
          <p:cNvSpPr>
            <a:spLocks noGrp="1" noChangeArrowheads="1"/>
          </p:cNvSpPr>
          <p:nvPr>
            <p:ph type="title"/>
          </p:nvPr>
        </p:nvSpPr>
        <p:spPr>
          <a:xfrm>
            <a:off x="463550" y="115888"/>
            <a:ext cx="8229600" cy="1139825"/>
          </a:xfrm>
        </p:spPr>
        <p:txBody>
          <a:bodyPr/>
          <a:lstStyle/>
          <a:p>
            <a:pPr eaLnBrk="1" hangingPunct="1"/>
            <a:r>
              <a:rPr kumimoji="0" lang="ru-RU" altLang="ru-RU" sz="3200" dirty="0" smtClean="0"/>
              <a:t>Первая информационная революция – изобретение письменности и счёта</a:t>
            </a:r>
          </a:p>
        </p:txBody>
      </p:sp>
      <p:sp>
        <p:nvSpPr>
          <p:cNvPr id="12291" name="Rectangle 3"/>
          <p:cNvSpPr>
            <a:spLocks noGrp="1" noChangeArrowheads="1"/>
          </p:cNvSpPr>
          <p:nvPr>
            <p:ph type="body" sz="half" idx="1"/>
          </p:nvPr>
        </p:nvSpPr>
        <p:spPr>
          <a:xfrm>
            <a:off x="250825" y="1196975"/>
            <a:ext cx="8713788" cy="2519363"/>
          </a:xfrm>
        </p:spPr>
        <p:txBody>
          <a:bodyPr/>
          <a:lstStyle/>
          <a:p>
            <a:pPr marL="533400" indent="-533400" eaLnBrk="1" hangingPunct="1">
              <a:lnSpc>
                <a:spcPct val="80000"/>
              </a:lnSpc>
              <a:buFont typeface="Wingdings" panose="05000000000000000000" pitchFamily="2" charset="2"/>
              <a:buNone/>
            </a:pPr>
            <a:r>
              <a:rPr kumimoji="0" lang="ru-RU" altLang="ru-RU" sz="2400" b="1" i="1" dirty="0" smtClean="0">
                <a:solidFill>
                  <a:srgbClr val="990033"/>
                </a:solidFill>
                <a:effectLst>
                  <a:outerShdw blurRad="38100" dist="38100" dir="2700000" algn="tl">
                    <a:srgbClr val="000000"/>
                  </a:outerShdw>
                </a:effectLst>
              </a:rPr>
              <a:t>Идеографическое письмо</a:t>
            </a:r>
            <a:r>
              <a:rPr kumimoji="0" lang="ru-RU" altLang="ru-RU" sz="2400" dirty="0" smtClean="0"/>
              <a:t> – фиксация и передача мыслей при помощи условных знаков или иероглифов (возникло более 3000 лет до н.э.)</a:t>
            </a:r>
          </a:p>
          <a:p>
            <a:pPr marL="533400" indent="-533400" eaLnBrk="1" hangingPunct="1">
              <a:lnSpc>
                <a:spcPct val="80000"/>
              </a:lnSpc>
              <a:buFont typeface="Wingdings" panose="05000000000000000000" pitchFamily="2" charset="2"/>
              <a:buNone/>
            </a:pPr>
            <a:r>
              <a:rPr kumimoji="0" lang="ru-RU" altLang="ru-RU" sz="2400" b="1" i="1" dirty="0" smtClean="0">
                <a:solidFill>
                  <a:srgbClr val="990033"/>
                </a:solidFill>
                <a:effectLst/>
              </a:rPr>
              <a:t>Клинопись</a:t>
            </a:r>
            <a:r>
              <a:rPr kumimoji="0" lang="ru-RU" altLang="ru-RU" sz="2400" dirty="0" smtClean="0">
                <a:solidFill>
                  <a:srgbClr val="990033"/>
                </a:solidFill>
                <a:effectLst/>
              </a:rPr>
              <a:t> </a:t>
            </a:r>
            <a:r>
              <a:rPr kumimoji="0" lang="ru-RU" altLang="ru-RU" sz="2400" dirty="0" smtClean="0">
                <a:effectLst/>
              </a:rPr>
              <a:t>возникла в древнем Шумере более 3000 лет до н.э.</a:t>
            </a:r>
          </a:p>
          <a:p>
            <a:pPr marL="533400" indent="-533400" eaLnBrk="1" hangingPunct="1">
              <a:lnSpc>
                <a:spcPct val="80000"/>
              </a:lnSpc>
              <a:buFont typeface="Wingdings" panose="05000000000000000000" pitchFamily="2" charset="2"/>
              <a:buNone/>
            </a:pPr>
            <a:r>
              <a:rPr kumimoji="0" lang="ru-RU" altLang="ru-RU" sz="2400" dirty="0" smtClean="0">
                <a:solidFill>
                  <a:srgbClr val="FF3300"/>
                </a:solidFill>
                <a:effectLst/>
              </a:rPr>
              <a:t>Суть (основные изменения) первой информационной революции</a:t>
            </a:r>
            <a:endParaRPr kumimoji="0" lang="en-US" altLang="ru-RU" sz="2400" dirty="0" smtClean="0">
              <a:solidFill>
                <a:srgbClr val="FF3300"/>
              </a:solidFill>
              <a:effectLst/>
            </a:endParaRPr>
          </a:p>
        </p:txBody>
      </p:sp>
      <p:pic>
        <p:nvPicPr>
          <p:cNvPr id="30725" name="9FC4D27D.WAV">
            <a:hlinkClick r:id="" action="ppaction://media"/>
          </p:cNvPr>
          <p:cNvPicPr>
            <a:picLocks noRot="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0" name="Text Box 10"/>
          <p:cNvSpPr txBox="1">
            <a:spLocks noChangeArrowheads="1"/>
          </p:cNvSpPr>
          <p:nvPr/>
        </p:nvSpPr>
        <p:spPr bwMode="auto">
          <a:xfrm>
            <a:off x="468313" y="3789363"/>
            <a:ext cx="8280400" cy="252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AutoNum type="arabicPeriod"/>
            </a:pPr>
            <a:r>
              <a:rPr kumimoji="0" lang="ru-RU" altLang="ru-RU"/>
              <a:t>Срок хранения зафиксированной информации увеличился во много раз (тысячи лет)</a:t>
            </a:r>
          </a:p>
          <a:p>
            <a:pPr eaLnBrk="1" hangingPunct="1">
              <a:spcBef>
                <a:spcPct val="0"/>
              </a:spcBef>
              <a:buClrTx/>
              <a:buSzTx/>
              <a:buFontTx/>
              <a:buAutoNum type="arabicPeriod"/>
            </a:pPr>
            <a:r>
              <a:rPr kumimoji="0" lang="ru-RU" altLang="ru-RU"/>
              <a:t>Отсутствие искажений при хранении информации.</a:t>
            </a:r>
          </a:p>
        </p:txBody>
      </p:sp>
    </p:spTree>
    <p:custDataLst>
      <p:tags r:id="rId1"/>
    </p:custDataLst>
  </p:cSld>
  <p:clrMapOvr>
    <a:masterClrMapping/>
  </p:clrMapOvr>
  <p:transition advTm="151859"/>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randombar(horizontal)">
                                      <p:cBhvr>
                                        <p:cTn id="7" dur="500"/>
                                        <p:tgtEl>
                                          <p:spTgt spid="12290"/>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Effect transition="in" filter="dissolve">
                                      <p:cBhvr>
                                        <p:cTn id="11" dur="500"/>
                                        <p:tgtEl>
                                          <p:spTgt spid="1229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2291">
                                            <p:txEl>
                                              <p:pRg st="1" end="1"/>
                                            </p:txEl>
                                          </p:spTgt>
                                        </p:tgtEl>
                                        <p:attrNameLst>
                                          <p:attrName>style.visibility</p:attrName>
                                        </p:attrNameLst>
                                      </p:cBhvr>
                                      <p:to>
                                        <p:strVal val="visible"/>
                                      </p:to>
                                    </p:set>
                                    <p:animEffect transition="in" filter="dissolve">
                                      <p:cBhvr>
                                        <p:cTn id="16" dur="500"/>
                                        <p:tgtEl>
                                          <p:spTgt spid="1229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Effect transition="in" filter="dissolve">
                                      <p:cBhvr>
                                        <p:cTn id="21" dur="500"/>
                                        <p:tgtEl>
                                          <p:spTgt spid="12291">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20490"/>
                                        </p:tgtEl>
                                        <p:attrNameLst>
                                          <p:attrName>style.visibility</p:attrName>
                                        </p:attrNameLst>
                                      </p:cBhvr>
                                      <p:to>
                                        <p:strVal val="visible"/>
                                      </p:to>
                                    </p:set>
                                    <p:animEffect transition="in" filter="blinds(horizontal)">
                                      <p:cBhvr>
                                        <p:cTn id="26" dur="500"/>
                                        <p:tgtEl>
                                          <p:spTgt spid="20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P spid="2049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6"/>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EAD214A1-FCE7-4B4B-83AF-ED69EA1E6AC8}" type="slidenum">
              <a:rPr kumimoji="0" lang="ru-RU" altLang="ru-RU" sz="1400" smtClean="0"/>
              <a:pPr>
                <a:spcBef>
                  <a:spcPct val="0"/>
                </a:spcBef>
                <a:buClrTx/>
                <a:buSzTx/>
                <a:buFontTx/>
                <a:buNone/>
                <a:defRPr/>
              </a:pPr>
              <a:t>43</a:t>
            </a:fld>
            <a:endParaRPr kumimoji="0" lang="ru-RU" altLang="ru-RU" sz="1400" smtClean="0"/>
          </a:p>
        </p:txBody>
      </p:sp>
      <p:sp>
        <p:nvSpPr>
          <p:cNvPr id="13314" name="Rectangle 2"/>
          <p:cNvSpPr>
            <a:spLocks noGrp="1" noChangeArrowheads="1"/>
          </p:cNvSpPr>
          <p:nvPr>
            <p:ph type="title"/>
          </p:nvPr>
        </p:nvSpPr>
        <p:spPr>
          <a:xfrm>
            <a:off x="395288" y="0"/>
            <a:ext cx="8229600" cy="908050"/>
          </a:xfrm>
        </p:spPr>
        <p:txBody>
          <a:bodyPr/>
          <a:lstStyle/>
          <a:p>
            <a:pPr eaLnBrk="1" hangingPunct="1"/>
            <a:r>
              <a:rPr kumimoji="0" lang="ru-RU" altLang="ru-RU" sz="2400" dirty="0" smtClean="0"/>
              <a:t>Вторая информационная революция – изобретение книгопечатания</a:t>
            </a:r>
          </a:p>
        </p:txBody>
      </p:sp>
      <p:sp>
        <p:nvSpPr>
          <p:cNvPr id="13315" name="Rectangle 3"/>
          <p:cNvSpPr>
            <a:spLocks noGrp="1" noChangeArrowheads="1"/>
          </p:cNvSpPr>
          <p:nvPr>
            <p:ph type="body" sz="half" idx="1"/>
          </p:nvPr>
        </p:nvSpPr>
        <p:spPr>
          <a:xfrm>
            <a:off x="0" y="908050"/>
            <a:ext cx="7524750" cy="5949950"/>
          </a:xfrm>
        </p:spPr>
        <p:txBody>
          <a:bodyPr/>
          <a:lstStyle/>
          <a:p>
            <a:pPr marL="0" indent="0">
              <a:lnSpc>
                <a:spcPct val="80000"/>
              </a:lnSpc>
            </a:pPr>
            <a:r>
              <a:rPr kumimoji="0" lang="ru-RU" altLang="ru-RU" sz="2400" b="1" dirty="0" smtClean="0">
                <a:solidFill>
                  <a:srgbClr val="990033"/>
                </a:solidFill>
                <a:effectLst>
                  <a:outerShdw blurRad="38100" dist="38100" dir="2700000" algn="tl">
                    <a:srgbClr val="000000"/>
                  </a:outerShdw>
                </a:effectLst>
              </a:rPr>
              <a:t>Би </a:t>
            </a:r>
            <a:r>
              <a:rPr kumimoji="0" lang="ru-RU" altLang="ru-RU" sz="2400" b="1" dirty="0" err="1" smtClean="0">
                <a:solidFill>
                  <a:srgbClr val="990033"/>
                </a:solidFill>
                <a:effectLst>
                  <a:outerShdw blurRad="38100" dist="38100" dir="2700000" algn="tl">
                    <a:srgbClr val="000000"/>
                  </a:outerShdw>
                </a:effectLst>
              </a:rPr>
              <a:t>Шэн</a:t>
            </a:r>
            <a:r>
              <a:rPr kumimoji="0" lang="ru-RU" altLang="ru-RU" sz="2400" dirty="0" smtClean="0"/>
              <a:t>, китайский ремесленник, положивший начало книгопечатанию подвижными литерами. Изобретение Б. Ш. датируется 1041—1048. Печатные элементы (иероглифы) из обожжённой глины закреплялись в железных наборных формах при помощи вязкой смолистой смеси, которая затвердевала при охлаждении. Печатание текста на бумагу производилось после нанесения на литеры туши.</a:t>
            </a:r>
            <a:r>
              <a:rPr kumimoji="0" lang="ru-RU" altLang="ru-RU" sz="2400" dirty="0" smtClean="0">
                <a:effectLst/>
              </a:rPr>
              <a:t> </a:t>
            </a:r>
          </a:p>
          <a:p>
            <a:pPr marL="0" indent="0">
              <a:lnSpc>
                <a:spcPct val="80000"/>
              </a:lnSpc>
              <a:buFont typeface="Wingdings" panose="05000000000000000000" pitchFamily="2" charset="2"/>
              <a:buNone/>
            </a:pPr>
            <a:endParaRPr kumimoji="0" lang="ru-RU" altLang="ru-RU" sz="2400" dirty="0" smtClean="0"/>
          </a:p>
          <a:p>
            <a:pPr marL="0" indent="0" eaLnBrk="1" hangingPunct="1">
              <a:lnSpc>
                <a:spcPct val="80000"/>
              </a:lnSpc>
            </a:pPr>
            <a:r>
              <a:rPr kumimoji="0" lang="ru-RU" altLang="ru-RU" sz="2400" dirty="0" smtClean="0"/>
              <a:t>Европа 1438 год </a:t>
            </a:r>
            <a:r>
              <a:rPr kumimoji="0" lang="ru-RU" altLang="ru-RU" sz="2400" dirty="0" smtClean="0">
                <a:solidFill>
                  <a:srgbClr val="990033"/>
                </a:solidFill>
                <a:effectLst>
                  <a:outerShdw blurRad="38100" dist="38100" dir="2700000" algn="tl">
                    <a:srgbClr val="000000"/>
                  </a:outerShdw>
                </a:effectLst>
              </a:rPr>
              <a:t>Иоганн Гуттенберг</a:t>
            </a:r>
            <a:r>
              <a:rPr kumimoji="0" lang="ru-RU" altLang="ru-RU" sz="2400" dirty="0" smtClean="0"/>
              <a:t> «Библия» 165 экз. «За­мечательное искусство книгопечатания было изо­бретено в Майнце. Это искусство искусств, наука наук. Его чрезвычайная продуктивность позволила вызволить из мрака сокровища знаний и мудрости, чтобы обогатить и просветить мир», - писал уже в 1474 г. в своей хронике Вернер </a:t>
            </a:r>
            <a:r>
              <a:rPr kumimoji="0" lang="ru-RU" altLang="ru-RU" sz="2400" dirty="0" err="1" smtClean="0"/>
              <a:t>Ролевинк</a:t>
            </a:r>
            <a:r>
              <a:rPr kumimoji="0" lang="ru-RU" altLang="ru-RU" sz="2400" dirty="0" smtClean="0"/>
              <a:t>.</a:t>
            </a:r>
            <a:r>
              <a:rPr kumimoji="0" lang="ru-RU" altLang="ru-RU" sz="2400" dirty="0" smtClean="0">
                <a:effectLst/>
              </a:rPr>
              <a:t> </a:t>
            </a:r>
          </a:p>
          <a:p>
            <a:pPr marL="0" indent="0" eaLnBrk="1" hangingPunct="1">
              <a:lnSpc>
                <a:spcPct val="80000"/>
              </a:lnSpc>
              <a:buFont typeface="Wingdings" panose="05000000000000000000" pitchFamily="2" charset="2"/>
              <a:buNone/>
            </a:pPr>
            <a:endParaRPr kumimoji="0" lang="ru-RU" altLang="ru-RU" sz="2400" dirty="0" smtClean="0"/>
          </a:p>
        </p:txBody>
      </p:sp>
      <p:pic>
        <p:nvPicPr>
          <p:cNvPr id="31749" name="Picture 11" descr="IG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8075" y="981075"/>
            <a:ext cx="1685925"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14" descr="Подпись: Йоханн Гутенберг. С гравюры XVII в.">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8238" y="3789363"/>
            <a:ext cx="1655762"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F12621C0.WAV">
            <a:hlinkClick r:id="" action="ppaction://media"/>
          </p:cNvPr>
          <p:cNvPicPr>
            <a:picLocks noRot="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1703"/>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3314"/>
                                        </p:tgtEl>
                                        <p:attrNameLst>
                                          <p:attrName>style.visibility</p:attrName>
                                        </p:attrNameLst>
                                      </p:cBhvr>
                                      <p:to>
                                        <p:strVal val="visible"/>
                                      </p:to>
                                    </p:set>
                                    <p:anim calcmode="discrete" valueType="clr">
                                      <p:cBhvr override="childStyle">
                                        <p:cTn id="7" dur="80"/>
                                        <p:tgtEl>
                                          <p:spTgt spid="1331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14"/>
                                        </p:tgtEl>
                                        <p:attrNameLst>
                                          <p:attrName>fillcolor</p:attrName>
                                        </p:attrNameLst>
                                      </p:cBhvr>
                                      <p:tavLst>
                                        <p:tav tm="0">
                                          <p:val>
                                            <p:clrVal>
                                              <a:schemeClr val="accent2"/>
                                            </p:clrVal>
                                          </p:val>
                                        </p:tav>
                                        <p:tav tm="50000">
                                          <p:val>
                                            <p:clrVal>
                                              <a:schemeClr val="hlink"/>
                                            </p:clrVal>
                                          </p:val>
                                        </p:tav>
                                      </p:tavLst>
                                    </p:anim>
                                    <p:set>
                                      <p:cBhvr>
                                        <p:cTn id="9" dur="80"/>
                                        <p:tgtEl>
                                          <p:spTgt spid="13314"/>
                                        </p:tgtEl>
                                        <p:attrNameLst>
                                          <p:attrName>fill.type</p:attrName>
                                        </p:attrNameLst>
                                      </p:cBhvr>
                                      <p:to>
                                        <p:strVal val="solid"/>
                                      </p:to>
                                    </p:set>
                                  </p:childTnLst>
                                </p:cTn>
                              </p:par>
                            </p:childTnLst>
                          </p:cTn>
                        </p:par>
                        <p:par>
                          <p:cTn id="10" fill="hold" nodeType="afterGroup">
                            <p:stCondLst>
                              <p:cond delay="2240"/>
                            </p:stCondLst>
                            <p:childTnLst>
                              <p:par>
                                <p:cTn id="11" presetID="9" presetClass="entr" presetSubtype="0" fill="hold" grpId="0" nodeType="after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Effect transition="in" filter="dissolve">
                                      <p:cBhvr>
                                        <p:cTn id="13" dur="500"/>
                                        <p:tgtEl>
                                          <p:spTgt spid="13315">
                                            <p:txEl>
                                              <p:pRg st="0" end="0"/>
                                            </p:txEl>
                                          </p:spTgt>
                                        </p:tgtEl>
                                      </p:cBhvr>
                                    </p:animEffect>
                                  </p:childTnLst>
                                </p:cTn>
                              </p:par>
                            </p:childTnLst>
                          </p:cTn>
                        </p:par>
                        <p:par>
                          <p:cTn id="14" fill="hold" nodeType="afterGroup">
                            <p:stCondLst>
                              <p:cond delay="2740"/>
                            </p:stCondLst>
                            <p:childTnLst>
                              <p:par>
                                <p:cTn id="15" presetID="9" presetClass="entr" presetSubtype="0" fill="hold" grpId="0" nodeType="after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dissolve">
                                      <p:cBhvr>
                                        <p:cTn id="17"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179388" y="260350"/>
            <a:ext cx="5616575" cy="6408738"/>
          </a:xfrm>
        </p:spPr>
        <p:txBody>
          <a:bodyPr/>
          <a:lstStyle/>
          <a:p>
            <a:pPr>
              <a:lnSpc>
                <a:spcPct val="90000"/>
              </a:lnSpc>
            </a:pPr>
            <a:r>
              <a:rPr kumimoji="0" lang="ru-RU" altLang="ru-RU" sz="2400" b="1" dirty="0" smtClean="0">
                <a:solidFill>
                  <a:srgbClr val="990033"/>
                </a:solidFill>
                <a:effectLst>
                  <a:outerShdw blurRad="38100" dist="38100" dir="2700000" algn="tl">
                    <a:srgbClr val="000000"/>
                  </a:outerShdw>
                </a:effectLst>
              </a:rPr>
              <a:t>Фёдоров Иван</a:t>
            </a:r>
            <a:r>
              <a:rPr kumimoji="0" lang="ru-RU" altLang="ru-RU" sz="2400" dirty="0" smtClean="0"/>
              <a:t> (около 1510—1583, Львов), первопечатник, просветитель. Вероятно, учился в </a:t>
            </a:r>
            <a:r>
              <a:rPr kumimoji="0" lang="ru-RU" altLang="ru-RU" sz="2400" dirty="0" err="1" smtClean="0"/>
              <a:t>Краковском</a:t>
            </a:r>
            <a:r>
              <a:rPr kumimoji="0" lang="ru-RU" altLang="ru-RU" sz="2400" dirty="0" smtClean="0"/>
              <a:t> университете (1532). В 1550—60-х гг. был дьяконом церкви Николая Чудотворца </a:t>
            </a:r>
            <a:r>
              <a:rPr kumimoji="0" lang="ru-RU" altLang="ru-RU" sz="2400" dirty="0" err="1" smtClean="0"/>
              <a:t>Гостунского</a:t>
            </a:r>
            <a:r>
              <a:rPr kumimoji="0" lang="ru-RU" altLang="ru-RU" sz="2400" dirty="0" smtClean="0"/>
              <a:t> в Московском </a:t>
            </a:r>
            <a:r>
              <a:rPr kumimoji="0" lang="ru-RU" altLang="ru-RU" sz="2400" dirty="0" smtClean="0">
                <a:hlinkClick r:id="rId2"/>
              </a:rPr>
              <a:t>Кремле</a:t>
            </a:r>
            <a:r>
              <a:rPr kumimoji="0" lang="ru-RU" altLang="ru-RU" sz="2400" dirty="0" smtClean="0"/>
              <a:t> (не сохранилась). Возглавлял первую русскую государственную типографию (см. </a:t>
            </a:r>
            <a:r>
              <a:rPr kumimoji="0" lang="ru-RU" altLang="ru-RU" sz="2400" dirty="0" smtClean="0">
                <a:hlinkClick r:id="rId3"/>
              </a:rPr>
              <a:t>Печатный двор</a:t>
            </a:r>
            <a:r>
              <a:rPr kumimoji="0" lang="ru-RU" altLang="ru-RU" sz="2400" dirty="0" smtClean="0"/>
              <a:t>), где в 1564 совместно с Петром </a:t>
            </a:r>
            <a:r>
              <a:rPr kumimoji="0" lang="ru-RU" altLang="ru-RU" sz="2400" dirty="0" err="1" smtClean="0"/>
              <a:t>Мстиславцем</a:t>
            </a:r>
            <a:r>
              <a:rPr kumimoji="0" lang="ru-RU" altLang="ru-RU" sz="2400" dirty="0" smtClean="0"/>
              <a:t> напечатал Апостол — первую русскую датированную печатную книгу и выдающееся произведение русского первопечатного искусства</a:t>
            </a:r>
            <a:r>
              <a:rPr kumimoji="0" lang="ru-RU" altLang="ru-RU" sz="2400" dirty="0" smtClean="0">
                <a:effectLst/>
              </a:rPr>
              <a:t> </a:t>
            </a:r>
          </a:p>
          <a:p>
            <a:pPr>
              <a:lnSpc>
                <a:spcPct val="90000"/>
              </a:lnSpc>
            </a:pPr>
            <a:endParaRPr kumimoji="0" lang="ru-RU" altLang="ru-RU" sz="2400" dirty="0" smtClean="0">
              <a:effectLst/>
            </a:endParaRPr>
          </a:p>
        </p:txBody>
      </p:sp>
      <p:pic>
        <p:nvPicPr>
          <p:cNvPr id="32771" name="Picture 4" descr="Картинка 14 из 1733">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5963" y="1268413"/>
            <a:ext cx="302577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0DB7B46B.WAV">
            <a:hlinkClick r:id="" action="ppaction://media"/>
          </p:cNvPr>
          <p:cNvPicPr>
            <a:picLocks noRot="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728"/>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A736FE95-4F72-4EB7-B9E9-9EB3EBDA0B62}" type="slidenum">
              <a:rPr kumimoji="0" lang="ru-RU" altLang="ru-RU" sz="1400" smtClean="0"/>
              <a:pPr>
                <a:spcBef>
                  <a:spcPct val="0"/>
                </a:spcBef>
                <a:buClrTx/>
                <a:buSzTx/>
                <a:buFontTx/>
                <a:buNone/>
                <a:defRPr/>
              </a:pPr>
              <a:t>45</a:t>
            </a:fld>
            <a:endParaRPr kumimoji="0" lang="ru-RU" altLang="ru-RU" sz="1400" smtClean="0"/>
          </a:p>
        </p:txBody>
      </p:sp>
      <p:sp>
        <p:nvSpPr>
          <p:cNvPr id="14338" name="Rectangle 2"/>
          <p:cNvSpPr>
            <a:spLocks noGrp="1" noChangeArrowheads="1"/>
          </p:cNvSpPr>
          <p:nvPr>
            <p:ph type="title"/>
          </p:nvPr>
        </p:nvSpPr>
        <p:spPr/>
        <p:txBody>
          <a:bodyPr/>
          <a:lstStyle/>
          <a:p>
            <a:pPr eaLnBrk="1" hangingPunct="1"/>
            <a:r>
              <a:rPr kumimoji="0" lang="ru-RU" altLang="ru-RU" sz="4000" dirty="0" smtClean="0"/>
              <a:t>Третья информационная революция</a:t>
            </a:r>
          </a:p>
        </p:txBody>
      </p:sp>
      <p:sp>
        <p:nvSpPr>
          <p:cNvPr id="14339" name="Rectangle 3"/>
          <p:cNvSpPr>
            <a:spLocks noGrp="1" noChangeArrowheads="1"/>
          </p:cNvSpPr>
          <p:nvPr>
            <p:ph type="body" idx="1"/>
          </p:nvPr>
        </p:nvSpPr>
        <p:spPr/>
        <p:txBody>
          <a:bodyPr/>
          <a:lstStyle/>
          <a:p>
            <a:pPr algn="ctr" eaLnBrk="1" hangingPunct="1">
              <a:lnSpc>
                <a:spcPct val="90000"/>
              </a:lnSpc>
              <a:buFont typeface="Wingdings" panose="05000000000000000000" pitchFamily="2" charset="2"/>
              <a:buNone/>
            </a:pPr>
            <a:r>
              <a:rPr kumimoji="0" lang="ru-RU" altLang="ru-RU" sz="4000" dirty="0" smtClean="0">
                <a:solidFill>
                  <a:schemeClr val="tx2"/>
                </a:solidFill>
                <a:effectLst>
                  <a:outerShdw blurRad="38100" dist="38100" dir="2700000" algn="tl">
                    <a:srgbClr val="000000"/>
                  </a:outerShdw>
                </a:effectLst>
              </a:rPr>
              <a:t>Практические изобретения на основе электричества (</a:t>
            </a:r>
            <a:r>
              <a:rPr kumimoji="0" lang="en-US" altLang="ru-RU" sz="4000" dirty="0" smtClean="0">
                <a:solidFill>
                  <a:schemeClr val="tx2"/>
                </a:solidFill>
                <a:effectLst>
                  <a:outerShdw blurRad="38100" dist="38100" dir="2700000" algn="tl">
                    <a:srgbClr val="000000"/>
                  </a:outerShdw>
                </a:effectLst>
              </a:rPr>
              <a:t>XIX </a:t>
            </a:r>
            <a:r>
              <a:rPr kumimoji="0" lang="ru-RU" altLang="ru-RU" sz="4000" dirty="0" smtClean="0">
                <a:solidFill>
                  <a:schemeClr val="tx2"/>
                </a:solidFill>
                <a:effectLst>
                  <a:outerShdw blurRad="38100" dist="38100" dir="2700000" algn="tl">
                    <a:srgbClr val="000000"/>
                  </a:outerShdw>
                </a:effectLst>
              </a:rPr>
              <a:t>век)</a:t>
            </a:r>
          </a:p>
          <a:p>
            <a:pPr algn="ctr" eaLnBrk="1" hangingPunct="1">
              <a:lnSpc>
                <a:spcPct val="90000"/>
              </a:lnSpc>
            </a:pPr>
            <a:r>
              <a:rPr kumimoji="0" lang="ru-RU" altLang="ru-RU" sz="6000" dirty="0" smtClean="0"/>
              <a:t>Телеграф </a:t>
            </a:r>
          </a:p>
          <a:p>
            <a:pPr algn="ctr" eaLnBrk="1" hangingPunct="1">
              <a:lnSpc>
                <a:spcPct val="90000"/>
              </a:lnSpc>
            </a:pPr>
            <a:r>
              <a:rPr kumimoji="0" lang="ru-RU" altLang="ru-RU" sz="6000" dirty="0" smtClean="0"/>
              <a:t>Телефон </a:t>
            </a:r>
          </a:p>
          <a:p>
            <a:pPr algn="ctr" eaLnBrk="1" hangingPunct="1">
              <a:lnSpc>
                <a:spcPct val="90000"/>
              </a:lnSpc>
            </a:pPr>
            <a:r>
              <a:rPr kumimoji="0" lang="ru-RU" altLang="ru-RU" sz="6000" dirty="0" smtClean="0"/>
              <a:t>Радио</a:t>
            </a:r>
          </a:p>
        </p:txBody>
      </p:sp>
      <p:pic>
        <p:nvPicPr>
          <p:cNvPr id="33797" name="177618B4.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2466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4338"/>
                                        </p:tgtEl>
                                        <p:attrNameLst>
                                          <p:attrName>style.visibility</p:attrName>
                                        </p:attrNameLst>
                                      </p:cBhvr>
                                      <p:to>
                                        <p:strVal val="visible"/>
                                      </p:to>
                                    </p:set>
                                    <p:anim calcmode="discrete" valueType="clr">
                                      <p:cBhvr override="childStyle">
                                        <p:cTn id="7" dur="80"/>
                                        <p:tgtEl>
                                          <p:spTgt spid="143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338"/>
                                        </p:tgtEl>
                                        <p:attrNameLst>
                                          <p:attrName>fillcolor</p:attrName>
                                        </p:attrNameLst>
                                      </p:cBhvr>
                                      <p:tavLst>
                                        <p:tav tm="0">
                                          <p:val>
                                            <p:clrVal>
                                              <a:schemeClr val="accent2"/>
                                            </p:clrVal>
                                          </p:val>
                                        </p:tav>
                                        <p:tav tm="50000">
                                          <p:val>
                                            <p:clrVal>
                                              <a:schemeClr val="hlink"/>
                                            </p:clrVal>
                                          </p:val>
                                        </p:tav>
                                      </p:tavLst>
                                    </p:anim>
                                    <p:set>
                                      <p:cBhvr>
                                        <p:cTn id="9" dur="80"/>
                                        <p:tgtEl>
                                          <p:spTgt spid="14338"/>
                                        </p:tgtEl>
                                        <p:attrNameLst>
                                          <p:attrName>fill.type</p:attrName>
                                        </p:attrNameLst>
                                      </p:cBhvr>
                                      <p:to>
                                        <p:strVal val="solid"/>
                                      </p:to>
                                    </p:set>
                                  </p:childTnLst>
                                </p:cTn>
                              </p:par>
                            </p:childTnLst>
                          </p:cTn>
                        </p:par>
                        <p:par>
                          <p:cTn id="10" fill="hold" nodeType="afterGroup">
                            <p:stCondLst>
                              <p:cond delay="1200"/>
                            </p:stCondLst>
                            <p:childTnLst>
                              <p:par>
                                <p:cTn id="11" presetID="9" presetClass="entr" presetSubtype="0" fill="hold" grpId="0" nodeType="after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Effect transition="in" filter="dissolve">
                                      <p:cBhvr>
                                        <p:cTn id="13" dur="500"/>
                                        <p:tgtEl>
                                          <p:spTgt spid="14339">
                                            <p:txEl>
                                              <p:pRg st="0" end="0"/>
                                            </p:txEl>
                                          </p:spTgt>
                                        </p:tgtEl>
                                      </p:cBhvr>
                                    </p:animEffect>
                                  </p:childTnLst>
                                </p:cTn>
                              </p:par>
                            </p:childTnLst>
                          </p:cTn>
                        </p:par>
                        <p:par>
                          <p:cTn id="14" fill="hold" nodeType="afterGroup">
                            <p:stCondLst>
                              <p:cond delay="1700"/>
                            </p:stCondLst>
                            <p:childTnLst>
                              <p:par>
                                <p:cTn id="15" presetID="9" presetClass="entr" presetSubtype="0" fill="hold" grpId="0" nodeType="after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dissolve">
                                      <p:cBhvr>
                                        <p:cTn id="17" dur="500"/>
                                        <p:tgtEl>
                                          <p:spTgt spid="14339">
                                            <p:txEl>
                                              <p:pRg st="1" end="1"/>
                                            </p:txEl>
                                          </p:spTgt>
                                        </p:tgtEl>
                                      </p:cBhvr>
                                    </p:animEffect>
                                  </p:childTnLst>
                                </p:cTn>
                              </p:par>
                            </p:childTnLst>
                          </p:cTn>
                        </p:par>
                        <p:par>
                          <p:cTn id="18" fill="hold" nodeType="afterGroup">
                            <p:stCondLst>
                              <p:cond delay="2200"/>
                            </p:stCondLst>
                            <p:childTnLst>
                              <p:par>
                                <p:cTn id="19" presetID="9" presetClass="entr" presetSubtype="0" fill="hold" grpId="0" nodeType="after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dissolve">
                                      <p:cBhvr>
                                        <p:cTn id="21" dur="500"/>
                                        <p:tgtEl>
                                          <p:spTgt spid="14339">
                                            <p:txEl>
                                              <p:pRg st="2" end="2"/>
                                            </p:txEl>
                                          </p:spTgt>
                                        </p:tgtEl>
                                      </p:cBhvr>
                                    </p:animEffect>
                                  </p:childTnLst>
                                </p:cTn>
                              </p:par>
                            </p:childTnLst>
                          </p:cTn>
                        </p:par>
                        <p:par>
                          <p:cTn id="22" fill="hold" nodeType="afterGroup">
                            <p:stCondLst>
                              <p:cond delay="2700"/>
                            </p:stCondLst>
                            <p:childTnLst>
                              <p:par>
                                <p:cTn id="23" presetID="9" presetClass="entr" presetSubtype="0" fill="hold" grpId="0" nodeType="after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Effect transition="in" filter="dissolve">
                                      <p:cBhvr>
                                        <p:cTn id="25"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6"/>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BB67EF07-7C59-4AA4-A350-F3FA624933DF}" type="slidenum">
              <a:rPr kumimoji="0" lang="ru-RU" altLang="ru-RU" sz="1400" smtClean="0"/>
              <a:pPr>
                <a:spcBef>
                  <a:spcPct val="0"/>
                </a:spcBef>
                <a:buClrTx/>
                <a:buSzTx/>
                <a:buFontTx/>
                <a:buNone/>
                <a:defRPr/>
              </a:pPr>
              <a:t>46</a:t>
            </a:fld>
            <a:endParaRPr kumimoji="0" lang="ru-RU" altLang="ru-RU" sz="1400" smtClean="0"/>
          </a:p>
        </p:txBody>
      </p:sp>
      <p:sp>
        <p:nvSpPr>
          <p:cNvPr id="48130" name="Rectangle 2"/>
          <p:cNvSpPr>
            <a:spLocks noGrp="1" noChangeArrowheads="1"/>
          </p:cNvSpPr>
          <p:nvPr>
            <p:ph type="title"/>
          </p:nvPr>
        </p:nvSpPr>
        <p:spPr/>
        <p:txBody>
          <a:bodyPr/>
          <a:lstStyle/>
          <a:p>
            <a:pPr eaLnBrk="1" hangingPunct="1"/>
            <a:r>
              <a:rPr kumimoji="0" lang="ru-RU" altLang="ru-RU" sz="4000" dirty="0" smtClean="0"/>
              <a:t>Проволочный телеграф</a:t>
            </a:r>
          </a:p>
        </p:txBody>
      </p:sp>
      <p:sp>
        <p:nvSpPr>
          <p:cNvPr id="48131" name="Rectangle 3"/>
          <p:cNvSpPr>
            <a:spLocks noGrp="1" noChangeArrowheads="1"/>
          </p:cNvSpPr>
          <p:nvPr>
            <p:ph type="body" sz="half" idx="1"/>
          </p:nvPr>
        </p:nvSpPr>
        <p:spPr>
          <a:xfrm>
            <a:off x="468313" y="1169988"/>
            <a:ext cx="8496300" cy="5688012"/>
          </a:xfrm>
        </p:spPr>
        <p:txBody>
          <a:bodyPr/>
          <a:lstStyle/>
          <a:p>
            <a:pPr eaLnBrk="1" hangingPunct="1">
              <a:lnSpc>
                <a:spcPct val="90000"/>
              </a:lnSpc>
              <a:buFont typeface="Wingdings" panose="05000000000000000000" pitchFamily="2" charset="2"/>
              <a:buNone/>
            </a:pPr>
            <a:r>
              <a:rPr kumimoji="0" lang="ru-RU" altLang="ru-RU" sz="3600" dirty="0" smtClean="0"/>
              <a:t>	</a:t>
            </a:r>
            <a:r>
              <a:rPr kumimoji="0" lang="ru-RU" altLang="ru-RU" dirty="0" smtClean="0"/>
              <a:t>В </a:t>
            </a:r>
            <a:r>
              <a:rPr kumimoji="0" lang="ru-RU" altLang="ru-RU" dirty="0" smtClean="0">
                <a:solidFill>
                  <a:srgbClr val="990033"/>
                </a:solidFill>
                <a:effectLst>
                  <a:outerShdw blurRad="38100" dist="38100" dir="2700000" algn="tl">
                    <a:srgbClr val="000000"/>
                  </a:outerShdw>
                </a:effectLst>
              </a:rPr>
              <a:t>1837</a:t>
            </a:r>
            <a:r>
              <a:rPr kumimoji="0" lang="ru-RU" altLang="ru-RU" dirty="0" smtClean="0">
                <a:solidFill>
                  <a:schemeClr val="tx2"/>
                </a:solidFill>
                <a:effectLst>
                  <a:outerShdw blurRad="38100" dist="38100" dir="2700000" algn="tl">
                    <a:srgbClr val="000000"/>
                  </a:outerShdw>
                </a:effectLst>
              </a:rPr>
              <a:t> </a:t>
            </a:r>
            <a:r>
              <a:rPr kumimoji="0" lang="ru-RU" altLang="ru-RU" dirty="0" smtClean="0"/>
              <a:t>году американский изобретатель </a:t>
            </a:r>
            <a:r>
              <a:rPr kumimoji="0" lang="ru-RU" altLang="ru-RU" b="1" dirty="0" err="1" smtClean="0">
                <a:solidFill>
                  <a:srgbClr val="990033"/>
                </a:solidFill>
                <a:effectLst>
                  <a:outerShdw blurRad="38100" dist="38100" dir="2700000" algn="tl">
                    <a:srgbClr val="000000"/>
                  </a:outerShdw>
                </a:effectLst>
              </a:rPr>
              <a:t>Семюэл</a:t>
            </a:r>
            <a:r>
              <a:rPr kumimoji="0" lang="ru-RU" altLang="ru-RU" b="1" dirty="0" smtClean="0">
                <a:solidFill>
                  <a:srgbClr val="990033"/>
                </a:solidFill>
                <a:effectLst>
                  <a:outerShdw blurRad="38100" dist="38100" dir="2700000" algn="tl">
                    <a:srgbClr val="000000"/>
                  </a:outerShdw>
                </a:effectLst>
              </a:rPr>
              <a:t> Морзе</a:t>
            </a:r>
            <a:r>
              <a:rPr kumimoji="0" lang="ru-RU" altLang="ru-RU" dirty="0" smtClean="0"/>
              <a:t> создал электрический проводной (проволочный) телеграф.</a:t>
            </a:r>
          </a:p>
          <a:p>
            <a:pPr eaLnBrk="1" hangingPunct="1">
              <a:lnSpc>
                <a:spcPct val="90000"/>
              </a:lnSpc>
              <a:buFont typeface="Wingdings" panose="05000000000000000000" pitchFamily="2" charset="2"/>
              <a:buNone/>
            </a:pPr>
            <a:r>
              <a:rPr kumimoji="0" lang="ru-RU" altLang="ru-RU" dirty="0" smtClean="0"/>
              <a:t>В </a:t>
            </a:r>
            <a:r>
              <a:rPr kumimoji="0" lang="ru-RU" altLang="ru-RU" dirty="0" smtClean="0">
                <a:solidFill>
                  <a:srgbClr val="990033"/>
                </a:solidFill>
                <a:effectLst>
                  <a:outerShdw blurRad="38100" dist="38100" dir="2700000" algn="tl">
                    <a:srgbClr val="000000"/>
                  </a:outerShdw>
                </a:effectLst>
              </a:rPr>
              <a:t>1876 </a:t>
            </a:r>
            <a:r>
              <a:rPr kumimoji="0" lang="ru-RU" altLang="ru-RU" dirty="0" smtClean="0"/>
              <a:t>году американский изобретатель </a:t>
            </a:r>
            <a:r>
              <a:rPr kumimoji="0" lang="ru-RU" altLang="ru-RU" b="1" dirty="0" smtClean="0">
                <a:solidFill>
                  <a:srgbClr val="990033"/>
                </a:solidFill>
                <a:effectLst>
                  <a:outerShdw blurRad="38100" dist="38100" dir="2700000" algn="tl">
                    <a:srgbClr val="000000"/>
                  </a:outerShdw>
                </a:effectLst>
              </a:rPr>
              <a:t>Александр Белл</a:t>
            </a:r>
            <a:r>
              <a:rPr kumimoji="0" lang="ru-RU" altLang="ru-RU" dirty="0" smtClean="0"/>
              <a:t> получил патент на  телефон.</a:t>
            </a:r>
          </a:p>
          <a:p>
            <a:pPr eaLnBrk="1" hangingPunct="1">
              <a:lnSpc>
                <a:spcPct val="90000"/>
              </a:lnSpc>
              <a:buFont typeface="Wingdings" panose="05000000000000000000" pitchFamily="2" charset="2"/>
              <a:buNone/>
            </a:pPr>
            <a:r>
              <a:rPr kumimoji="0" lang="ru-RU" altLang="ru-RU" dirty="0" smtClean="0"/>
              <a:t>В </a:t>
            </a:r>
            <a:r>
              <a:rPr kumimoji="0" lang="ru-RU" altLang="ru-RU" dirty="0" smtClean="0">
                <a:solidFill>
                  <a:srgbClr val="990033"/>
                </a:solidFill>
                <a:effectLst>
                  <a:outerShdw blurRad="38100" dist="38100" dir="2700000" algn="tl">
                    <a:srgbClr val="000000"/>
                  </a:outerShdw>
                </a:effectLst>
              </a:rPr>
              <a:t>1895</a:t>
            </a:r>
            <a:r>
              <a:rPr kumimoji="0" lang="ru-RU" altLang="ru-RU" dirty="0" smtClean="0">
                <a:solidFill>
                  <a:schemeClr val="tx2"/>
                </a:solidFill>
                <a:effectLst>
                  <a:outerShdw blurRad="38100" dist="38100" dir="2700000" algn="tl">
                    <a:srgbClr val="000000"/>
                  </a:outerShdw>
                </a:effectLst>
              </a:rPr>
              <a:t> </a:t>
            </a:r>
            <a:r>
              <a:rPr kumimoji="0" lang="ru-RU" altLang="ru-RU" dirty="0" smtClean="0"/>
              <a:t>году одновременно русский инженер  </a:t>
            </a:r>
            <a:r>
              <a:rPr kumimoji="0" lang="ru-RU" altLang="ru-RU" b="1" dirty="0" smtClean="0">
                <a:solidFill>
                  <a:srgbClr val="990033"/>
                </a:solidFill>
                <a:effectLst>
                  <a:outerShdw blurRad="38100" dist="38100" dir="2700000" algn="tl">
                    <a:srgbClr val="000000"/>
                  </a:outerShdw>
                </a:effectLst>
              </a:rPr>
              <a:t>Александр Степанович Попов</a:t>
            </a:r>
            <a:r>
              <a:rPr kumimoji="0" lang="ru-RU" altLang="ru-RU" dirty="0" smtClean="0"/>
              <a:t> и итальянский инженер-электрик </a:t>
            </a:r>
            <a:r>
              <a:rPr kumimoji="0" lang="ru-RU" altLang="ru-RU" b="1" dirty="0" err="1" smtClean="0">
                <a:solidFill>
                  <a:srgbClr val="990033"/>
                </a:solidFill>
                <a:effectLst>
                  <a:outerShdw blurRad="38100" dist="38100" dir="2700000" algn="tl">
                    <a:srgbClr val="000000"/>
                  </a:outerShdw>
                </a:effectLst>
              </a:rPr>
              <a:t>Гульельмо</a:t>
            </a:r>
            <a:r>
              <a:rPr kumimoji="0" lang="ru-RU" altLang="ru-RU" b="1" dirty="0" smtClean="0">
                <a:solidFill>
                  <a:srgbClr val="990033"/>
                </a:solidFill>
                <a:effectLst>
                  <a:outerShdw blurRad="38100" dist="38100" dir="2700000" algn="tl">
                    <a:srgbClr val="000000"/>
                  </a:outerShdw>
                </a:effectLst>
              </a:rPr>
              <a:t> Маркони</a:t>
            </a:r>
            <a:r>
              <a:rPr kumimoji="0" lang="ru-RU" altLang="ru-RU" dirty="0" smtClean="0"/>
              <a:t> создали беспроводной телеграф (радио). </a:t>
            </a:r>
          </a:p>
          <a:p>
            <a:pPr eaLnBrk="1" hangingPunct="1">
              <a:lnSpc>
                <a:spcPct val="90000"/>
              </a:lnSpc>
              <a:buFont typeface="Wingdings" panose="05000000000000000000" pitchFamily="2" charset="2"/>
              <a:buNone/>
            </a:pPr>
            <a:endParaRPr kumimoji="0" lang="ru-RU" altLang="ru-RU" sz="2800" dirty="0" smtClean="0"/>
          </a:p>
        </p:txBody>
      </p:sp>
      <p:pic>
        <p:nvPicPr>
          <p:cNvPr id="34821" name="16F8EB8E.WAV">
            <a:hlinkClick r:id="" action="ppaction://media"/>
          </p:cNvPr>
          <p:cNvPicPr>
            <a:picLocks noRot="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advTm="51131"/>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48130"/>
                                        </p:tgtEl>
                                        <p:attrNameLst>
                                          <p:attrName>style.visibility</p:attrName>
                                        </p:attrNameLst>
                                      </p:cBhvr>
                                      <p:to>
                                        <p:strVal val="visible"/>
                                      </p:to>
                                    </p:set>
                                    <p:anim calcmode="discrete" valueType="clr">
                                      <p:cBhvr override="childStyle">
                                        <p:cTn id="7" dur="80"/>
                                        <p:tgtEl>
                                          <p:spTgt spid="4813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8130"/>
                                        </p:tgtEl>
                                        <p:attrNameLst>
                                          <p:attrName>fillcolor</p:attrName>
                                        </p:attrNameLst>
                                      </p:cBhvr>
                                      <p:tavLst>
                                        <p:tav tm="0">
                                          <p:val>
                                            <p:clrVal>
                                              <a:schemeClr val="accent2"/>
                                            </p:clrVal>
                                          </p:val>
                                        </p:tav>
                                        <p:tav tm="50000">
                                          <p:val>
                                            <p:clrVal>
                                              <a:schemeClr val="hlink"/>
                                            </p:clrVal>
                                          </p:val>
                                        </p:tav>
                                      </p:tavLst>
                                    </p:anim>
                                    <p:set>
                                      <p:cBhvr>
                                        <p:cTn id="9" dur="80"/>
                                        <p:tgtEl>
                                          <p:spTgt spid="48130"/>
                                        </p:tgtEl>
                                        <p:attrNameLst>
                                          <p:attrName>fill.type</p:attrName>
                                        </p:attrNameLst>
                                      </p:cBhvr>
                                      <p:to>
                                        <p:strVal val="solid"/>
                                      </p:to>
                                    </p:set>
                                  </p:childTnLst>
                                </p:cTn>
                              </p:par>
                            </p:childTnLst>
                          </p:cTn>
                        </p:par>
                        <p:par>
                          <p:cTn id="10" fill="hold" nodeType="afterGroup">
                            <p:stCondLst>
                              <p:cond delay="800"/>
                            </p:stCondLst>
                            <p:childTnLst>
                              <p:par>
                                <p:cTn id="11" presetID="18" presetClass="entr" presetSubtype="6" fill="hold" grpId="0" nodeType="afterEffect">
                                  <p:stCondLst>
                                    <p:cond delay="0"/>
                                  </p:stCondLst>
                                  <p:childTnLst>
                                    <p:set>
                                      <p:cBhvr>
                                        <p:cTn id="12" dur="1" fill="hold">
                                          <p:stCondLst>
                                            <p:cond delay="0"/>
                                          </p:stCondLst>
                                        </p:cTn>
                                        <p:tgtEl>
                                          <p:spTgt spid="48131">
                                            <p:txEl>
                                              <p:pRg st="0" end="0"/>
                                            </p:txEl>
                                          </p:spTgt>
                                        </p:tgtEl>
                                        <p:attrNameLst>
                                          <p:attrName>style.visibility</p:attrName>
                                        </p:attrNameLst>
                                      </p:cBhvr>
                                      <p:to>
                                        <p:strVal val="visible"/>
                                      </p:to>
                                    </p:set>
                                    <p:animEffect transition="in" filter="strips(downRight)">
                                      <p:cBhvr>
                                        <p:cTn id="13" dur="500"/>
                                        <p:tgtEl>
                                          <p:spTgt spid="4813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8" dur="500"/>
                                        <p:tgtEl>
                                          <p:spTgt spid="4813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48131">
                                            <p:txEl>
                                              <p:pRg st="2" end="2"/>
                                            </p:txEl>
                                          </p:spTgt>
                                        </p:tgtEl>
                                        <p:attrNameLst>
                                          <p:attrName>style.visibility</p:attrName>
                                        </p:attrNameLst>
                                      </p:cBhvr>
                                      <p:to>
                                        <p:strVal val="visible"/>
                                      </p:to>
                                    </p:set>
                                    <p:animEffect transition="in" filter="strips(downRight)">
                                      <p:cBhvr>
                                        <p:cTn id="23" dur="5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01448" y="235843"/>
            <a:ext cx="8229600" cy="919162"/>
          </a:xfrm>
        </p:spPr>
        <p:txBody>
          <a:bodyPr/>
          <a:lstStyle/>
          <a:p>
            <a:r>
              <a:rPr kumimoji="0" lang="ru-RU" altLang="ru-RU" dirty="0" smtClean="0"/>
              <a:t>Александр Степанович Попов</a:t>
            </a:r>
          </a:p>
        </p:txBody>
      </p:sp>
      <p:sp>
        <p:nvSpPr>
          <p:cNvPr id="77827" name="Rectangle 3"/>
          <p:cNvSpPr>
            <a:spLocks noGrp="1" noChangeArrowheads="1"/>
          </p:cNvSpPr>
          <p:nvPr>
            <p:ph type="body" idx="1"/>
          </p:nvPr>
        </p:nvSpPr>
        <p:spPr>
          <a:xfrm>
            <a:off x="-7636" y="1155005"/>
            <a:ext cx="7099916" cy="4525963"/>
          </a:xfrm>
        </p:spPr>
        <p:txBody>
          <a:bodyPr/>
          <a:lstStyle/>
          <a:p>
            <a:pPr marL="182563" indent="22225" eaLnBrk="1" hangingPunct="1">
              <a:lnSpc>
                <a:spcPct val="80000"/>
              </a:lnSpc>
              <a:buNone/>
            </a:pPr>
            <a:r>
              <a:rPr lang="ru-RU" sz="2800" dirty="0">
                <a:effectLst/>
              </a:rPr>
              <a:t>1820 — датский учёный, физик Ганс </a:t>
            </a:r>
            <a:r>
              <a:rPr lang="ru-RU" sz="2800" dirty="0" err="1">
                <a:effectLst/>
              </a:rPr>
              <a:t>Кристиан</a:t>
            </a:r>
            <a:r>
              <a:rPr lang="ru-RU" sz="2800" dirty="0">
                <a:effectLst/>
              </a:rPr>
              <a:t> Эрстед продемонстрировал, что провод, несущий поток, отклоняет намагниченную стрелку компаса.</a:t>
            </a:r>
          </a:p>
          <a:p>
            <a:pPr indent="22225" eaLnBrk="1" hangingPunct="1">
              <a:lnSpc>
                <a:spcPct val="80000"/>
              </a:lnSpc>
              <a:buFont typeface="Wingdings" panose="05000000000000000000" pitchFamily="2" charset="2"/>
              <a:buNone/>
            </a:pPr>
            <a:endParaRPr kumimoji="0" lang="ru-RU" altLang="ru-RU" sz="2800" dirty="0" smtClean="0"/>
          </a:p>
          <a:p>
            <a:pPr marL="182563" indent="0" eaLnBrk="1" hangingPunct="1">
              <a:lnSpc>
                <a:spcPct val="80000"/>
              </a:lnSpc>
              <a:buFont typeface="Wingdings" panose="05000000000000000000" pitchFamily="2" charset="2"/>
              <a:buNone/>
            </a:pPr>
            <a:r>
              <a:rPr kumimoji="0" lang="ru-RU" altLang="ru-RU" sz="2800" dirty="0" smtClean="0"/>
              <a:t>(16.03.1859 - 13.01.1906) – физик, изобретатель радио, профессор и первый выборный директор Электротехнического института Императора Александра </a:t>
            </a:r>
            <a:r>
              <a:rPr kumimoji="0" lang="en-US" altLang="ru-RU" sz="2800" dirty="0" smtClean="0"/>
              <a:t>III</a:t>
            </a:r>
            <a:r>
              <a:rPr kumimoji="0" lang="ru-RU" altLang="ru-RU" sz="2800" dirty="0" smtClean="0"/>
              <a:t> - 7 мая 1895 г . демонстрировал в Санкт-Петербурге первую в мире систему связи на расстоянии без проводов с помощью электромагнитных волн , сделав тем самым первый практический шаг в эпоху информатизации.</a:t>
            </a:r>
          </a:p>
          <a:p>
            <a:pPr>
              <a:lnSpc>
                <a:spcPct val="80000"/>
              </a:lnSpc>
            </a:pPr>
            <a:endParaRPr kumimoji="0" lang="ru-RU" altLang="ru-RU" sz="2800" dirty="0" smtClean="0">
              <a:effectLst/>
            </a:endParaRPr>
          </a:p>
        </p:txBody>
      </p:sp>
      <p:pic>
        <p:nvPicPr>
          <p:cNvPr id="35844" name="Picture 5" descr="Картинка 2 из 30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8447" y="1155005"/>
            <a:ext cx="2381250"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46E7A8DC.WAV">
            <a:hlinkClick r:id="" action="ppaction://media"/>
          </p:cNvPr>
          <p:cNvPicPr>
            <a:picLocks noRot="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4041"/>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6"/>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525C61F7-FEE1-49A2-A24C-1E4F3025379C}" type="slidenum">
              <a:rPr kumimoji="0" lang="ru-RU" altLang="ru-RU" sz="1400" smtClean="0"/>
              <a:pPr>
                <a:spcBef>
                  <a:spcPct val="0"/>
                </a:spcBef>
                <a:buClrTx/>
                <a:buSzTx/>
                <a:buFontTx/>
                <a:buNone/>
                <a:defRPr/>
              </a:pPr>
              <a:t>48</a:t>
            </a:fld>
            <a:endParaRPr kumimoji="0" lang="ru-RU" altLang="ru-RU" sz="1400" smtClean="0"/>
          </a:p>
        </p:txBody>
      </p:sp>
      <p:sp>
        <p:nvSpPr>
          <p:cNvPr id="15362" name="Rectangle 2"/>
          <p:cNvSpPr>
            <a:spLocks noGrp="1" noChangeArrowheads="1"/>
          </p:cNvSpPr>
          <p:nvPr>
            <p:ph type="title"/>
          </p:nvPr>
        </p:nvSpPr>
        <p:spPr/>
        <p:txBody>
          <a:bodyPr/>
          <a:lstStyle/>
          <a:p>
            <a:pPr eaLnBrk="1" hangingPunct="1"/>
            <a:r>
              <a:rPr kumimoji="0" lang="ru-RU" altLang="ru-RU" sz="4000" dirty="0" smtClean="0"/>
              <a:t>Четвертая информационная революция</a:t>
            </a:r>
          </a:p>
        </p:txBody>
      </p:sp>
      <p:sp>
        <p:nvSpPr>
          <p:cNvPr id="15363" name="Rectangle 3"/>
          <p:cNvSpPr>
            <a:spLocks noGrp="1" noChangeArrowheads="1"/>
          </p:cNvSpPr>
          <p:nvPr>
            <p:ph type="body" sz="half" idx="1"/>
          </p:nvPr>
        </p:nvSpPr>
        <p:spPr>
          <a:xfrm>
            <a:off x="395288" y="1557338"/>
            <a:ext cx="8218487" cy="1511300"/>
          </a:xfrm>
        </p:spPr>
        <p:txBody>
          <a:bodyPr/>
          <a:lstStyle/>
          <a:p>
            <a:pPr eaLnBrk="1" hangingPunct="1">
              <a:buFont typeface="Wingdings" panose="05000000000000000000" pitchFamily="2" charset="2"/>
              <a:buNone/>
            </a:pPr>
            <a:r>
              <a:rPr kumimoji="0" lang="ru-RU" altLang="ru-RU" sz="2800" dirty="0" smtClean="0"/>
              <a:t>	В </a:t>
            </a:r>
            <a:r>
              <a:rPr kumimoji="0" lang="ru-RU" altLang="ru-RU" sz="2800" dirty="0" smtClean="0">
                <a:solidFill>
                  <a:schemeClr val="tx2"/>
                </a:solidFill>
                <a:effectLst>
                  <a:outerShdw blurRad="38100" dist="38100" dir="2700000" algn="tl">
                    <a:srgbClr val="000000"/>
                  </a:outerShdw>
                </a:effectLst>
              </a:rPr>
              <a:t>1971</a:t>
            </a:r>
            <a:r>
              <a:rPr kumimoji="0" lang="ru-RU" altLang="ru-RU" sz="2800" dirty="0" smtClean="0"/>
              <a:t> году американский инженер, сотрудник фирмы </a:t>
            </a:r>
            <a:r>
              <a:rPr kumimoji="0" lang="en-US" altLang="ru-RU" sz="2800" dirty="0" smtClean="0"/>
              <a:t>Intel </a:t>
            </a:r>
            <a:endParaRPr kumimoji="0" lang="ru-RU" altLang="ru-RU" sz="2800" dirty="0" smtClean="0"/>
          </a:p>
          <a:p>
            <a:pPr eaLnBrk="1" hangingPunct="1">
              <a:buFont typeface="Wingdings" panose="05000000000000000000" pitchFamily="2" charset="2"/>
              <a:buNone/>
            </a:pPr>
            <a:r>
              <a:rPr kumimoji="0" lang="ru-RU" altLang="ru-RU" sz="2800" dirty="0" smtClean="0"/>
              <a:t>	</a:t>
            </a:r>
            <a:r>
              <a:rPr kumimoji="0" lang="ru-RU" altLang="ru-RU" sz="2800" dirty="0" smtClean="0">
                <a:solidFill>
                  <a:schemeClr val="tx2"/>
                </a:solidFill>
                <a:effectLst>
                  <a:outerShdw blurRad="38100" dist="38100" dir="2700000" algn="tl">
                    <a:srgbClr val="000000"/>
                  </a:outerShdw>
                </a:effectLst>
              </a:rPr>
              <a:t>Эдвард </a:t>
            </a:r>
            <a:r>
              <a:rPr kumimoji="0" lang="ru-RU" altLang="ru-RU" sz="2800" dirty="0" err="1" smtClean="0">
                <a:solidFill>
                  <a:schemeClr val="tx2"/>
                </a:solidFill>
                <a:effectLst>
                  <a:outerShdw blurRad="38100" dist="38100" dir="2700000" algn="tl">
                    <a:srgbClr val="000000"/>
                  </a:outerShdw>
                </a:effectLst>
              </a:rPr>
              <a:t>Хофф</a:t>
            </a:r>
            <a:r>
              <a:rPr kumimoji="0" lang="ru-RU" altLang="ru-RU" sz="2800" dirty="0" smtClean="0"/>
              <a:t> изобрел  микропроцессор. </a:t>
            </a:r>
          </a:p>
        </p:txBody>
      </p:sp>
      <p:pic>
        <p:nvPicPr>
          <p:cNvPr id="36869" name="Picture 11" descr="Картинка 3 из 17177">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3716338"/>
            <a:ext cx="3313112" cy="261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13" descr="2_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375" y="3068638"/>
            <a:ext cx="5305425"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1C345B82.WAV">
            <a:hlinkClick r:id="" action="ppaction://media"/>
          </p:cNvPr>
          <p:cNvPicPr>
            <a:picLocks noRot="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211209"/>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5362"/>
                                        </p:tgtEl>
                                        <p:attrNameLst>
                                          <p:attrName>style.visibility</p:attrName>
                                        </p:attrNameLst>
                                      </p:cBhvr>
                                      <p:to>
                                        <p:strVal val="visible"/>
                                      </p:to>
                                    </p:set>
                                    <p:anim calcmode="discrete" valueType="clr">
                                      <p:cBhvr override="childStyle">
                                        <p:cTn id="7" dur="80"/>
                                        <p:tgtEl>
                                          <p:spTgt spid="1536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2"/>
                                        </p:tgtEl>
                                        <p:attrNameLst>
                                          <p:attrName>fillcolor</p:attrName>
                                        </p:attrNameLst>
                                      </p:cBhvr>
                                      <p:tavLst>
                                        <p:tav tm="0">
                                          <p:val>
                                            <p:clrVal>
                                              <a:schemeClr val="accent2"/>
                                            </p:clrVal>
                                          </p:val>
                                        </p:tav>
                                        <p:tav tm="50000">
                                          <p:val>
                                            <p:clrVal>
                                              <a:schemeClr val="hlink"/>
                                            </p:clrVal>
                                          </p:val>
                                        </p:tav>
                                      </p:tavLst>
                                    </p:anim>
                                    <p:set>
                                      <p:cBhvr>
                                        <p:cTn id="9" dur="80"/>
                                        <p:tgtEl>
                                          <p:spTgt spid="15362"/>
                                        </p:tgtEl>
                                        <p:attrNameLst>
                                          <p:attrName>fill.type</p:attrName>
                                        </p:attrNameLst>
                                      </p:cBhvr>
                                      <p:to>
                                        <p:strVal val="solid"/>
                                      </p:to>
                                    </p:set>
                                  </p:childTnLst>
                                </p:cTn>
                              </p:par>
                            </p:childTnLst>
                          </p:cTn>
                        </p:par>
                        <p:par>
                          <p:cTn id="10" fill="hold" nodeType="afterGroup">
                            <p:stCondLst>
                              <p:cond delay="1320"/>
                            </p:stCondLst>
                            <p:childTnLst>
                              <p:par>
                                <p:cTn id="11" presetID="37" presetClass="entr" presetSubtype="0" fill="hold" grpId="0" nodeType="after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Effect transition="in" filter="fade">
                                      <p:cBhvr>
                                        <p:cTn id="13" dur="1000"/>
                                        <p:tgtEl>
                                          <p:spTgt spid="15363">
                                            <p:txEl>
                                              <p:pRg st="0" end="0"/>
                                            </p:txEl>
                                          </p:spTgt>
                                        </p:tgtEl>
                                      </p:cBhvr>
                                    </p:animEffect>
                                    <p:anim calcmode="lin" valueType="num">
                                      <p:cBhvr>
                                        <p:cTn id="14"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536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5363">
                                            <p:txEl>
                                              <p:pRg st="0" end="0"/>
                                            </p:txEl>
                                          </p:spTgt>
                                        </p:tgtEl>
                                        <p:attrNameLst>
                                          <p:attrName>ppt_y</p:attrName>
                                        </p:attrNameLst>
                                      </p:cBhvr>
                                      <p:tavLst>
                                        <p:tav tm="0">
                                          <p:val>
                                            <p:strVal val="#ppt_y-.03"/>
                                          </p:val>
                                        </p:tav>
                                        <p:tav tm="100000">
                                          <p:val>
                                            <p:strVal val="#ppt_y"/>
                                          </p:val>
                                        </p:tav>
                                      </p:tavLst>
                                    </p:anim>
                                  </p:childTnLst>
                                </p:cTn>
                              </p:par>
                            </p:childTnLst>
                          </p:cTn>
                        </p:par>
                        <p:par>
                          <p:cTn id="17" fill="hold" nodeType="afterGroup">
                            <p:stCondLst>
                              <p:cond delay="2320"/>
                            </p:stCondLst>
                            <p:childTnLst>
                              <p:par>
                                <p:cTn id="18" presetID="37" presetClass="entr" presetSubtype="0" fill="hold" grpId="0" nodeType="afterEffect">
                                  <p:stCondLst>
                                    <p:cond delay="0"/>
                                  </p:stCondLst>
                                  <p:childTnLst>
                                    <p:set>
                                      <p:cBhvr>
                                        <p:cTn id="19" dur="1" fill="hold">
                                          <p:stCondLst>
                                            <p:cond delay="0"/>
                                          </p:stCondLst>
                                        </p:cTn>
                                        <p:tgtEl>
                                          <p:spTgt spid="15363">
                                            <p:txEl>
                                              <p:pRg st="1" end="1"/>
                                            </p:txEl>
                                          </p:spTgt>
                                        </p:tgtEl>
                                        <p:attrNameLst>
                                          <p:attrName>style.visibility</p:attrName>
                                        </p:attrNameLst>
                                      </p:cBhvr>
                                      <p:to>
                                        <p:strVal val="visible"/>
                                      </p:to>
                                    </p:set>
                                    <p:animEffect transition="in" filter="fade">
                                      <p:cBhvr>
                                        <p:cTn id="20" dur="1000"/>
                                        <p:tgtEl>
                                          <p:spTgt spid="15363">
                                            <p:txEl>
                                              <p:pRg st="1" end="1"/>
                                            </p:txEl>
                                          </p:spTgt>
                                        </p:tgtEl>
                                      </p:cBhvr>
                                    </p:animEffect>
                                    <p:anim calcmode="lin" valueType="num">
                                      <p:cBhvr>
                                        <p:cTn id="21"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15363">
                                            <p:txEl>
                                              <p:pRg st="1" end="1"/>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536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3" y="571500"/>
            <a:ext cx="8229600" cy="1139825"/>
          </a:xfrm>
        </p:spPr>
        <p:txBody>
          <a:bodyPr/>
          <a:lstStyle/>
          <a:p>
            <a:pPr eaLnBrk="1" hangingPunct="1"/>
            <a:r>
              <a:rPr kumimoji="0" lang="ru-RU" altLang="ru-RU" dirty="0" smtClean="0"/>
              <a:t>Вопросы для закрепления материала</a:t>
            </a:r>
          </a:p>
        </p:txBody>
      </p:sp>
      <p:sp>
        <p:nvSpPr>
          <p:cNvPr id="3" name="Содержимое 2"/>
          <p:cNvSpPr>
            <a:spLocks noGrp="1"/>
          </p:cNvSpPr>
          <p:nvPr>
            <p:ph idx="1"/>
          </p:nvPr>
        </p:nvSpPr>
        <p:spPr>
          <a:xfrm>
            <a:off x="457200" y="2071688"/>
            <a:ext cx="8229600" cy="4054475"/>
          </a:xfrm>
        </p:spPr>
        <p:txBody>
          <a:bodyPr/>
          <a:lstStyle/>
          <a:p>
            <a:pPr eaLnBrk="1" hangingPunct="1"/>
            <a:r>
              <a:rPr kumimoji="0" lang="ru-RU" altLang="ru-RU" sz="3600" dirty="0" smtClean="0"/>
              <a:t>1. В чём суть каждой из информационных революций</a:t>
            </a:r>
          </a:p>
          <a:p>
            <a:pPr eaLnBrk="1" hangingPunct="1"/>
            <a:r>
              <a:rPr kumimoji="0" lang="ru-RU" altLang="ru-RU" sz="3600" dirty="0" smtClean="0"/>
              <a:t>2. Спорные вопросы четвёртой информационной революции</a:t>
            </a:r>
          </a:p>
          <a:p>
            <a:pPr eaLnBrk="1" hangingPunct="1"/>
            <a:r>
              <a:rPr kumimoji="0" lang="ru-RU" altLang="ru-RU" sz="3600" dirty="0" smtClean="0"/>
              <a:t>3. Появление интернет и его место в информационных революциях</a:t>
            </a:r>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326FB8A2-D6E9-4C6B-B701-FEDB3B0A59FA}" type="slidenum">
              <a:rPr kumimoji="0" lang="ru-RU" altLang="ru-RU" sz="1400" smtClean="0"/>
              <a:pPr>
                <a:spcBef>
                  <a:spcPct val="0"/>
                </a:spcBef>
                <a:buClrTx/>
                <a:buSzTx/>
                <a:buFontTx/>
                <a:buNone/>
                <a:defRPr/>
              </a:pPr>
              <a:t>49</a:t>
            </a:fld>
            <a:endParaRPr kumimoji="0" lang="ru-RU" altLang="ru-RU" sz="1400" smtClean="0"/>
          </a:p>
        </p:txBody>
      </p:sp>
      <p:pic>
        <p:nvPicPr>
          <p:cNvPr id="37893" name="7300CD15.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3932"/>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6"/>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7872AF20-2CFF-445F-8AE9-4EA2068ABE15}" type="slidenum">
              <a:rPr kumimoji="0" lang="ru-RU" altLang="ru-RU" sz="1400" smtClean="0"/>
              <a:pPr>
                <a:spcBef>
                  <a:spcPct val="0"/>
                </a:spcBef>
                <a:buClrTx/>
                <a:buSzTx/>
                <a:buFontTx/>
                <a:buNone/>
                <a:defRPr/>
              </a:pPr>
              <a:t>5</a:t>
            </a:fld>
            <a:endParaRPr kumimoji="0" lang="ru-RU" altLang="ru-RU" sz="1400" smtClean="0"/>
          </a:p>
        </p:txBody>
      </p:sp>
      <p:sp>
        <p:nvSpPr>
          <p:cNvPr id="4098" name="Rectangle 2"/>
          <p:cNvSpPr>
            <a:spLocks noGrp="1" noChangeArrowheads="1"/>
          </p:cNvSpPr>
          <p:nvPr>
            <p:ph type="title"/>
          </p:nvPr>
        </p:nvSpPr>
        <p:spPr>
          <a:xfrm>
            <a:off x="521531" y="159569"/>
            <a:ext cx="8229600" cy="619000"/>
          </a:xfrm>
        </p:spPr>
        <p:txBody>
          <a:bodyPr/>
          <a:lstStyle/>
          <a:p>
            <a:pPr eaLnBrk="1" hangingPunct="1"/>
            <a:r>
              <a:rPr kumimoji="0" lang="ru-RU" altLang="ru-RU" dirty="0" smtClean="0"/>
              <a:t>Рекомендуемая литература</a:t>
            </a:r>
          </a:p>
        </p:txBody>
      </p:sp>
      <p:sp>
        <p:nvSpPr>
          <p:cNvPr id="4099" name="Rectangle 3"/>
          <p:cNvSpPr>
            <a:spLocks noGrp="1" noChangeArrowheads="1"/>
          </p:cNvSpPr>
          <p:nvPr>
            <p:ph type="body" sz="half" idx="1"/>
          </p:nvPr>
        </p:nvSpPr>
        <p:spPr>
          <a:xfrm>
            <a:off x="405880" y="778568"/>
            <a:ext cx="8280920" cy="6079431"/>
          </a:xfrm>
        </p:spPr>
        <p:txBody>
          <a:bodyPr/>
          <a:lstStyle/>
          <a:p>
            <a:pPr marL="0" indent="0" eaLnBrk="1" hangingPunct="1">
              <a:buFont typeface="Wingdings" panose="05000000000000000000" pitchFamily="2" charset="2"/>
              <a:buNone/>
            </a:pPr>
            <a:r>
              <a:rPr kumimoji="0" lang="ru-RU" altLang="ru-RU" dirty="0" smtClean="0"/>
              <a:t>	</a:t>
            </a:r>
            <a:r>
              <a:rPr kumimoji="0" lang="ru-RU" altLang="ru-RU" sz="2800" b="1" dirty="0" smtClean="0">
                <a:solidFill>
                  <a:schemeClr val="tx2"/>
                </a:solidFill>
                <a:effectLst>
                  <a:outerShdw blurRad="38100" dist="38100" dir="2700000" algn="tl">
                    <a:srgbClr val="000000"/>
                  </a:outerShdw>
                </a:effectLst>
              </a:rPr>
              <a:t>Основная </a:t>
            </a:r>
          </a:p>
          <a:p>
            <a:pPr marL="0" indent="0" eaLnBrk="1" hangingPunct="1">
              <a:buNone/>
            </a:pPr>
            <a:r>
              <a:rPr kumimoji="0" lang="ru-RU" altLang="ru-RU" sz="2400" dirty="0" smtClean="0">
                <a:effectLst/>
              </a:rPr>
              <a:t>1. П.Г</a:t>
            </a:r>
            <a:r>
              <a:rPr kumimoji="0" lang="ru-RU" altLang="ru-RU" sz="2400" dirty="0">
                <a:effectLst/>
              </a:rPr>
              <a:t>. </a:t>
            </a:r>
            <a:r>
              <a:rPr kumimoji="0" lang="ru-RU" altLang="ru-RU" sz="2400" dirty="0" err="1" smtClean="0">
                <a:effectLst/>
              </a:rPr>
              <a:t>Бордовский</a:t>
            </a:r>
            <a:r>
              <a:rPr kumimoji="0" lang="ru-RU" altLang="ru-RU" sz="2400" dirty="0" smtClean="0">
                <a:effectLst/>
              </a:rPr>
              <a:t>, </a:t>
            </a:r>
            <a:r>
              <a:rPr kumimoji="0" lang="ru-RU" altLang="ru-RU" sz="2400" dirty="0">
                <a:effectLst/>
              </a:rPr>
              <a:t>ИНФОРМАТИКА (лекции) методическое пособие, </a:t>
            </a:r>
            <a:r>
              <a:rPr kumimoji="0" lang="ru-RU" altLang="ru-RU" sz="2400" dirty="0" smtClean="0">
                <a:effectLst/>
              </a:rPr>
              <a:t>2014</a:t>
            </a:r>
          </a:p>
          <a:p>
            <a:pPr marL="0" indent="0" eaLnBrk="1" hangingPunct="1">
              <a:buNone/>
            </a:pPr>
            <a:r>
              <a:rPr kumimoji="0" lang="ru-RU" altLang="ru-RU" sz="2400" dirty="0" smtClean="0">
                <a:effectLst/>
              </a:rPr>
              <a:t>2</a:t>
            </a:r>
            <a:r>
              <a:rPr kumimoji="0" lang="ru-RU" altLang="ru-RU" sz="2400" dirty="0">
                <a:effectLst/>
              </a:rPr>
              <a:t>. ВОРОНОВ И. А., ДЮК В. </a:t>
            </a:r>
            <a:r>
              <a:rPr kumimoji="0" lang="ru-RU" altLang="ru-RU" sz="2400" dirty="0" smtClean="0">
                <a:effectLst/>
              </a:rPr>
              <a:t>А, ИНФОРМАЦИОННЫЕ </a:t>
            </a:r>
            <a:r>
              <a:rPr kumimoji="0" lang="ru-RU" altLang="ru-RU" sz="2400" dirty="0">
                <a:effectLst/>
              </a:rPr>
              <a:t>ТЕХНОЛОГИИ В ФИЗИЧЕСКОЙ КУЛЬТУРЕ И </a:t>
            </a:r>
            <a:r>
              <a:rPr kumimoji="0" lang="ru-RU" altLang="ru-RU" sz="2400" dirty="0" smtClean="0">
                <a:effectLst/>
              </a:rPr>
              <a:t>СПОРТЕ, учебно-методическое </a:t>
            </a:r>
            <a:r>
              <a:rPr kumimoji="0" lang="ru-RU" altLang="ru-RU" sz="2400" dirty="0">
                <a:effectLst/>
              </a:rPr>
              <a:t>пособие</a:t>
            </a:r>
          </a:p>
          <a:p>
            <a:pPr marL="0" indent="0" eaLnBrk="1" hangingPunct="1">
              <a:buNone/>
            </a:pPr>
            <a:r>
              <a:rPr kumimoji="0" lang="ru-RU" altLang="ru-RU" sz="2400" dirty="0" smtClean="0">
                <a:effectLst/>
              </a:rPr>
              <a:t>., </a:t>
            </a:r>
            <a:r>
              <a:rPr kumimoji="0" lang="ru-RU" altLang="ru-RU" sz="2400" dirty="0">
                <a:effectLst/>
              </a:rPr>
              <a:t>СПб ГУФК им. П. Ф. Лесгафта2005</a:t>
            </a:r>
            <a:r>
              <a:rPr kumimoji="0" lang="ru-RU" altLang="ru-RU" sz="2400" dirty="0" smtClean="0">
                <a:effectLst/>
              </a:rPr>
              <a:t>, </a:t>
            </a:r>
            <a:r>
              <a:rPr kumimoji="0" lang="ru-RU" altLang="ru-RU" sz="2400" dirty="0">
                <a:effectLst/>
              </a:rPr>
              <a:t>Санкт-Петербург </a:t>
            </a:r>
            <a:r>
              <a:rPr kumimoji="0" lang="ru-RU" altLang="ru-RU" sz="2400" dirty="0" smtClean="0">
                <a:effectLst/>
              </a:rPr>
              <a:t>, 80 стр.</a:t>
            </a:r>
            <a:endParaRPr kumimoji="0" lang="ru-RU" altLang="ru-RU" sz="2400" dirty="0" smtClean="0"/>
          </a:p>
          <a:p>
            <a:pPr marL="0" indent="0" eaLnBrk="1" hangingPunct="1">
              <a:spcBef>
                <a:spcPts val="0"/>
              </a:spcBef>
              <a:buNone/>
            </a:pPr>
            <a:r>
              <a:rPr kumimoji="0" lang="ru-RU" altLang="ru-RU" sz="2800" dirty="0" smtClean="0"/>
              <a:t>3. А.И</a:t>
            </a:r>
            <a:r>
              <a:rPr kumimoji="0" lang="ru-RU" altLang="ru-RU" sz="2800" dirty="0"/>
              <a:t>. </a:t>
            </a:r>
            <a:r>
              <a:rPr kumimoji="0" lang="ru-RU" altLang="ru-RU" sz="2800" dirty="0" smtClean="0"/>
              <a:t>Бердичевский, Информационные </a:t>
            </a:r>
            <a:r>
              <a:rPr kumimoji="0" lang="ru-RU" altLang="ru-RU" sz="2800" dirty="0"/>
              <a:t>технологии управления. Учебно-методическое пособие. ­­­‒ СПб филиал ГУ-ВШЭ, 2005. – 84с</a:t>
            </a:r>
            <a:r>
              <a:rPr kumimoji="0" lang="ru-RU" altLang="ru-RU" sz="2800" dirty="0" smtClean="0"/>
              <a:t>.</a:t>
            </a:r>
          </a:p>
          <a:p>
            <a:pPr marL="0" indent="0" eaLnBrk="1" hangingPunct="1">
              <a:buFont typeface="Wingdings" panose="05000000000000000000" pitchFamily="2" charset="2"/>
              <a:buNone/>
            </a:pPr>
            <a:r>
              <a:rPr kumimoji="0" lang="ru-RU" altLang="ru-RU" sz="2800" dirty="0" smtClean="0"/>
              <a:t>4. Информатика. Базовый курс</a:t>
            </a:r>
          </a:p>
          <a:p>
            <a:pPr marL="0" indent="0" eaLnBrk="1" hangingPunct="1">
              <a:buFont typeface="Wingdings" panose="05000000000000000000" pitchFamily="2" charset="2"/>
              <a:buNone/>
            </a:pPr>
            <a:r>
              <a:rPr kumimoji="0" lang="ru-RU" altLang="ru-RU" sz="2800" dirty="0" smtClean="0"/>
              <a:t>Под ред. </a:t>
            </a:r>
            <a:r>
              <a:rPr kumimoji="0" lang="ru-RU" altLang="ru-RU" sz="2800" dirty="0" err="1" smtClean="0"/>
              <a:t>С.В.Симоновича</a:t>
            </a:r>
            <a:r>
              <a:rPr kumimoji="0" lang="ru-RU" altLang="ru-RU" sz="2800" dirty="0" smtClean="0"/>
              <a:t>. – СПб: Питер, 2010.- 640 с.</a:t>
            </a:r>
          </a:p>
          <a:p>
            <a:pPr marL="0" indent="0" eaLnBrk="1" hangingPunct="1">
              <a:buFont typeface="Wingdings" panose="05000000000000000000" pitchFamily="2" charset="2"/>
              <a:buNone/>
            </a:pPr>
            <a:r>
              <a:rPr kumimoji="0" lang="ru-RU" altLang="ru-RU" sz="2800" dirty="0" smtClean="0"/>
              <a:t>	</a:t>
            </a:r>
          </a:p>
        </p:txBody>
      </p:sp>
      <p:pic>
        <p:nvPicPr>
          <p:cNvPr id="8197" name="0E35087A.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92091"/>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randombar(horizontal)">
                                      <p:cBhvr>
                                        <p:cTn id="7" dur="500"/>
                                        <p:tgtEl>
                                          <p:spTgt spid="4098"/>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animEffect transition="in" filter="strips(downRight)">
                                      <p:cBhvr>
                                        <p:cTn id="11" dur="500"/>
                                        <p:tgtEl>
                                          <p:spTgt spid="409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4099">
                                            <p:txEl>
                                              <p:pRg st="1" end="1"/>
                                            </p:txEl>
                                          </p:spTgt>
                                        </p:tgtEl>
                                        <p:attrNameLst>
                                          <p:attrName>style.visibility</p:attrName>
                                        </p:attrNameLst>
                                      </p:cBhvr>
                                      <p:to>
                                        <p:strVal val="visible"/>
                                      </p:to>
                                    </p:set>
                                    <p:animEffect transition="in" filter="strips(downRight)">
                                      <p:cBhvr>
                                        <p:cTn id="16" dur="500"/>
                                        <p:tgtEl>
                                          <p:spTgt spid="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strips(downRight)">
                                      <p:cBhvr>
                                        <p:cTn id="21" dur="500"/>
                                        <p:tgtEl>
                                          <p:spTgt spid="409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4099">
                                            <p:txEl>
                                              <p:pRg st="3" end="3"/>
                                            </p:txEl>
                                          </p:spTgt>
                                        </p:tgtEl>
                                        <p:attrNameLst>
                                          <p:attrName>style.visibility</p:attrName>
                                        </p:attrNameLst>
                                      </p:cBhvr>
                                      <p:to>
                                        <p:strVal val="visible"/>
                                      </p:to>
                                    </p:set>
                                    <p:animEffect transition="in" filter="strips(downRight)">
                                      <p:cBhvr>
                                        <p:cTn id="26" dur="500"/>
                                        <p:tgtEl>
                                          <p:spTgt spid="409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Effect transition="in" filter="strips(downRight)">
                                      <p:cBhvr>
                                        <p:cTn id="31" dur="500"/>
                                        <p:tgtEl>
                                          <p:spTgt spid="4099">
                                            <p:txEl>
                                              <p:pRg st="4" end="4"/>
                                            </p:txEl>
                                          </p:spTgt>
                                        </p:tgtEl>
                                      </p:cBhvr>
                                    </p:animEffect>
                                  </p:childTnLst>
                                </p:cTn>
                              </p:par>
                            </p:childTnLst>
                          </p:cTn>
                        </p:par>
                        <p:par>
                          <p:cTn id="32" fill="hold">
                            <p:stCondLst>
                              <p:cond delay="500"/>
                            </p:stCondLst>
                            <p:childTnLst>
                              <p:par>
                                <p:cTn id="33" presetID="18" presetClass="entr" presetSubtype="6" fill="hold" grpId="0" nodeType="afterEffect">
                                  <p:stCondLst>
                                    <p:cond delay="0"/>
                                  </p:stCondLst>
                                  <p:childTnLst>
                                    <p:set>
                                      <p:cBhvr>
                                        <p:cTn id="34" dur="1" fill="hold">
                                          <p:stCondLst>
                                            <p:cond delay="0"/>
                                          </p:stCondLst>
                                        </p:cTn>
                                        <p:tgtEl>
                                          <p:spTgt spid="4099">
                                            <p:txEl>
                                              <p:pRg st="5" end="5"/>
                                            </p:txEl>
                                          </p:spTgt>
                                        </p:tgtEl>
                                        <p:attrNameLst>
                                          <p:attrName>style.visibility</p:attrName>
                                        </p:attrNameLst>
                                      </p:cBhvr>
                                      <p:to>
                                        <p:strVal val="visible"/>
                                      </p:to>
                                    </p:set>
                                    <p:animEffect transition="in" filter="strips(downRight)">
                                      <p:cBhvr>
                                        <p:cTn id="35" dur="500"/>
                                        <p:tgtEl>
                                          <p:spTgt spid="4099">
                                            <p:txEl>
                                              <p:pRg st="5" end="5"/>
                                            </p:txEl>
                                          </p:spTgt>
                                        </p:tgtEl>
                                      </p:cBhvr>
                                    </p:animEffect>
                                  </p:childTnLst>
                                </p:cTn>
                              </p:par>
                            </p:childTnLst>
                          </p:cTn>
                        </p:par>
                        <p:par>
                          <p:cTn id="36" fill="hold" nodeType="afterGroup">
                            <p:stCondLst>
                              <p:cond delay="1000"/>
                            </p:stCondLst>
                            <p:childTnLst>
                              <p:par>
                                <p:cTn id="37" presetID="18" presetClass="entr" presetSubtype="6" fill="hold" grpId="0" nodeType="afterEffect">
                                  <p:stCondLst>
                                    <p:cond delay="0"/>
                                  </p:stCondLst>
                                  <p:childTnLst>
                                    <p:set>
                                      <p:cBhvr>
                                        <p:cTn id="38" dur="1" fill="hold">
                                          <p:stCondLst>
                                            <p:cond delay="0"/>
                                          </p:stCondLst>
                                        </p:cTn>
                                        <p:tgtEl>
                                          <p:spTgt spid="4099">
                                            <p:txEl>
                                              <p:pRg st="6" end="6"/>
                                            </p:txEl>
                                          </p:spTgt>
                                        </p:tgtEl>
                                        <p:attrNameLst>
                                          <p:attrName>style.visibility</p:attrName>
                                        </p:attrNameLst>
                                      </p:cBhvr>
                                      <p:to>
                                        <p:strVal val="visible"/>
                                      </p:to>
                                    </p:set>
                                    <p:animEffect transition="in" filter="strips(downRight)">
                                      <p:cBhvr>
                                        <p:cTn id="39" dur="500"/>
                                        <p:tgtEl>
                                          <p:spTgt spid="4099">
                                            <p:txEl>
                                              <p:pRg st="6" end="6"/>
                                            </p:txEl>
                                          </p:spTgt>
                                        </p:tgtEl>
                                      </p:cBhvr>
                                    </p:animEffect>
                                  </p:childTnLst>
                                </p:cTn>
                              </p:par>
                            </p:childTnLst>
                          </p:cTn>
                        </p:par>
                        <p:par>
                          <p:cTn id="40" fill="hold" nodeType="afterGroup">
                            <p:stCondLst>
                              <p:cond delay="1500"/>
                            </p:stCondLst>
                            <p:childTnLst>
                              <p:par>
                                <p:cTn id="41" presetID="18" presetClass="entr" presetSubtype="6" fill="hold" grpId="0" nodeType="afterEffect">
                                  <p:stCondLst>
                                    <p:cond delay="0"/>
                                  </p:stCondLst>
                                  <p:childTnLst>
                                    <p:set>
                                      <p:cBhvr>
                                        <p:cTn id="42" dur="1" fill="hold">
                                          <p:stCondLst>
                                            <p:cond delay="0"/>
                                          </p:stCondLst>
                                        </p:cTn>
                                        <p:tgtEl>
                                          <p:spTgt spid="4099">
                                            <p:txEl>
                                              <p:pRg st="7" end="7"/>
                                            </p:txEl>
                                          </p:spTgt>
                                        </p:tgtEl>
                                        <p:attrNameLst>
                                          <p:attrName>style.visibility</p:attrName>
                                        </p:attrNameLst>
                                      </p:cBhvr>
                                      <p:to>
                                        <p:strVal val="visible"/>
                                      </p:to>
                                    </p:set>
                                    <p:animEffect transition="in" filter="strips(downRight)">
                                      <p:cBhvr>
                                        <p:cTn id="43" dur="500"/>
                                        <p:tgtEl>
                                          <p:spTgt spid="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90F5A5E0-6379-41B9-8253-04C07C63B891}" type="slidenum">
              <a:rPr kumimoji="0" lang="ru-RU" altLang="ru-RU" sz="1400" smtClean="0"/>
              <a:pPr>
                <a:spcBef>
                  <a:spcPct val="0"/>
                </a:spcBef>
                <a:buClrTx/>
                <a:buSzTx/>
                <a:buFontTx/>
                <a:buNone/>
                <a:defRPr/>
              </a:pPr>
              <a:t>50</a:t>
            </a:fld>
            <a:endParaRPr kumimoji="0" lang="ru-RU" altLang="ru-RU" sz="1400" smtClean="0"/>
          </a:p>
        </p:txBody>
      </p:sp>
      <p:sp>
        <p:nvSpPr>
          <p:cNvPr id="68611" name="Rectangle 3"/>
          <p:cNvSpPr>
            <a:spLocks noGrp="1" noChangeArrowheads="1"/>
          </p:cNvSpPr>
          <p:nvPr>
            <p:ph type="body" idx="1"/>
          </p:nvPr>
        </p:nvSpPr>
        <p:spPr>
          <a:xfrm>
            <a:off x="457200" y="2276475"/>
            <a:ext cx="8229600" cy="2189163"/>
          </a:xfrm>
        </p:spPr>
        <p:txBody>
          <a:bodyPr/>
          <a:lstStyle/>
          <a:p>
            <a:pPr marL="0" indent="0" algn="ctr" eaLnBrk="1" hangingPunct="1">
              <a:lnSpc>
                <a:spcPct val="80000"/>
              </a:lnSpc>
              <a:buFont typeface="Wingdings" panose="05000000000000000000" pitchFamily="2" charset="2"/>
              <a:buNone/>
            </a:pPr>
            <a:r>
              <a:rPr kumimoji="0" lang="ru-RU" altLang="ru-RU" sz="5400" dirty="0" smtClean="0">
                <a:effectLst/>
              </a:rPr>
              <a:t>3. </a:t>
            </a:r>
            <a:r>
              <a:rPr kumimoji="0" lang="ru-RU" altLang="ru-RU" sz="5400" dirty="0" smtClean="0"/>
              <a:t>Основы процесса получения и обработки информации</a:t>
            </a:r>
          </a:p>
        </p:txBody>
      </p:sp>
      <p:pic>
        <p:nvPicPr>
          <p:cNvPr id="38916" name="A671AD19.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9505"/>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68611">
                                            <p:txEl>
                                              <p:pRg st="0" end="0"/>
                                            </p:txEl>
                                          </p:spTgt>
                                        </p:tgtEl>
                                        <p:attrNameLst>
                                          <p:attrName>style.visibility</p:attrName>
                                        </p:attrNameLst>
                                      </p:cBhvr>
                                      <p:to>
                                        <p:strVal val="visible"/>
                                      </p:to>
                                    </p:set>
                                    <p:anim calcmode="discrete" valueType="clr">
                                      <p:cBhvr override="childStyle">
                                        <p:cTn id="7" dur="80"/>
                                        <p:tgtEl>
                                          <p:spTgt spid="686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861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8611">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77813"/>
            <a:ext cx="8229600" cy="1638300"/>
          </a:xfrm>
        </p:spPr>
        <p:txBody>
          <a:bodyPr/>
          <a:lstStyle/>
          <a:p>
            <a:r>
              <a:rPr kumimoji="0" lang="ru-RU" altLang="ru-RU" sz="6000" b="1" i="1" dirty="0" smtClean="0"/>
              <a:t>Информационное</a:t>
            </a:r>
            <a:r>
              <a:rPr kumimoji="0" lang="ru-RU" altLang="ru-RU" sz="6600" b="1" i="1" dirty="0" smtClean="0"/>
              <a:t> </a:t>
            </a:r>
            <a:r>
              <a:rPr kumimoji="0" lang="ru-RU" altLang="ru-RU" sz="6000" b="1" i="1" dirty="0" smtClean="0"/>
              <a:t>общество</a:t>
            </a:r>
          </a:p>
        </p:txBody>
      </p:sp>
      <p:sp>
        <p:nvSpPr>
          <p:cNvPr id="74755" name="Rectangle 3"/>
          <p:cNvSpPr>
            <a:spLocks noGrp="1" noChangeArrowheads="1"/>
          </p:cNvSpPr>
          <p:nvPr>
            <p:ph type="body" idx="1"/>
          </p:nvPr>
        </p:nvSpPr>
        <p:spPr>
          <a:xfrm>
            <a:off x="395288" y="2060575"/>
            <a:ext cx="8229600" cy="4105275"/>
          </a:xfrm>
        </p:spPr>
        <p:txBody>
          <a:bodyPr/>
          <a:lstStyle/>
          <a:p>
            <a:pPr>
              <a:lnSpc>
                <a:spcPct val="80000"/>
              </a:lnSpc>
            </a:pPr>
            <a:r>
              <a:rPr kumimoji="0" lang="ru-RU" altLang="ru-RU" sz="4000" b="1" i="1" dirty="0" smtClean="0"/>
              <a:t>теоретическая концепция постиндустриального общества; историческая фаза возможного развития цивилизации, в которой главными продуктами производства становятся информация и знания.</a:t>
            </a:r>
          </a:p>
        </p:txBody>
      </p:sp>
      <p:pic>
        <p:nvPicPr>
          <p:cNvPr id="39940" name="9DC25024.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2601"/>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68313" y="0"/>
            <a:ext cx="8229600" cy="1139825"/>
          </a:xfrm>
        </p:spPr>
        <p:txBody>
          <a:bodyPr/>
          <a:lstStyle/>
          <a:p>
            <a:r>
              <a:rPr kumimoji="0" lang="ru-RU" altLang="ru-RU" sz="4000" b="1" i="1" dirty="0" smtClean="0"/>
              <a:t>Отличительные черты информационного общества</a:t>
            </a:r>
          </a:p>
        </p:txBody>
      </p:sp>
      <p:sp>
        <p:nvSpPr>
          <p:cNvPr id="73731" name="Rectangle 3"/>
          <p:cNvSpPr>
            <a:spLocks noGrp="1" noChangeArrowheads="1"/>
          </p:cNvSpPr>
          <p:nvPr>
            <p:ph type="body" idx="1"/>
          </p:nvPr>
        </p:nvSpPr>
        <p:spPr>
          <a:xfrm>
            <a:off x="0" y="1125538"/>
            <a:ext cx="8964613" cy="5732462"/>
          </a:xfrm>
        </p:spPr>
        <p:txBody>
          <a:bodyPr/>
          <a:lstStyle/>
          <a:p>
            <a:pPr>
              <a:lnSpc>
                <a:spcPct val="80000"/>
              </a:lnSpc>
            </a:pPr>
            <a:r>
              <a:rPr kumimoji="0" lang="ru-RU" altLang="ru-RU" sz="2400" b="1" i="1" dirty="0" smtClean="0"/>
              <a:t>увеличение роли информации, знаний и информационных технологий в жизни </a:t>
            </a:r>
            <a:r>
              <a:rPr kumimoji="0" lang="ru-RU" altLang="ru-RU" sz="2400" b="1" i="1" dirty="0" smtClean="0">
                <a:hlinkClick r:id="rId2" tooltip="Общество"/>
              </a:rPr>
              <a:t>общества</a:t>
            </a:r>
            <a:r>
              <a:rPr kumimoji="0" lang="ru-RU" altLang="ru-RU" sz="2400" b="1" i="1" dirty="0" smtClean="0"/>
              <a:t>; </a:t>
            </a:r>
          </a:p>
          <a:p>
            <a:pPr>
              <a:lnSpc>
                <a:spcPct val="80000"/>
              </a:lnSpc>
            </a:pPr>
            <a:r>
              <a:rPr kumimoji="0" lang="ru-RU" altLang="ru-RU" sz="2400" b="1" i="1" dirty="0" smtClean="0"/>
              <a:t>возрастание числа людей, занятых информационными технологиями, коммуникациями и производством информационных </a:t>
            </a:r>
            <a:r>
              <a:rPr kumimoji="0" lang="ru-RU" altLang="ru-RU" sz="2400" b="1" i="1" dirty="0" smtClean="0">
                <a:hlinkClick r:id="rId3" tooltip="Продукт"/>
              </a:rPr>
              <a:t>продуктов</a:t>
            </a:r>
            <a:r>
              <a:rPr kumimoji="0" lang="ru-RU" altLang="ru-RU" sz="2400" b="1" i="1" dirty="0" smtClean="0"/>
              <a:t> и </a:t>
            </a:r>
            <a:r>
              <a:rPr kumimoji="0" lang="ru-RU" altLang="ru-RU" sz="2400" b="1" i="1" dirty="0" smtClean="0">
                <a:hlinkClick r:id="rId4" tooltip="Услуга"/>
              </a:rPr>
              <a:t>услуг</a:t>
            </a:r>
            <a:r>
              <a:rPr kumimoji="0" lang="ru-RU" altLang="ru-RU" sz="2400" b="1" i="1" dirty="0" smtClean="0"/>
              <a:t> в </a:t>
            </a:r>
            <a:r>
              <a:rPr kumimoji="0" lang="ru-RU" altLang="ru-RU" sz="2400" b="1" i="1" dirty="0" smtClean="0">
                <a:hlinkClick r:id="rId5" tooltip="ВВП"/>
              </a:rPr>
              <a:t>валовом внутреннем продукте</a:t>
            </a:r>
            <a:r>
              <a:rPr kumimoji="0" lang="ru-RU" altLang="ru-RU" sz="2400" b="1" i="1" dirty="0" smtClean="0"/>
              <a:t>; </a:t>
            </a:r>
          </a:p>
          <a:p>
            <a:pPr>
              <a:lnSpc>
                <a:spcPct val="80000"/>
              </a:lnSpc>
            </a:pPr>
            <a:r>
              <a:rPr kumimoji="0" lang="ru-RU" altLang="ru-RU" sz="2400" b="1" i="1" dirty="0" smtClean="0"/>
              <a:t>нарастающая </a:t>
            </a:r>
            <a:r>
              <a:rPr kumimoji="0" lang="ru-RU" altLang="ru-RU" sz="2400" b="1" i="1" dirty="0" smtClean="0">
                <a:hlinkClick r:id="rId6" tooltip="Информатизация (страница отсутствует)"/>
              </a:rPr>
              <a:t>информатизация</a:t>
            </a:r>
            <a:r>
              <a:rPr kumimoji="0" lang="ru-RU" altLang="ru-RU" sz="2400" b="1" i="1" dirty="0" smtClean="0"/>
              <a:t> общества с использованием телефонии, радио, телевидения, сети Интернет , а также традиционных и электронных СМИ; </a:t>
            </a:r>
          </a:p>
          <a:p>
            <a:pPr>
              <a:lnSpc>
                <a:spcPct val="80000"/>
              </a:lnSpc>
            </a:pPr>
            <a:r>
              <a:rPr kumimoji="0" lang="ru-RU" altLang="ru-RU" sz="2400" b="1" i="1" dirty="0" smtClean="0"/>
              <a:t>создание глобального </a:t>
            </a:r>
            <a:r>
              <a:rPr kumimoji="0" lang="ru-RU" altLang="ru-RU" sz="2400" b="1" i="1" dirty="0" smtClean="0">
                <a:hlinkClick r:id="rId7" tooltip="Информационное пространство (страница отсутствует)"/>
              </a:rPr>
              <a:t>информационного пространства</a:t>
            </a:r>
            <a:r>
              <a:rPr kumimoji="0" lang="ru-RU" altLang="ru-RU" sz="2400" b="1" i="1" dirty="0" smtClean="0"/>
              <a:t>, обеспечивающего: </a:t>
            </a:r>
          </a:p>
          <a:p>
            <a:pPr>
              <a:lnSpc>
                <a:spcPct val="80000"/>
              </a:lnSpc>
              <a:buFont typeface="Wingdings" panose="05000000000000000000" pitchFamily="2" charset="2"/>
              <a:buNone/>
            </a:pPr>
            <a:r>
              <a:rPr kumimoji="0" lang="ru-RU" altLang="ru-RU" sz="2400" b="1" i="1" dirty="0" smtClean="0"/>
              <a:t>(а) эффективное информационное взаимодействие людей, </a:t>
            </a:r>
          </a:p>
          <a:p>
            <a:pPr>
              <a:lnSpc>
                <a:spcPct val="80000"/>
              </a:lnSpc>
              <a:buFont typeface="Wingdings" panose="05000000000000000000" pitchFamily="2" charset="2"/>
              <a:buNone/>
            </a:pPr>
            <a:r>
              <a:rPr kumimoji="0" lang="ru-RU" altLang="ru-RU" sz="2400" b="1" i="1" dirty="0" smtClean="0"/>
              <a:t>(б) их доступ к мировым информационным ресурсам и</a:t>
            </a:r>
          </a:p>
          <a:p>
            <a:pPr>
              <a:lnSpc>
                <a:spcPct val="80000"/>
              </a:lnSpc>
              <a:buFont typeface="Wingdings" panose="05000000000000000000" pitchFamily="2" charset="2"/>
              <a:buNone/>
            </a:pPr>
            <a:r>
              <a:rPr kumimoji="0" lang="ru-RU" altLang="ru-RU" sz="2400" b="1" i="1" dirty="0" smtClean="0"/>
              <a:t> (в) удовлетворение их потребностей в информационных продуктах и услугах.</a:t>
            </a:r>
            <a:r>
              <a:rPr kumimoji="0" lang="ru-RU" altLang="ru-RU" sz="1600" b="1" i="1" dirty="0" smtClean="0"/>
              <a:t> </a:t>
            </a:r>
            <a:endParaRPr kumimoji="0" lang="ru-RU" altLang="ru-RU" sz="1600" dirty="0" smtClean="0">
              <a:effectLst/>
            </a:endParaRPr>
          </a:p>
        </p:txBody>
      </p:sp>
      <p:pic>
        <p:nvPicPr>
          <p:cNvPr id="40964" name="214A6D19.WAV">
            <a:hlinkClick r:id="" action="ppaction://media"/>
          </p:cNvPr>
          <p:cNvPicPr>
            <a:picLocks noRot="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84010"/>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20688" y="115888"/>
            <a:ext cx="8229600" cy="703262"/>
          </a:xfrm>
        </p:spPr>
        <p:txBody>
          <a:bodyPr/>
          <a:lstStyle/>
          <a:p>
            <a:r>
              <a:rPr kumimoji="0" lang="ru-RU" altLang="ru-RU" dirty="0" smtClean="0"/>
              <a:t>Программы развития ИО</a:t>
            </a:r>
          </a:p>
        </p:txBody>
      </p:sp>
      <p:sp>
        <p:nvSpPr>
          <p:cNvPr id="75779" name="Rectangle 3"/>
          <p:cNvSpPr>
            <a:spLocks noGrp="1" noChangeArrowheads="1"/>
          </p:cNvSpPr>
          <p:nvPr>
            <p:ph type="body" idx="1"/>
          </p:nvPr>
        </p:nvSpPr>
        <p:spPr>
          <a:xfrm>
            <a:off x="420688" y="3573463"/>
            <a:ext cx="8229600" cy="2981325"/>
          </a:xfrm>
        </p:spPr>
        <p:txBody>
          <a:bodyPr/>
          <a:lstStyle/>
          <a:p>
            <a:r>
              <a:rPr kumimoji="0" lang="ru-RU" altLang="ru-RU" sz="3600" dirty="0" smtClean="0"/>
              <a:t>Первая программа ИО – «</a:t>
            </a:r>
            <a:r>
              <a:rPr kumimoji="0" lang="ru-RU" altLang="ru-RU" sz="3600" dirty="0" smtClean="0">
                <a:solidFill>
                  <a:srgbClr val="990033"/>
                </a:solidFill>
                <a:effectLst>
                  <a:outerShdw blurRad="38100" dist="38100" dir="2700000" algn="tl">
                    <a:srgbClr val="000000"/>
                  </a:outerShdw>
                </a:effectLst>
              </a:rPr>
              <a:t>Национальная информационная инфраструктура</a:t>
            </a:r>
            <a:r>
              <a:rPr kumimoji="0" lang="ru-RU" altLang="ru-RU" sz="3600" dirty="0" smtClean="0"/>
              <a:t>» была разработана в начале 90-х годов ХХ века в </a:t>
            </a:r>
            <a:r>
              <a:rPr kumimoji="0" lang="ru-RU" altLang="ru-RU" sz="3600" dirty="0" smtClean="0">
                <a:solidFill>
                  <a:srgbClr val="990033"/>
                </a:solidFill>
                <a:effectLst>
                  <a:outerShdw blurRad="38100" dist="38100" dir="2700000" algn="tl">
                    <a:srgbClr val="000000"/>
                  </a:outerShdw>
                </a:effectLst>
              </a:rPr>
              <a:t>США.</a:t>
            </a:r>
          </a:p>
        </p:txBody>
      </p:sp>
      <p:pic>
        <p:nvPicPr>
          <p:cNvPr id="41988" name="474B3889.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9" name="Text Box 5"/>
          <p:cNvSpPr txBox="1">
            <a:spLocks noChangeArrowheads="1"/>
          </p:cNvSpPr>
          <p:nvPr/>
        </p:nvSpPr>
        <p:spPr bwMode="auto">
          <a:xfrm>
            <a:off x="179388" y="765175"/>
            <a:ext cx="8713787"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kumimoji="0" lang="ru-RU" altLang="ru-RU" sz="2000"/>
              <a:t>На современном этапе информационное развитие общества является </a:t>
            </a:r>
          </a:p>
          <a:p>
            <a:pPr eaLnBrk="1" hangingPunct="1">
              <a:spcBef>
                <a:spcPct val="0"/>
              </a:spcBef>
              <a:buClrTx/>
              <a:buSzTx/>
              <a:buFontTx/>
              <a:buNone/>
            </a:pPr>
            <a:r>
              <a:rPr kumimoji="0" lang="ru-RU" altLang="ru-RU" sz="2000"/>
              <a:t>важным стратегическим, политическим, экономическим и социальным </a:t>
            </a:r>
          </a:p>
          <a:p>
            <a:pPr eaLnBrk="1" hangingPunct="1">
              <a:spcBef>
                <a:spcPct val="0"/>
              </a:spcBef>
              <a:buClrTx/>
              <a:buSzTx/>
              <a:buFontTx/>
              <a:buNone/>
            </a:pPr>
            <a:r>
              <a:rPr kumimoji="0" lang="ru-RU" altLang="ru-RU" sz="2000"/>
              <a:t>факторами развития общества.</a:t>
            </a:r>
          </a:p>
          <a:p>
            <a:pPr eaLnBrk="1" hangingPunct="1">
              <a:spcBef>
                <a:spcPct val="0"/>
              </a:spcBef>
              <a:buClrTx/>
              <a:buSzTx/>
              <a:buFontTx/>
              <a:buNone/>
            </a:pPr>
            <a:r>
              <a:rPr kumimoji="0" lang="ru-RU" altLang="ru-RU" sz="2000"/>
              <a:t>Так например 31.08.09. Дмитрий Медведев на совещании указал на то, </a:t>
            </a:r>
          </a:p>
          <a:p>
            <a:pPr eaLnBrk="1" hangingPunct="1">
              <a:spcBef>
                <a:spcPct val="0"/>
              </a:spcBef>
              <a:buClrTx/>
              <a:buSzTx/>
              <a:buFontTx/>
              <a:buNone/>
            </a:pPr>
            <a:r>
              <a:rPr kumimoji="0" lang="ru-RU" altLang="ru-RU" sz="2000"/>
              <a:t>что информационное развитие Российского общества отстаёт от ведущих мировых государств, в частности:</a:t>
            </a:r>
          </a:p>
          <a:p>
            <a:pPr eaLnBrk="1" hangingPunct="1">
              <a:spcBef>
                <a:spcPct val="0"/>
              </a:spcBef>
              <a:buClrTx/>
              <a:buSzTx/>
              <a:buFontTx/>
              <a:buNone/>
            </a:pPr>
            <a:r>
              <a:rPr kumimoji="0" lang="ru-RU" altLang="ru-RU" sz="2000" b="1"/>
              <a:t>Электронное правительство</a:t>
            </a:r>
            <a:r>
              <a:rPr kumimoji="0" lang="ru-RU" altLang="ru-RU" sz="2000"/>
              <a:t> и Административная часть, а так же </a:t>
            </a:r>
          </a:p>
          <a:p>
            <a:pPr eaLnBrk="1" hangingPunct="1">
              <a:spcBef>
                <a:spcPct val="0"/>
              </a:spcBef>
              <a:buClrTx/>
              <a:buSzTx/>
              <a:buFontTx/>
              <a:buNone/>
            </a:pPr>
            <a:r>
              <a:rPr kumimoji="0" lang="ru-RU" altLang="ru-RU" sz="2000"/>
              <a:t>организация </a:t>
            </a:r>
            <a:r>
              <a:rPr kumimoji="0" lang="ru-RU" altLang="ru-RU" sz="2000" b="1"/>
              <a:t>дистанционного обучения, </a:t>
            </a:r>
            <a:r>
              <a:rPr kumimoji="0" lang="ru-RU" altLang="ru-RU" sz="2000"/>
              <a:t>но уже в мае 2010 года заработал портал</a:t>
            </a:r>
            <a:r>
              <a:rPr kumimoji="0" lang="ru-RU" altLang="ru-RU" sz="2000" b="1"/>
              <a:t> </a:t>
            </a:r>
            <a:r>
              <a:rPr kumimoji="0" lang="en-US" altLang="ru-RU" sz="2000" b="1"/>
              <a:t>www.gosuslugi.ru</a:t>
            </a:r>
            <a:endParaRPr kumimoji="0" lang="ru-RU" altLang="ru-RU" sz="2000" b="1"/>
          </a:p>
        </p:txBody>
      </p:sp>
    </p:spTree>
  </p:cSld>
  <p:clrMapOvr>
    <a:masterClrMapping/>
  </p:clrMapOvr>
  <p:transition advTm="151998"/>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B6E297CB-B3B1-458C-B40C-BA17DADAF7E4}" type="slidenum">
              <a:rPr kumimoji="0" lang="ru-RU" altLang="ru-RU" sz="1400" smtClean="0"/>
              <a:pPr>
                <a:spcBef>
                  <a:spcPct val="0"/>
                </a:spcBef>
                <a:buClrTx/>
                <a:buSzTx/>
                <a:buFontTx/>
                <a:buNone/>
                <a:defRPr/>
              </a:pPr>
              <a:t>54</a:t>
            </a:fld>
            <a:endParaRPr kumimoji="0" lang="ru-RU" altLang="ru-RU" sz="1400" smtClean="0"/>
          </a:p>
        </p:txBody>
      </p:sp>
      <p:sp>
        <p:nvSpPr>
          <p:cNvPr id="18434" name="Rectangle 2"/>
          <p:cNvSpPr>
            <a:spLocks noGrp="1" noChangeArrowheads="1"/>
          </p:cNvSpPr>
          <p:nvPr>
            <p:ph type="title"/>
          </p:nvPr>
        </p:nvSpPr>
        <p:spPr/>
        <p:txBody>
          <a:bodyPr/>
          <a:lstStyle/>
          <a:p>
            <a:pPr eaLnBrk="1" hangingPunct="1"/>
            <a:r>
              <a:rPr kumimoji="0" lang="ru-RU" altLang="ru-RU" sz="4000" dirty="0" smtClean="0"/>
              <a:t>«Электронная Европа»</a:t>
            </a:r>
            <a:br>
              <a:rPr kumimoji="0" lang="ru-RU" altLang="ru-RU" sz="4000" dirty="0" smtClean="0"/>
            </a:br>
            <a:r>
              <a:rPr kumimoji="0" lang="ru-RU" altLang="ru-RU" sz="4000" dirty="0" smtClean="0"/>
              <a:t> </a:t>
            </a:r>
            <a:r>
              <a:rPr kumimoji="0" lang="en-US" altLang="ru-RU" sz="4000" dirty="0" smtClean="0"/>
              <a:t>(</a:t>
            </a:r>
            <a:r>
              <a:rPr kumimoji="0" lang="ru-RU" altLang="ru-RU" sz="4000" dirty="0" smtClean="0"/>
              <a:t>е-Европа) 2000 г.</a:t>
            </a:r>
          </a:p>
        </p:txBody>
      </p:sp>
      <p:sp>
        <p:nvSpPr>
          <p:cNvPr id="18435" name="Rectangle 3"/>
          <p:cNvSpPr>
            <a:spLocks noGrp="1" noChangeArrowheads="1"/>
          </p:cNvSpPr>
          <p:nvPr>
            <p:ph type="body" idx="1"/>
          </p:nvPr>
        </p:nvSpPr>
        <p:spPr/>
        <p:txBody>
          <a:bodyPr/>
          <a:lstStyle/>
          <a:p>
            <a:pPr eaLnBrk="1" hangingPunct="1">
              <a:lnSpc>
                <a:spcPct val="80000"/>
              </a:lnSpc>
            </a:pPr>
            <a:r>
              <a:rPr kumimoji="0" lang="ru-RU" altLang="ru-RU" sz="2800" dirty="0" smtClean="0"/>
              <a:t>Все школы имеют выход в ИНТЕРНЕТ</a:t>
            </a:r>
          </a:p>
          <a:p>
            <a:pPr eaLnBrk="1" hangingPunct="1">
              <a:lnSpc>
                <a:spcPct val="80000"/>
              </a:lnSpc>
            </a:pPr>
            <a:r>
              <a:rPr kumimoji="0" lang="ru-RU" altLang="ru-RU" sz="2800" dirty="0" smtClean="0"/>
              <a:t>Быстрый ИНТЕРНЕТ для исследователей и студентов</a:t>
            </a:r>
          </a:p>
          <a:p>
            <a:pPr eaLnBrk="1" hangingPunct="1">
              <a:lnSpc>
                <a:spcPct val="80000"/>
              </a:lnSpc>
            </a:pPr>
            <a:r>
              <a:rPr kumimoji="0" lang="ru-RU" altLang="ru-RU" sz="2800" dirty="0" smtClean="0"/>
              <a:t>Вовлечение в электронное сообщество нетрудоспособного населения</a:t>
            </a:r>
          </a:p>
          <a:p>
            <a:pPr eaLnBrk="1" hangingPunct="1">
              <a:lnSpc>
                <a:spcPct val="80000"/>
              </a:lnSpc>
            </a:pPr>
            <a:r>
              <a:rPr kumimoji="0" lang="ru-RU" altLang="ru-RU" sz="2800" dirty="0" smtClean="0"/>
              <a:t>Онлайновая медицина</a:t>
            </a:r>
          </a:p>
          <a:p>
            <a:pPr eaLnBrk="1" hangingPunct="1">
              <a:lnSpc>
                <a:spcPct val="80000"/>
              </a:lnSpc>
            </a:pPr>
            <a:r>
              <a:rPr kumimoji="0" lang="ru-RU" altLang="ru-RU" sz="2800" dirty="0" smtClean="0"/>
              <a:t>Интеллектуализация автотранспорта</a:t>
            </a:r>
          </a:p>
          <a:p>
            <a:pPr eaLnBrk="1" hangingPunct="1">
              <a:lnSpc>
                <a:spcPct val="80000"/>
              </a:lnSpc>
            </a:pPr>
            <a:r>
              <a:rPr kumimoji="0" lang="ru-RU" altLang="ru-RU" sz="2800" dirty="0" smtClean="0"/>
              <a:t>Электронная коммерция</a:t>
            </a:r>
          </a:p>
          <a:p>
            <a:pPr eaLnBrk="1" hangingPunct="1">
              <a:lnSpc>
                <a:spcPct val="80000"/>
              </a:lnSpc>
            </a:pPr>
            <a:r>
              <a:rPr kumimoji="0" lang="ru-RU" altLang="ru-RU" sz="2800" dirty="0" smtClean="0"/>
              <a:t>Смарт-карты для электронного доступа</a:t>
            </a:r>
          </a:p>
          <a:p>
            <a:pPr eaLnBrk="1" hangingPunct="1">
              <a:lnSpc>
                <a:spcPct val="80000"/>
              </a:lnSpc>
            </a:pPr>
            <a:r>
              <a:rPr kumimoji="0" lang="ru-RU" altLang="ru-RU" sz="2800" dirty="0" smtClean="0"/>
              <a:t>Онлайновое правительство</a:t>
            </a:r>
          </a:p>
          <a:p>
            <a:pPr eaLnBrk="1" hangingPunct="1">
              <a:lnSpc>
                <a:spcPct val="80000"/>
              </a:lnSpc>
            </a:pPr>
            <a:endParaRPr kumimoji="0" lang="ru-RU" altLang="ru-RU" sz="2800" dirty="0" smtClean="0"/>
          </a:p>
        </p:txBody>
      </p:sp>
      <p:pic>
        <p:nvPicPr>
          <p:cNvPr id="43013" name="2FD0101D.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98455"/>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8434"/>
                                        </p:tgtEl>
                                        <p:attrNameLst>
                                          <p:attrName>style.visibility</p:attrName>
                                        </p:attrNameLst>
                                      </p:cBhvr>
                                      <p:to>
                                        <p:strVal val="visible"/>
                                      </p:to>
                                    </p:set>
                                    <p:anim calcmode="discrete" valueType="clr">
                                      <p:cBhvr override="childStyle">
                                        <p:cTn id="7" dur="80"/>
                                        <p:tgtEl>
                                          <p:spTgt spid="1843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434"/>
                                        </p:tgtEl>
                                        <p:attrNameLst>
                                          <p:attrName>fillcolor</p:attrName>
                                        </p:attrNameLst>
                                      </p:cBhvr>
                                      <p:tavLst>
                                        <p:tav tm="0">
                                          <p:val>
                                            <p:clrVal>
                                              <a:schemeClr val="accent2"/>
                                            </p:clrVal>
                                          </p:val>
                                        </p:tav>
                                        <p:tav tm="50000">
                                          <p:val>
                                            <p:clrVal>
                                              <a:schemeClr val="hlink"/>
                                            </p:clrVal>
                                          </p:val>
                                        </p:tav>
                                      </p:tavLst>
                                    </p:anim>
                                    <p:set>
                                      <p:cBhvr>
                                        <p:cTn id="9" dur="80"/>
                                        <p:tgtEl>
                                          <p:spTgt spid="18434"/>
                                        </p:tgtEl>
                                        <p:attrNameLst>
                                          <p:attrName>fill.type</p:attrName>
                                        </p:attrNameLst>
                                      </p:cBhvr>
                                      <p:to>
                                        <p:strVal val="solid"/>
                                      </p:to>
                                    </p:set>
                                  </p:childTnLst>
                                </p:cTn>
                              </p:par>
                            </p:childTnLst>
                          </p:cTn>
                        </p:par>
                        <p:par>
                          <p:cTn id="10" fill="hold" nodeType="afterGroup">
                            <p:stCondLst>
                              <p:cond delay="1440"/>
                            </p:stCondLst>
                            <p:childTnLst>
                              <p:par>
                                <p:cTn id="11" presetID="18" presetClass="entr" presetSubtype="12" fill="hold" grpId="0" nodeType="after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Effect transition="in" filter="strips(downLeft)">
                                      <p:cBhvr>
                                        <p:cTn id="13" dur="500"/>
                                        <p:tgtEl>
                                          <p:spTgt spid="18435">
                                            <p:txEl>
                                              <p:pRg st="0" end="0"/>
                                            </p:txEl>
                                          </p:spTgt>
                                        </p:tgtEl>
                                      </p:cBhvr>
                                    </p:animEffect>
                                  </p:childTnLst>
                                </p:cTn>
                              </p:par>
                            </p:childTnLst>
                          </p:cTn>
                        </p:par>
                        <p:par>
                          <p:cTn id="14" fill="hold" nodeType="afterGroup">
                            <p:stCondLst>
                              <p:cond delay="1940"/>
                            </p:stCondLst>
                            <p:childTnLst>
                              <p:par>
                                <p:cTn id="15" presetID="18" presetClass="entr" presetSubtype="12" fill="hold" grpId="0" nodeType="after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strips(downLeft)">
                                      <p:cBhvr>
                                        <p:cTn id="17" dur="500"/>
                                        <p:tgtEl>
                                          <p:spTgt spid="18435">
                                            <p:txEl>
                                              <p:pRg st="1" end="1"/>
                                            </p:txEl>
                                          </p:spTgt>
                                        </p:tgtEl>
                                      </p:cBhvr>
                                    </p:animEffect>
                                  </p:childTnLst>
                                </p:cTn>
                              </p:par>
                            </p:childTnLst>
                          </p:cTn>
                        </p:par>
                        <p:par>
                          <p:cTn id="18" fill="hold" nodeType="afterGroup">
                            <p:stCondLst>
                              <p:cond delay="2440"/>
                            </p:stCondLst>
                            <p:childTnLst>
                              <p:par>
                                <p:cTn id="19" presetID="18" presetClass="entr" presetSubtype="12" fill="hold" grpId="0" nodeType="after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strips(downLeft)">
                                      <p:cBhvr>
                                        <p:cTn id="21" dur="500"/>
                                        <p:tgtEl>
                                          <p:spTgt spid="18435">
                                            <p:txEl>
                                              <p:pRg st="2" end="2"/>
                                            </p:txEl>
                                          </p:spTgt>
                                        </p:tgtEl>
                                      </p:cBhvr>
                                    </p:animEffect>
                                  </p:childTnLst>
                                </p:cTn>
                              </p:par>
                            </p:childTnLst>
                          </p:cTn>
                        </p:par>
                        <p:par>
                          <p:cTn id="22" fill="hold" nodeType="afterGroup">
                            <p:stCondLst>
                              <p:cond delay="2940"/>
                            </p:stCondLst>
                            <p:childTnLst>
                              <p:par>
                                <p:cTn id="23" presetID="18" presetClass="entr" presetSubtype="12" fill="hold" grpId="0" nodeType="after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Effect transition="in" filter="strips(downLeft)">
                                      <p:cBhvr>
                                        <p:cTn id="25" dur="500"/>
                                        <p:tgtEl>
                                          <p:spTgt spid="18435">
                                            <p:txEl>
                                              <p:pRg st="3" end="3"/>
                                            </p:txEl>
                                          </p:spTgt>
                                        </p:tgtEl>
                                      </p:cBhvr>
                                    </p:animEffect>
                                  </p:childTnLst>
                                </p:cTn>
                              </p:par>
                            </p:childTnLst>
                          </p:cTn>
                        </p:par>
                        <p:par>
                          <p:cTn id="26" fill="hold" nodeType="afterGroup">
                            <p:stCondLst>
                              <p:cond delay="3440"/>
                            </p:stCondLst>
                            <p:childTnLst>
                              <p:par>
                                <p:cTn id="27" presetID="18" presetClass="entr" presetSubtype="12" fill="hold" grpId="0" nodeType="afterEffect">
                                  <p:stCondLst>
                                    <p:cond delay="0"/>
                                  </p:stCondLst>
                                  <p:childTnLst>
                                    <p:set>
                                      <p:cBhvr>
                                        <p:cTn id="28" dur="1" fill="hold">
                                          <p:stCondLst>
                                            <p:cond delay="0"/>
                                          </p:stCondLst>
                                        </p:cTn>
                                        <p:tgtEl>
                                          <p:spTgt spid="18435">
                                            <p:txEl>
                                              <p:pRg st="4" end="4"/>
                                            </p:txEl>
                                          </p:spTgt>
                                        </p:tgtEl>
                                        <p:attrNameLst>
                                          <p:attrName>style.visibility</p:attrName>
                                        </p:attrNameLst>
                                      </p:cBhvr>
                                      <p:to>
                                        <p:strVal val="visible"/>
                                      </p:to>
                                    </p:set>
                                    <p:animEffect transition="in" filter="strips(downLeft)">
                                      <p:cBhvr>
                                        <p:cTn id="29" dur="500"/>
                                        <p:tgtEl>
                                          <p:spTgt spid="18435">
                                            <p:txEl>
                                              <p:pRg st="4" end="4"/>
                                            </p:txEl>
                                          </p:spTgt>
                                        </p:tgtEl>
                                      </p:cBhvr>
                                    </p:animEffect>
                                  </p:childTnLst>
                                </p:cTn>
                              </p:par>
                            </p:childTnLst>
                          </p:cTn>
                        </p:par>
                        <p:par>
                          <p:cTn id="30" fill="hold" nodeType="afterGroup">
                            <p:stCondLst>
                              <p:cond delay="3940"/>
                            </p:stCondLst>
                            <p:childTnLst>
                              <p:par>
                                <p:cTn id="31" presetID="18" presetClass="entr" presetSubtype="12" fill="hold" grpId="0" nodeType="afterEffect">
                                  <p:stCondLst>
                                    <p:cond delay="0"/>
                                  </p:stCondLst>
                                  <p:childTnLst>
                                    <p:set>
                                      <p:cBhvr>
                                        <p:cTn id="32" dur="1" fill="hold">
                                          <p:stCondLst>
                                            <p:cond delay="0"/>
                                          </p:stCondLst>
                                        </p:cTn>
                                        <p:tgtEl>
                                          <p:spTgt spid="18435">
                                            <p:txEl>
                                              <p:pRg st="5" end="5"/>
                                            </p:txEl>
                                          </p:spTgt>
                                        </p:tgtEl>
                                        <p:attrNameLst>
                                          <p:attrName>style.visibility</p:attrName>
                                        </p:attrNameLst>
                                      </p:cBhvr>
                                      <p:to>
                                        <p:strVal val="visible"/>
                                      </p:to>
                                    </p:set>
                                    <p:animEffect transition="in" filter="strips(downLeft)">
                                      <p:cBhvr>
                                        <p:cTn id="33" dur="500"/>
                                        <p:tgtEl>
                                          <p:spTgt spid="18435">
                                            <p:txEl>
                                              <p:pRg st="5" end="5"/>
                                            </p:txEl>
                                          </p:spTgt>
                                        </p:tgtEl>
                                      </p:cBhvr>
                                    </p:animEffect>
                                  </p:childTnLst>
                                </p:cTn>
                              </p:par>
                            </p:childTnLst>
                          </p:cTn>
                        </p:par>
                        <p:par>
                          <p:cTn id="34" fill="hold" nodeType="afterGroup">
                            <p:stCondLst>
                              <p:cond delay="4440"/>
                            </p:stCondLst>
                            <p:childTnLst>
                              <p:par>
                                <p:cTn id="35" presetID="18" presetClass="entr" presetSubtype="12" fill="hold" grpId="0" nodeType="after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Effect transition="in" filter="strips(downLeft)">
                                      <p:cBhvr>
                                        <p:cTn id="37" dur="500"/>
                                        <p:tgtEl>
                                          <p:spTgt spid="18435">
                                            <p:txEl>
                                              <p:pRg st="6" end="6"/>
                                            </p:txEl>
                                          </p:spTgt>
                                        </p:tgtEl>
                                      </p:cBhvr>
                                    </p:animEffect>
                                  </p:childTnLst>
                                </p:cTn>
                              </p:par>
                            </p:childTnLst>
                          </p:cTn>
                        </p:par>
                        <p:par>
                          <p:cTn id="38" fill="hold" nodeType="afterGroup">
                            <p:stCondLst>
                              <p:cond delay="4940"/>
                            </p:stCondLst>
                            <p:childTnLst>
                              <p:par>
                                <p:cTn id="39" presetID="18" presetClass="entr" presetSubtype="12" fill="hold" grpId="0" nodeType="afterEffect">
                                  <p:stCondLst>
                                    <p:cond delay="0"/>
                                  </p:stCondLst>
                                  <p:childTnLst>
                                    <p:set>
                                      <p:cBhvr>
                                        <p:cTn id="40" dur="1" fill="hold">
                                          <p:stCondLst>
                                            <p:cond delay="0"/>
                                          </p:stCondLst>
                                        </p:cTn>
                                        <p:tgtEl>
                                          <p:spTgt spid="18435">
                                            <p:txEl>
                                              <p:pRg st="7" end="7"/>
                                            </p:txEl>
                                          </p:spTgt>
                                        </p:tgtEl>
                                        <p:attrNameLst>
                                          <p:attrName>style.visibility</p:attrName>
                                        </p:attrNameLst>
                                      </p:cBhvr>
                                      <p:to>
                                        <p:strVal val="visible"/>
                                      </p:to>
                                    </p:set>
                                    <p:animEffect transition="in" filter="strips(downLeft)">
                                      <p:cBhvr>
                                        <p:cTn id="41" dur="500"/>
                                        <p:tgtEl>
                                          <p:spTgt spid="18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E4965F38-3B86-4B76-9798-4D0F4587F0F9}" type="slidenum">
              <a:rPr kumimoji="0" lang="ru-RU" altLang="ru-RU" sz="1400" smtClean="0"/>
              <a:pPr>
                <a:spcBef>
                  <a:spcPct val="0"/>
                </a:spcBef>
                <a:buClrTx/>
                <a:buSzTx/>
                <a:buFontTx/>
                <a:buNone/>
                <a:defRPr/>
              </a:pPr>
              <a:t>55</a:t>
            </a:fld>
            <a:endParaRPr kumimoji="0" lang="ru-RU" altLang="ru-RU" sz="1400" smtClean="0"/>
          </a:p>
        </p:txBody>
      </p:sp>
      <p:sp>
        <p:nvSpPr>
          <p:cNvPr id="19458" name="Rectangle 2"/>
          <p:cNvSpPr>
            <a:spLocks noGrp="1" noChangeArrowheads="1"/>
          </p:cNvSpPr>
          <p:nvPr>
            <p:ph type="title"/>
          </p:nvPr>
        </p:nvSpPr>
        <p:spPr/>
        <p:txBody>
          <a:bodyPr/>
          <a:lstStyle/>
          <a:p>
            <a:pPr eaLnBrk="1" hangingPunct="1"/>
            <a:r>
              <a:rPr kumimoji="0" lang="ru-RU" altLang="ru-RU" sz="4000" dirty="0" smtClean="0"/>
              <a:t>«Электронная Россия»</a:t>
            </a:r>
            <a:br>
              <a:rPr kumimoji="0" lang="ru-RU" altLang="ru-RU" sz="4000" dirty="0" smtClean="0"/>
            </a:br>
            <a:r>
              <a:rPr kumimoji="0" lang="ru-RU" altLang="ru-RU" sz="4000" dirty="0" smtClean="0"/>
              <a:t> </a:t>
            </a:r>
            <a:r>
              <a:rPr kumimoji="0" lang="en-US" altLang="ru-RU" sz="4000" dirty="0" smtClean="0"/>
              <a:t>(</a:t>
            </a:r>
            <a:r>
              <a:rPr kumimoji="0" lang="ru-RU" altLang="ru-RU" sz="4000" dirty="0" smtClean="0"/>
              <a:t>е-Россия), 2002-2010</a:t>
            </a:r>
          </a:p>
        </p:txBody>
      </p:sp>
      <p:sp>
        <p:nvSpPr>
          <p:cNvPr id="19459" name="Rectangle 3"/>
          <p:cNvSpPr>
            <a:spLocks noGrp="1" noChangeArrowheads="1"/>
          </p:cNvSpPr>
          <p:nvPr>
            <p:ph type="body" idx="1"/>
          </p:nvPr>
        </p:nvSpPr>
        <p:spPr/>
        <p:txBody>
          <a:bodyPr/>
          <a:lstStyle/>
          <a:p>
            <a:pPr eaLnBrk="1" hangingPunct="1"/>
            <a:r>
              <a:rPr kumimoji="0" lang="ru-RU" altLang="ru-RU" dirty="0" smtClean="0"/>
              <a:t>Доступ в ИНТЕРНЕТ всего населения;</a:t>
            </a:r>
          </a:p>
          <a:p>
            <a:pPr eaLnBrk="1" hangingPunct="1"/>
            <a:r>
              <a:rPr kumimoji="0" lang="ru-RU" altLang="ru-RU" dirty="0" smtClean="0"/>
              <a:t>К ИНТЕРНЕТУ должны быть подключены все Российские ВУЗы и 50% школ;</a:t>
            </a:r>
          </a:p>
          <a:p>
            <a:pPr eaLnBrk="1" hangingPunct="1"/>
            <a:r>
              <a:rPr kumimoji="0" lang="ru-RU" altLang="ru-RU" dirty="0" smtClean="0"/>
              <a:t>Развитая система подготовки специалистов по информатике и ИТ.</a:t>
            </a:r>
          </a:p>
        </p:txBody>
      </p:sp>
      <p:pic>
        <p:nvPicPr>
          <p:cNvPr id="44037" name="26C8DB90.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48794"/>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9458"/>
                                        </p:tgtEl>
                                        <p:attrNameLst>
                                          <p:attrName>style.visibility</p:attrName>
                                        </p:attrNameLst>
                                      </p:cBhvr>
                                      <p:to>
                                        <p:strVal val="visible"/>
                                      </p:to>
                                    </p:set>
                                    <p:anim calcmode="discrete" valueType="clr">
                                      <p:cBhvr override="childStyle">
                                        <p:cTn id="7" dur="80"/>
                                        <p:tgtEl>
                                          <p:spTgt spid="1945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458"/>
                                        </p:tgtEl>
                                        <p:attrNameLst>
                                          <p:attrName>fillcolor</p:attrName>
                                        </p:attrNameLst>
                                      </p:cBhvr>
                                      <p:tavLst>
                                        <p:tav tm="0">
                                          <p:val>
                                            <p:clrVal>
                                              <a:schemeClr val="accent2"/>
                                            </p:clrVal>
                                          </p:val>
                                        </p:tav>
                                        <p:tav tm="50000">
                                          <p:val>
                                            <p:clrVal>
                                              <a:schemeClr val="hlink"/>
                                            </p:clrVal>
                                          </p:val>
                                        </p:tav>
                                      </p:tavLst>
                                    </p:anim>
                                    <p:set>
                                      <p:cBhvr>
                                        <p:cTn id="9" dur="80"/>
                                        <p:tgtEl>
                                          <p:spTgt spid="19458"/>
                                        </p:tgtEl>
                                        <p:attrNameLst>
                                          <p:attrName>fill.type</p:attrName>
                                        </p:attrNameLst>
                                      </p:cBhvr>
                                      <p:to>
                                        <p:strVal val="solid"/>
                                      </p:to>
                                    </p:set>
                                  </p:childTnLst>
                                </p:cTn>
                              </p:par>
                            </p:childTnLst>
                          </p:cTn>
                        </p:par>
                        <p:par>
                          <p:cTn id="10" fill="hold" nodeType="afterGroup">
                            <p:stCondLst>
                              <p:cond delay="1600"/>
                            </p:stCondLst>
                            <p:childTnLst>
                              <p:par>
                                <p:cTn id="11" presetID="37" presetClass="entr" presetSubtype="0" fill="hold" grpId="0" nodeType="after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Effect transition="in" filter="fade">
                                      <p:cBhvr>
                                        <p:cTn id="13" dur="500"/>
                                        <p:tgtEl>
                                          <p:spTgt spid="19459">
                                            <p:txEl>
                                              <p:pRg st="0" end="0"/>
                                            </p:txEl>
                                          </p:spTgt>
                                        </p:tgtEl>
                                      </p:cBhvr>
                                    </p:animEffect>
                                    <p:anim calcmode="lin" valueType="num">
                                      <p:cBhvr>
                                        <p:cTn id="14"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5" dur="450" decel="100000" fill="hold"/>
                                        <p:tgtEl>
                                          <p:spTgt spid="19459">
                                            <p:txEl>
                                              <p:pRg st="0" end="0"/>
                                            </p:txEl>
                                          </p:spTgt>
                                        </p:tgtEl>
                                        <p:attrNameLst>
                                          <p:attrName>ppt_y</p:attrName>
                                        </p:attrNameLst>
                                      </p:cBhvr>
                                      <p:tavLst>
                                        <p:tav tm="0">
                                          <p:val>
                                            <p:strVal val="#ppt_y+1"/>
                                          </p:val>
                                        </p:tav>
                                        <p:tav tm="100000">
                                          <p:val>
                                            <p:strVal val="#ppt_y-.03"/>
                                          </p:val>
                                        </p:tav>
                                      </p:tavLst>
                                    </p:anim>
                                    <p:anim calcmode="lin" valueType="num">
                                      <p:cBhvr>
                                        <p:cTn id="16" dur="50" accel="100000" fill="hold">
                                          <p:stCondLst>
                                            <p:cond delay="450"/>
                                          </p:stCondLst>
                                        </p:cTn>
                                        <p:tgtEl>
                                          <p:spTgt spid="19459">
                                            <p:txEl>
                                              <p:pRg st="0" end="0"/>
                                            </p:txEl>
                                          </p:spTgt>
                                        </p:tgtEl>
                                        <p:attrNameLst>
                                          <p:attrName>ppt_y</p:attrName>
                                        </p:attrNameLst>
                                      </p:cBhvr>
                                      <p:tavLst>
                                        <p:tav tm="0">
                                          <p:val>
                                            <p:strVal val="#ppt_y-.03"/>
                                          </p:val>
                                        </p:tav>
                                        <p:tav tm="100000">
                                          <p:val>
                                            <p:strVal val="#ppt_y"/>
                                          </p:val>
                                        </p:tav>
                                      </p:tavLst>
                                    </p:anim>
                                  </p:childTnLst>
                                </p:cTn>
                              </p:par>
                            </p:childTnLst>
                          </p:cTn>
                        </p:par>
                        <p:par>
                          <p:cTn id="17" fill="hold" nodeType="afterGroup">
                            <p:stCondLst>
                              <p:cond delay="2100"/>
                            </p:stCondLst>
                            <p:childTnLst>
                              <p:par>
                                <p:cTn id="18" presetID="37" presetClass="entr" presetSubtype="0" fill="hold" grpId="0" nodeType="afterEffect">
                                  <p:stCondLst>
                                    <p:cond delay="0"/>
                                  </p:stCondLst>
                                  <p:childTnLst>
                                    <p:set>
                                      <p:cBhvr>
                                        <p:cTn id="19" dur="1" fill="hold">
                                          <p:stCondLst>
                                            <p:cond delay="0"/>
                                          </p:stCondLst>
                                        </p:cTn>
                                        <p:tgtEl>
                                          <p:spTgt spid="19459">
                                            <p:txEl>
                                              <p:pRg st="1" end="1"/>
                                            </p:txEl>
                                          </p:spTgt>
                                        </p:tgtEl>
                                        <p:attrNameLst>
                                          <p:attrName>style.visibility</p:attrName>
                                        </p:attrNameLst>
                                      </p:cBhvr>
                                      <p:to>
                                        <p:strVal val="visible"/>
                                      </p:to>
                                    </p:set>
                                    <p:animEffect transition="in" filter="fade">
                                      <p:cBhvr>
                                        <p:cTn id="20" dur="500"/>
                                        <p:tgtEl>
                                          <p:spTgt spid="19459">
                                            <p:txEl>
                                              <p:pRg st="1" end="1"/>
                                            </p:txEl>
                                          </p:spTgt>
                                        </p:tgtEl>
                                      </p:cBhvr>
                                    </p:animEffect>
                                    <p:anim calcmode="lin" valueType="num">
                                      <p:cBhvr>
                                        <p:cTn id="21"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22" dur="450" decel="100000" fill="hold"/>
                                        <p:tgtEl>
                                          <p:spTgt spid="19459">
                                            <p:txEl>
                                              <p:pRg st="1" end="1"/>
                                            </p:txEl>
                                          </p:spTgt>
                                        </p:tgtEl>
                                        <p:attrNameLst>
                                          <p:attrName>ppt_y</p:attrName>
                                        </p:attrNameLst>
                                      </p:cBhvr>
                                      <p:tavLst>
                                        <p:tav tm="0">
                                          <p:val>
                                            <p:strVal val="#ppt_y+1"/>
                                          </p:val>
                                        </p:tav>
                                        <p:tav tm="100000">
                                          <p:val>
                                            <p:strVal val="#ppt_y-.03"/>
                                          </p:val>
                                        </p:tav>
                                      </p:tavLst>
                                    </p:anim>
                                    <p:anim calcmode="lin" valueType="num">
                                      <p:cBhvr>
                                        <p:cTn id="23" dur="50" accel="100000" fill="hold">
                                          <p:stCondLst>
                                            <p:cond delay="450"/>
                                          </p:stCondLst>
                                        </p:cTn>
                                        <p:tgtEl>
                                          <p:spTgt spid="19459">
                                            <p:txEl>
                                              <p:pRg st="1" end="1"/>
                                            </p:txEl>
                                          </p:spTgt>
                                        </p:tgtEl>
                                        <p:attrNameLst>
                                          <p:attrName>ppt_y</p:attrName>
                                        </p:attrNameLst>
                                      </p:cBhvr>
                                      <p:tavLst>
                                        <p:tav tm="0">
                                          <p:val>
                                            <p:strVal val="#ppt_y-.03"/>
                                          </p:val>
                                        </p:tav>
                                        <p:tav tm="100000">
                                          <p:val>
                                            <p:strVal val="#ppt_y"/>
                                          </p:val>
                                        </p:tav>
                                      </p:tavLst>
                                    </p:anim>
                                  </p:childTnLst>
                                </p:cTn>
                              </p:par>
                            </p:childTnLst>
                          </p:cTn>
                        </p:par>
                        <p:par>
                          <p:cTn id="24" fill="hold" nodeType="afterGroup">
                            <p:stCondLst>
                              <p:cond delay="2600"/>
                            </p:stCondLst>
                            <p:childTnLst>
                              <p:par>
                                <p:cTn id="25" presetID="37" presetClass="entr" presetSubtype="0" fill="hold" grpId="0" nodeType="afterEffect">
                                  <p:stCondLst>
                                    <p:cond delay="0"/>
                                  </p:stCondLst>
                                  <p:childTnLst>
                                    <p:set>
                                      <p:cBhvr>
                                        <p:cTn id="26" dur="1" fill="hold">
                                          <p:stCondLst>
                                            <p:cond delay="0"/>
                                          </p:stCondLst>
                                        </p:cTn>
                                        <p:tgtEl>
                                          <p:spTgt spid="19459">
                                            <p:txEl>
                                              <p:pRg st="2" end="2"/>
                                            </p:txEl>
                                          </p:spTgt>
                                        </p:tgtEl>
                                        <p:attrNameLst>
                                          <p:attrName>style.visibility</p:attrName>
                                        </p:attrNameLst>
                                      </p:cBhvr>
                                      <p:to>
                                        <p:strVal val="visible"/>
                                      </p:to>
                                    </p:set>
                                    <p:animEffect transition="in" filter="fade">
                                      <p:cBhvr>
                                        <p:cTn id="27" dur="500"/>
                                        <p:tgtEl>
                                          <p:spTgt spid="19459">
                                            <p:txEl>
                                              <p:pRg st="2" end="2"/>
                                            </p:txEl>
                                          </p:spTgt>
                                        </p:tgtEl>
                                      </p:cBhvr>
                                    </p:animEffect>
                                    <p:anim calcmode="lin" valueType="num">
                                      <p:cBhvr>
                                        <p:cTn id="28"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9" dur="450" decel="100000" fill="hold"/>
                                        <p:tgtEl>
                                          <p:spTgt spid="19459">
                                            <p:txEl>
                                              <p:pRg st="2" end="2"/>
                                            </p:txEl>
                                          </p:spTgt>
                                        </p:tgtEl>
                                        <p:attrNameLst>
                                          <p:attrName>ppt_y</p:attrName>
                                        </p:attrNameLst>
                                      </p:cBhvr>
                                      <p:tavLst>
                                        <p:tav tm="0">
                                          <p:val>
                                            <p:strVal val="#ppt_y+1"/>
                                          </p:val>
                                        </p:tav>
                                        <p:tav tm="100000">
                                          <p:val>
                                            <p:strVal val="#ppt_y-.03"/>
                                          </p:val>
                                        </p:tav>
                                      </p:tavLst>
                                    </p:anim>
                                    <p:anim calcmode="lin" valueType="num">
                                      <p:cBhvr>
                                        <p:cTn id="30" dur="50" accel="100000" fill="hold">
                                          <p:stCondLst>
                                            <p:cond delay="450"/>
                                          </p:stCondLst>
                                        </p:cTn>
                                        <p:tgtEl>
                                          <p:spTgt spid="1945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188913"/>
            <a:ext cx="8737600" cy="287337"/>
          </a:xfrm>
        </p:spPr>
        <p:txBody>
          <a:bodyPr/>
          <a:lstStyle/>
          <a:p>
            <a:r>
              <a:rPr lang="ru-RU" altLang="ru-RU" sz="1900" dirty="0" smtClean="0"/>
              <a:t>Государственная программа Информационное общество (2011-2020 годы)</a:t>
            </a:r>
            <a:endParaRPr lang="ru-RU" altLang="ru-RU" sz="2000" dirty="0" smtClean="0"/>
          </a:p>
        </p:txBody>
      </p:sp>
      <p:sp>
        <p:nvSpPr>
          <p:cNvPr id="3" name="Объект 2"/>
          <p:cNvSpPr>
            <a:spLocks noGrp="1"/>
          </p:cNvSpPr>
          <p:nvPr>
            <p:ph idx="1"/>
          </p:nvPr>
        </p:nvSpPr>
        <p:spPr>
          <a:xfrm>
            <a:off x="250825" y="692150"/>
            <a:ext cx="8642350" cy="5905500"/>
          </a:xfrm>
        </p:spPr>
        <p:txBody>
          <a:bodyPr/>
          <a:lstStyle/>
          <a:p>
            <a:r>
              <a:rPr lang="ru-RU" altLang="ru-RU" dirty="0" smtClean="0"/>
              <a:t>Цель Программы - получение гражданами и организациями преимуществ от применения информационных и телекоммуникационных технологий за счет обеспечения равного доступа к информационным ресурсам, развития цифрового контента, применения инновационных технологий, радикального повышения эффективности государственного управления при обеспечении безопасности в информационном обществе</a:t>
            </a:r>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FD5D7173-F778-44E2-88CF-FAEBFEA2A710}" type="slidenum">
              <a:rPr kumimoji="0" lang="ru-RU" altLang="ru-RU" sz="1400" smtClean="0"/>
              <a:pPr>
                <a:spcBef>
                  <a:spcPct val="0"/>
                </a:spcBef>
                <a:buClrTx/>
                <a:buSzTx/>
                <a:buFontTx/>
                <a:buNone/>
                <a:defRPr/>
              </a:pPr>
              <a:t>56</a:t>
            </a:fld>
            <a:endParaRPr kumimoji="0" lang="ru-RU" altLang="ru-RU" sz="14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6400" y="188913"/>
            <a:ext cx="8737600" cy="287337"/>
          </a:xfrm>
        </p:spPr>
        <p:txBody>
          <a:bodyPr/>
          <a:lstStyle/>
          <a:p>
            <a:r>
              <a:rPr lang="ru-RU" altLang="ru-RU" sz="1900" dirty="0" smtClean="0"/>
              <a:t>Государственная программа Информационное общество (2011-2020 годы)</a:t>
            </a:r>
            <a:endParaRPr lang="ru-RU" altLang="ru-RU" sz="2000" dirty="0" smtClean="0"/>
          </a:p>
        </p:txBody>
      </p:sp>
      <p:sp>
        <p:nvSpPr>
          <p:cNvPr id="3" name="Объект 2"/>
          <p:cNvSpPr>
            <a:spLocks noGrp="1"/>
          </p:cNvSpPr>
          <p:nvPr>
            <p:ph idx="1"/>
          </p:nvPr>
        </p:nvSpPr>
        <p:spPr>
          <a:xfrm>
            <a:off x="31750" y="476250"/>
            <a:ext cx="8928100" cy="5834063"/>
          </a:xfrm>
        </p:spPr>
        <p:txBody>
          <a:bodyPr/>
          <a:lstStyle/>
          <a:p>
            <a:pPr marL="0" indent="0" algn="ctr">
              <a:spcBef>
                <a:spcPct val="0"/>
              </a:spcBef>
              <a:buFont typeface="Wingdings" panose="05000000000000000000" pitchFamily="2" charset="2"/>
              <a:buNone/>
            </a:pPr>
            <a:r>
              <a:rPr lang="ru-RU" altLang="ru-RU" sz="1800" b="1" dirty="0" smtClean="0"/>
              <a:t>Задачи Программы - повышение качества жизни граждан и улучшение условий развития бизнеса в информационном обществе, в том числе:</a:t>
            </a:r>
            <a:endParaRPr lang="ru-RU" altLang="ru-RU" sz="1800" dirty="0" smtClean="0"/>
          </a:p>
          <a:p>
            <a:pPr marL="0" indent="0"/>
            <a:r>
              <a:rPr lang="ru-RU" altLang="ru-RU" sz="2000" dirty="0" smtClean="0"/>
              <a:t> - развитие сервисов для упрощения процедур взаимодействия общества и государства с использованием информационных и телекоммуникационных технологий;</a:t>
            </a:r>
          </a:p>
          <a:p>
            <a:pPr marL="0" indent="0"/>
            <a:r>
              <a:rPr lang="ru-RU" altLang="ru-RU" sz="2000" dirty="0" smtClean="0"/>
              <a:t> - перевод государственных и муниципальных услуг в электронный вид;</a:t>
            </a:r>
          </a:p>
          <a:p>
            <a:pPr marL="0" indent="0"/>
            <a:r>
              <a:rPr lang="ru-RU" altLang="ru-RU" sz="2000" dirty="0" smtClean="0"/>
              <a:t> - развитие инфраструктуры доступа к сервисам электронного государства;</a:t>
            </a:r>
          </a:p>
          <a:p>
            <a:pPr marL="0" indent="0"/>
            <a:r>
              <a:rPr lang="ru-RU" altLang="ru-RU" sz="2000" dirty="0" smtClean="0"/>
              <a:t> - повышение открытости деятельности органов государственной власти;</a:t>
            </a:r>
          </a:p>
          <a:p>
            <a:pPr marL="0" indent="0"/>
            <a:r>
              <a:rPr lang="ru-RU" altLang="ru-RU" sz="2000" dirty="0" smtClean="0"/>
              <a:t> - создание и развитие электронных сервисов в области здравоохранения;</a:t>
            </a:r>
          </a:p>
          <a:p>
            <a:pPr marL="0" indent="0"/>
            <a:r>
              <a:rPr lang="ru-RU" altLang="ru-RU" sz="2000" dirty="0" smtClean="0"/>
              <a:t> - создание и развитие электронных сервисов в области жилищно-коммунального хозяйства;</a:t>
            </a:r>
          </a:p>
          <a:p>
            <a:pPr marL="0" indent="0"/>
            <a:r>
              <a:rPr lang="ru-RU" altLang="ru-RU" sz="2000" dirty="0" smtClean="0"/>
              <a:t> - создание и развитие электронных сервисов в области образования и науки;</a:t>
            </a:r>
          </a:p>
          <a:p>
            <a:pPr marL="0" indent="0"/>
            <a:r>
              <a:rPr lang="ru-RU" altLang="ru-RU" sz="2000" dirty="0" smtClean="0"/>
              <a:t> - создание и развитие электронных сервисов в области культуры и спорта.</a:t>
            </a:r>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DF9D6DE2-09D7-446D-8A7C-5ABE631F8EB0}" type="slidenum">
              <a:rPr kumimoji="0" lang="ru-RU" altLang="ru-RU" sz="1400" smtClean="0"/>
              <a:pPr>
                <a:spcBef>
                  <a:spcPct val="0"/>
                </a:spcBef>
                <a:buClrTx/>
                <a:buSzTx/>
                <a:buFontTx/>
                <a:buNone/>
                <a:defRPr/>
              </a:pPr>
              <a:t>57</a:t>
            </a:fld>
            <a:endParaRPr kumimoji="0" lang="ru-RU" altLang="ru-RU" sz="140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388" y="244475"/>
            <a:ext cx="8856662" cy="5976938"/>
          </a:xfrm>
        </p:spPr>
        <p:txBody>
          <a:bodyPr/>
          <a:lstStyle/>
          <a:p>
            <a:pPr marL="0" indent="0" algn="ctr">
              <a:buFont typeface="Wingdings" panose="05000000000000000000" pitchFamily="2" charset="2"/>
              <a:buNone/>
            </a:pPr>
            <a:r>
              <a:rPr lang="ru-RU" altLang="ru-RU" sz="1800" b="1" dirty="0" smtClean="0"/>
              <a:t>Построение электронного правительства и повышение эффективности государственного управления, в том числе:</a:t>
            </a:r>
          </a:p>
          <a:p>
            <a:pPr marL="0" indent="0"/>
            <a:r>
              <a:rPr lang="ru-RU" altLang="ru-RU" sz="1800" dirty="0" smtClean="0"/>
              <a:t> - формирование единого пространства юридически значимого электронного взаимодействия;</a:t>
            </a:r>
          </a:p>
          <a:p>
            <a:pPr marL="0" indent="0"/>
            <a:r>
              <a:rPr lang="ru-RU" altLang="ru-RU" sz="1800" dirty="0" smtClean="0"/>
              <a:t> - создание и развитие государственных межведомственных информационных систем, предназначенных для принятия решений в реальном времени;</a:t>
            </a:r>
          </a:p>
          <a:p>
            <a:pPr marL="0" indent="0"/>
            <a:r>
              <a:rPr lang="ru-RU" altLang="ru-RU" sz="1800" dirty="0" smtClean="0"/>
              <a:t> - создание справочников и классификаторов, используемых в государственных (муниципальных) информационных системах;</a:t>
            </a:r>
          </a:p>
          <a:p>
            <a:pPr marL="0" indent="0"/>
            <a:r>
              <a:rPr lang="ru-RU" altLang="ru-RU" sz="1800" dirty="0" smtClean="0"/>
              <a:t> - повышение эффективности внедрения информационных и телекоммуникационных технологий на уровне субъектов Российской Федерации и муниципальных образований;</a:t>
            </a:r>
          </a:p>
          <a:p>
            <a:pPr marL="0" indent="0"/>
            <a:r>
              <a:rPr lang="ru-RU" altLang="ru-RU" sz="1800" dirty="0" smtClean="0"/>
              <a:t> - создание инфраструктуры пространственных данных Российской Федерации;</a:t>
            </a:r>
          </a:p>
          <a:p>
            <a:pPr marL="0" indent="0"/>
            <a:r>
              <a:rPr lang="ru-RU" altLang="ru-RU" sz="1800" dirty="0" smtClean="0"/>
              <a:t> - развитие системы учета результатов научно-исследовательских и опытно-конструкторских работ, выполненных в рамках государственного заказа;</a:t>
            </a:r>
          </a:p>
          <a:p>
            <a:pPr marL="0" indent="0"/>
            <a:r>
              <a:rPr lang="ru-RU" altLang="ru-RU" sz="1800" dirty="0" smtClean="0"/>
              <a:t> - обеспечение перевода в электронный вид государственной учетной деятельности;</a:t>
            </a:r>
          </a:p>
          <a:p>
            <a:pPr marL="0" indent="0"/>
            <a:r>
              <a:rPr lang="ru-RU" altLang="ru-RU" sz="1800" dirty="0" smtClean="0"/>
              <a:t>создание и развитие специальных информационных и информационно-технологических систем обеспечения деятельности органов государственной власти, в том числе защищенного сегмента сети Интернет и системы межведомственного электронного документооборота.</a:t>
            </a:r>
          </a:p>
          <a:p>
            <a:pPr marL="0" indent="0"/>
            <a:endParaRPr lang="ru-RU" altLang="ru-RU" sz="1800" dirty="0" smtClean="0"/>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817EF2B9-D4E9-4051-ADAE-4C6B5EFDCA46}" type="slidenum">
              <a:rPr kumimoji="0" lang="ru-RU" altLang="ru-RU" sz="1400" smtClean="0"/>
              <a:pPr>
                <a:spcBef>
                  <a:spcPct val="0"/>
                </a:spcBef>
                <a:buClrTx/>
                <a:buSzTx/>
                <a:buFontTx/>
                <a:buNone/>
                <a:defRPr/>
              </a:pPr>
              <a:t>58</a:t>
            </a:fld>
            <a:endParaRPr kumimoji="0" lang="ru-RU" altLang="ru-RU" sz="1400" smtClean="0"/>
          </a:p>
        </p:txBody>
      </p:sp>
      <p:sp>
        <p:nvSpPr>
          <p:cNvPr id="5" name="Заголовок 1"/>
          <p:cNvSpPr>
            <a:spLocks noGrp="1"/>
          </p:cNvSpPr>
          <p:nvPr>
            <p:ph type="title"/>
          </p:nvPr>
        </p:nvSpPr>
        <p:spPr>
          <a:xfrm>
            <a:off x="0" y="15875"/>
            <a:ext cx="8856663" cy="269875"/>
          </a:xfrm>
        </p:spPr>
        <p:txBody>
          <a:bodyPr/>
          <a:lstStyle/>
          <a:p>
            <a:r>
              <a:rPr lang="ru-RU" altLang="ru-RU" sz="1900" dirty="0" smtClean="0"/>
              <a:t>Государственная программа Информационное общество (2011-2020 годы)</a:t>
            </a:r>
            <a:endParaRPr lang="ru-RU" altLang="ru-RU" sz="20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454025"/>
            <a:ext cx="9144000" cy="5505450"/>
          </a:xfrm>
        </p:spPr>
        <p:txBody>
          <a:bodyPr/>
          <a:lstStyle/>
          <a:p>
            <a:pPr marL="0" indent="0">
              <a:buFont typeface="Wingdings" panose="05000000000000000000" pitchFamily="2" charset="2"/>
              <a:buNone/>
            </a:pPr>
            <a:r>
              <a:rPr lang="ru-RU" altLang="ru-RU" sz="1800" dirty="0" smtClean="0"/>
              <a:t>Развитие российского рынка информационных и телекоммуникационных технологий, обеспечение перехода к экономике, осуществляемой с помощью информационных технологий, в том числе:</a:t>
            </a:r>
          </a:p>
          <a:p>
            <a:pPr marL="0" indent="0"/>
            <a:r>
              <a:rPr lang="ru-RU" altLang="ru-RU" sz="1800" dirty="0" smtClean="0"/>
              <a:t> - </a:t>
            </a:r>
            <a:r>
              <a:rPr lang="ru-RU" altLang="ru-RU" sz="1800" dirty="0" smtClean="0">
                <a:solidFill>
                  <a:srgbClr val="FF0000"/>
                </a:solidFill>
                <a:effectLst>
                  <a:outerShdw blurRad="38100" dist="38100" dir="2700000" algn="tl">
                    <a:srgbClr val="000000"/>
                  </a:outerShdw>
                </a:effectLst>
              </a:rPr>
              <a:t>стимулирование отечественных разработок </a:t>
            </a:r>
            <a:r>
              <a:rPr lang="ru-RU" altLang="ru-RU" sz="1800" dirty="0" smtClean="0"/>
              <a:t>в сфере информационных и телекоммуникационных технологий;</a:t>
            </a:r>
          </a:p>
          <a:p>
            <a:pPr marL="0" indent="0"/>
            <a:r>
              <a:rPr lang="ru-RU" altLang="ru-RU" sz="1800" dirty="0" smtClean="0"/>
              <a:t> - </a:t>
            </a:r>
            <a:r>
              <a:rPr lang="ru-RU" altLang="ru-RU" sz="1800" dirty="0" smtClean="0">
                <a:solidFill>
                  <a:srgbClr val="FF0000"/>
                </a:solidFill>
                <a:effectLst>
                  <a:outerShdw blurRad="38100" dist="38100" dir="2700000" algn="tl">
                    <a:srgbClr val="000000"/>
                  </a:outerShdw>
                </a:effectLst>
              </a:rPr>
              <a:t>подготовка квалифицированных кадров </a:t>
            </a:r>
            <a:r>
              <a:rPr lang="ru-RU" altLang="ru-RU" sz="1800" dirty="0" smtClean="0"/>
              <a:t>в сфере информационных и телекоммуникационных технологий;</a:t>
            </a:r>
          </a:p>
          <a:p>
            <a:pPr marL="0" indent="0"/>
            <a:r>
              <a:rPr lang="ru-RU" altLang="ru-RU" sz="1800" dirty="0" smtClean="0"/>
              <a:t> - развитие экономики и финансовой сферы на основе использования информационных и телекоммуникационных технологий;</a:t>
            </a:r>
          </a:p>
          <a:p>
            <a:pPr marL="0" indent="0"/>
            <a:r>
              <a:rPr lang="ru-RU" altLang="ru-RU" sz="1800" dirty="0" smtClean="0"/>
              <a:t> - формирование социально-экономической статистики развития информационного общества;</a:t>
            </a:r>
          </a:p>
          <a:p>
            <a:pPr marL="0" indent="0"/>
            <a:r>
              <a:rPr lang="ru-RU" altLang="ru-RU" sz="1800" dirty="0" smtClean="0"/>
              <a:t> - </a:t>
            </a:r>
            <a:r>
              <a:rPr lang="ru-RU" altLang="ru-RU" sz="1800" dirty="0" smtClean="0">
                <a:solidFill>
                  <a:srgbClr val="FF0000"/>
                </a:solidFill>
                <a:effectLst>
                  <a:outerShdw blurRad="38100" dist="38100" dir="2700000" algn="tl">
                    <a:srgbClr val="000000"/>
                  </a:outerShdw>
                </a:effectLst>
              </a:rPr>
              <a:t>развитие технопарков в сфере высоких технологий</a:t>
            </a:r>
            <a:r>
              <a:rPr lang="ru-RU" altLang="ru-RU" sz="1800" dirty="0" smtClean="0"/>
              <a:t>.</a:t>
            </a:r>
          </a:p>
          <a:p>
            <a:pPr marL="0" indent="0"/>
            <a:r>
              <a:rPr lang="ru-RU" altLang="ru-RU" sz="1800" dirty="0" smtClean="0"/>
              <a:t>Преодоление высокого уровня различия в использовании информационных технологий регионами, различными слоями общества и создание базовой инфраструктуры информационного общества, в том числе:</a:t>
            </a:r>
          </a:p>
          <a:p>
            <a:pPr marL="0" indent="0"/>
            <a:r>
              <a:rPr lang="ru-RU" altLang="ru-RU" sz="1800" dirty="0" smtClean="0"/>
              <a:t> - развитие телерадиовещания;</a:t>
            </a:r>
          </a:p>
          <a:p>
            <a:pPr marL="0" indent="0"/>
            <a:r>
              <a:rPr lang="ru-RU" altLang="ru-RU" sz="1800" dirty="0" smtClean="0"/>
              <a:t> - развитие базовой инфраструктуры информационного общества;</a:t>
            </a:r>
          </a:p>
          <a:p>
            <a:pPr marL="0" indent="0"/>
            <a:r>
              <a:rPr lang="ru-RU" altLang="ru-RU" sz="1800" dirty="0" smtClean="0"/>
              <a:t> - популяризация возможностей и преимуществ информационного общества;</a:t>
            </a:r>
          </a:p>
          <a:p>
            <a:pPr marL="0" indent="0"/>
            <a:r>
              <a:rPr lang="ru-RU" altLang="ru-RU" sz="1800" dirty="0" smtClean="0"/>
              <a:t> - повышение готовности населения и бизнеса к возможностям информационного общества, в том числе обучение использованию современных информационных и телекоммуникационных технологий.</a:t>
            </a:r>
          </a:p>
          <a:p>
            <a:pPr marL="0" indent="0"/>
            <a:endParaRPr lang="ru-RU" altLang="ru-RU" dirty="0" smtClean="0"/>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8EF66C8D-03FC-4A12-AB63-3E4919D2B064}" type="slidenum">
              <a:rPr kumimoji="0" lang="ru-RU" altLang="ru-RU" sz="1400" smtClean="0"/>
              <a:pPr>
                <a:spcBef>
                  <a:spcPct val="0"/>
                </a:spcBef>
                <a:buClrTx/>
                <a:buSzTx/>
                <a:buFontTx/>
                <a:buNone/>
                <a:defRPr/>
              </a:pPr>
              <a:t>59</a:t>
            </a:fld>
            <a:endParaRPr kumimoji="0" lang="ru-RU" altLang="ru-RU" sz="1400" smtClean="0"/>
          </a:p>
        </p:txBody>
      </p:sp>
      <p:sp>
        <p:nvSpPr>
          <p:cNvPr id="5" name="Заголовок 1"/>
          <p:cNvSpPr>
            <a:spLocks noGrp="1"/>
          </p:cNvSpPr>
          <p:nvPr>
            <p:ph type="title"/>
          </p:nvPr>
        </p:nvSpPr>
        <p:spPr>
          <a:xfrm>
            <a:off x="179388" y="115888"/>
            <a:ext cx="8713787" cy="342900"/>
          </a:xfrm>
        </p:spPr>
        <p:txBody>
          <a:bodyPr/>
          <a:lstStyle/>
          <a:p>
            <a:r>
              <a:rPr lang="ru-RU" altLang="ru-RU" sz="1900" dirty="0" smtClean="0"/>
              <a:t>Государственная программа Информационное общество (2011-2020 годы)</a:t>
            </a:r>
            <a:endParaRPr lang="ru-RU" altLang="ru-RU"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45F38BB1-1C42-49EF-BFDC-F9A784532249}" type="slidenum">
              <a:rPr kumimoji="0" lang="ru-RU" altLang="ru-RU" sz="1400" smtClean="0"/>
              <a:pPr>
                <a:spcBef>
                  <a:spcPct val="0"/>
                </a:spcBef>
                <a:buClrTx/>
                <a:buSzTx/>
                <a:buFontTx/>
                <a:buNone/>
                <a:defRPr/>
              </a:pPr>
              <a:t>6</a:t>
            </a:fld>
            <a:endParaRPr kumimoji="0" lang="ru-RU" altLang="ru-RU" sz="1400" smtClean="0"/>
          </a:p>
        </p:txBody>
      </p:sp>
      <p:sp>
        <p:nvSpPr>
          <p:cNvPr id="78850" name="Rectangle 2"/>
          <p:cNvSpPr>
            <a:spLocks noGrp="1" noChangeArrowheads="1"/>
          </p:cNvSpPr>
          <p:nvPr>
            <p:ph type="title"/>
          </p:nvPr>
        </p:nvSpPr>
        <p:spPr>
          <a:xfrm>
            <a:off x="468313" y="188913"/>
            <a:ext cx="8229600" cy="847725"/>
          </a:xfrm>
        </p:spPr>
        <p:txBody>
          <a:bodyPr/>
          <a:lstStyle/>
          <a:p>
            <a:pPr eaLnBrk="1" hangingPunct="1"/>
            <a:r>
              <a:rPr kumimoji="0" lang="ru-RU" altLang="ru-RU" sz="4000" b="1" dirty="0" smtClean="0"/>
              <a:t>Дополнительная </a:t>
            </a:r>
          </a:p>
        </p:txBody>
      </p:sp>
      <p:sp>
        <p:nvSpPr>
          <p:cNvPr id="78851" name="Rectangle 3"/>
          <p:cNvSpPr>
            <a:spLocks noGrp="1" noChangeArrowheads="1"/>
          </p:cNvSpPr>
          <p:nvPr>
            <p:ph type="body" idx="1"/>
          </p:nvPr>
        </p:nvSpPr>
        <p:spPr>
          <a:xfrm>
            <a:off x="500063" y="1000125"/>
            <a:ext cx="8229600" cy="5643563"/>
          </a:xfrm>
        </p:spPr>
        <p:txBody>
          <a:bodyPr/>
          <a:lstStyle/>
          <a:p>
            <a:pPr eaLnBrk="1" hangingPunct="1">
              <a:lnSpc>
                <a:spcPct val="80000"/>
              </a:lnSpc>
            </a:pPr>
            <a:r>
              <a:rPr kumimoji="0" lang="ru-RU" altLang="ru-RU" sz="2800" dirty="0" smtClean="0"/>
              <a:t>Степанов А.Н. Информатика для студентов гуманитарных специальностей.- СПб: Питер, 2003.- 608 с.  </a:t>
            </a:r>
          </a:p>
          <a:p>
            <a:pPr>
              <a:lnSpc>
                <a:spcPct val="80000"/>
              </a:lnSpc>
            </a:pPr>
            <a:r>
              <a:rPr kumimoji="0" lang="ru-RU" altLang="ru-RU" sz="2800" dirty="0" smtClean="0"/>
              <a:t>П.Г. </a:t>
            </a:r>
            <a:r>
              <a:rPr kumimoji="0" lang="ru-RU" altLang="ru-RU" sz="2800" dirty="0" err="1" smtClean="0"/>
              <a:t>Бордовский</a:t>
            </a:r>
            <a:r>
              <a:rPr kumimoji="0" lang="ru-RU" altLang="ru-RU" sz="2800" dirty="0" smtClean="0"/>
              <a:t> </a:t>
            </a:r>
            <a:r>
              <a:rPr kumimoji="0" lang="ru-RU" altLang="ru-RU" sz="2800" b="1" dirty="0" smtClean="0"/>
              <a:t>ИНФОРМАТИКА Электронные таблицы </a:t>
            </a:r>
            <a:r>
              <a:rPr kumimoji="0" lang="en-US" altLang="ru-RU" sz="2800" b="1" dirty="0" smtClean="0"/>
              <a:t>MS Excel</a:t>
            </a:r>
            <a:r>
              <a:rPr kumimoji="0" lang="ru-RU" altLang="ru-RU" sz="2800" b="1" dirty="0" smtClean="0"/>
              <a:t> 2003 </a:t>
            </a:r>
            <a:r>
              <a:rPr kumimoji="0" lang="ru-RU" altLang="ru-RU" sz="2800" dirty="0" smtClean="0"/>
              <a:t>(практикум)</a:t>
            </a:r>
            <a:r>
              <a:rPr kumimoji="0" lang="ru-RU" altLang="ru-RU" sz="2800" dirty="0" smtClean="0">
                <a:effectLst/>
              </a:rPr>
              <a:t> </a:t>
            </a:r>
          </a:p>
          <a:p>
            <a:pPr>
              <a:lnSpc>
                <a:spcPct val="80000"/>
              </a:lnSpc>
            </a:pPr>
            <a:r>
              <a:rPr kumimoji="0" lang="ru-RU" altLang="ru-RU" sz="2800" dirty="0" smtClean="0"/>
              <a:t>П.Г. </a:t>
            </a:r>
            <a:r>
              <a:rPr kumimoji="0" lang="ru-RU" altLang="ru-RU" sz="2800" dirty="0" err="1" smtClean="0"/>
              <a:t>Бордовский</a:t>
            </a:r>
            <a:r>
              <a:rPr kumimoji="0" lang="ru-RU" altLang="ru-RU" sz="2800" dirty="0" smtClean="0"/>
              <a:t> </a:t>
            </a:r>
            <a:r>
              <a:rPr kumimoji="0" lang="ru-RU" altLang="ru-RU" sz="2800" b="1" dirty="0" smtClean="0"/>
              <a:t>ИНФОРМАТИКА Текстовый редактор </a:t>
            </a:r>
            <a:r>
              <a:rPr kumimoji="0" lang="en-US" altLang="ru-RU" sz="2800" b="1" dirty="0" smtClean="0"/>
              <a:t>MS Word</a:t>
            </a:r>
            <a:r>
              <a:rPr kumimoji="0" lang="ru-RU" altLang="ru-RU" sz="2800" b="1" dirty="0" smtClean="0"/>
              <a:t> 2003 </a:t>
            </a:r>
            <a:r>
              <a:rPr kumimoji="0" lang="ru-RU" altLang="ru-RU" sz="2800" dirty="0" smtClean="0"/>
              <a:t>(практикум)</a:t>
            </a:r>
          </a:p>
          <a:p>
            <a:pPr eaLnBrk="1" hangingPunct="1">
              <a:lnSpc>
                <a:spcPct val="80000"/>
              </a:lnSpc>
            </a:pPr>
            <a:r>
              <a:rPr kumimoji="0" lang="ru-RU" altLang="ru-RU" sz="2800" dirty="0" smtClean="0">
                <a:sym typeface="Wingdings" panose="05000000000000000000" pitchFamily="2" charset="2"/>
                <a:hlinkClick r:id="rId3"/>
              </a:rPr>
              <a:t>http://ru.wikipedia.org/wiki</a:t>
            </a:r>
            <a:r>
              <a:rPr kumimoji="0" lang="ru-RU" altLang="ru-RU" sz="2800" dirty="0" smtClean="0">
                <a:sym typeface="Wingdings" panose="05000000000000000000" pitchFamily="2" charset="2"/>
              </a:rPr>
              <a:t> </a:t>
            </a:r>
            <a:r>
              <a:rPr kumimoji="0" lang="en-US" altLang="ru-RU" sz="2800" dirty="0" smtClean="0">
                <a:sym typeface="Wingdings" panose="05000000000000000000" pitchFamily="2" charset="2"/>
              </a:rPr>
              <a:t> </a:t>
            </a:r>
            <a:r>
              <a:rPr kumimoji="0" lang="ru-RU" altLang="ru-RU" sz="2800" dirty="0" smtClean="0">
                <a:sym typeface="Wingdings" panose="05000000000000000000" pitchFamily="2" charset="2"/>
              </a:rPr>
              <a:t>свободная энциклопедия, которую может редактировать каждый.</a:t>
            </a:r>
            <a:r>
              <a:rPr kumimoji="0" lang="ru-RU" altLang="ru-RU" sz="2800" dirty="0" smtClean="0">
                <a:effectLst/>
                <a:sym typeface="Wingdings" panose="05000000000000000000" pitchFamily="2" charset="2"/>
              </a:rPr>
              <a:t> </a:t>
            </a:r>
            <a:endParaRPr kumimoji="0" lang="en-US" altLang="ru-RU" sz="2800" dirty="0" smtClean="0">
              <a:sym typeface="Wingdings" panose="05000000000000000000" pitchFamily="2" charset="2"/>
            </a:endParaRPr>
          </a:p>
          <a:p>
            <a:pPr eaLnBrk="1" hangingPunct="1">
              <a:lnSpc>
                <a:spcPct val="80000"/>
              </a:lnSpc>
            </a:pPr>
            <a:r>
              <a:rPr kumimoji="0" lang="en-US" altLang="ru-RU" sz="2800" b="1" dirty="0" smtClean="0">
                <a:hlinkClick r:id="rId4"/>
              </a:rPr>
              <a:t>www.pbord.spb.ru</a:t>
            </a:r>
            <a:r>
              <a:rPr kumimoji="0" lang="en-US" altLang="ru-RU" sz="2800" dirty="0" smtClean="0"/>
              <a:t> </a:t>
            </a:r>
            <a:r>
              <a:rPr kumimoji="0" lang="ru-RU" altLang="ru-RU" sz="2800" dirty="0" smtClean="0"/>
              <a:t>(личный сайт </a:t>
            </a:r>
            <a:r>
              <a:rPr kumimoji="0" lang="ru-RU" altLang="ru-RU" sz="2800" dirty="0" err="1" smtClean="0"/>
              <a:t>Бордовского</a:t>
            </a:r>
            <a:r>
              <a:rPr kumimoji="0" lang="ru-RU" altLang="ru-RU" sz="2800" dirty="0" smtClean="0"/>
              <a:t> Павла Георгиевича для студентов ГУФК им. П.Ф. Лесгафта (по информатике) )</a:t>
            </a:r>
          </a:p>
        </p:txBody>
      </p:sp>
      <p:pic>
        <p:nvPicPr>
          <p:cNvPr id="9221" name="64C5291D.WAV">
            <a:hlinkClick r:id="" action="ppaction://media"/>
          </p:cNvPr>
          <p:cNvPicPr>
            <a:picLocks noRot="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advTm="375328"/>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78850"/>
                                        </p:tgtEl>
                                        <p:attrNameLst>
                                          <p:attrName>style.visibility</p:attrName>
                                        </p:attrNameLst>
                                      </p:cBhvr>
                                      <p:to>
                                        <p:strVal val="visible"/>
                                      </p:to>
                                    </p:set>
                                    <p:anim calcmode="discrete" valueType="clr">
                                      <p:cBhvr override="childStyle">
                                        <p:cTn id="7" dur="80"/>
                                        <p:tgtEl>
                                          <p:spTgt spid="7885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8850"/>
                                        </p:tgtEl>
                                        <p:attrNameLst>
                                          <p:attrName>fillcolor</p:attrName>
                                        </p:attrNameLst>
                                      </p:cBhvr>
                                      <p:tavLst>
                                        <p:tav tm="0">
                                          <p:val>
                                            <p:clrVal>
                                              <a:schemeClr val="accent2"/>
                                            </p:clrVal>
                                          </p:val>
                                        </p:tav>
                                        <p:tav tm="50000">
                                          <p:val>
                                            <p:clrVal>
                                              <a:schemeClr val="hlink"/>
                                            </p:clrVal>
                                          </p:val>
                                        </p:tav>
                                      </p:tavLst>
                                    </p:anim>
                                    <p:set>
                                      <p:cBhvr>
                                        <p:cTn id="9" dur="80"/>
                                        <p:tgtEl>
                                          <p:spTgt spid="78850"/>
                                        </p:tgtEl>
                                        <p:attrNameLst>
                                          <p:attrName>fill.type</p:attrName>
                                        </p:attrNameLst>
                                      </p:cBhvr>
                                      <p:to>
                                        <p:strVal val="solid"/>
                                      </p:to>
                                    </p:set>
                                  </p:childTnLst>
                                </p:cTn>
                              </p:par>
                            </p:childTnLst>
                          </p:cTn>
                        </p:par>
                        <p:par>
                          <p:cTn id="10" fill="hold" nodeType="afterGroup">
                            <p:stCondLst>
                              <p:cond delay="600"/>
                            </p:stCondLst>
                            <p:childTnLst>
                              <p:par>
                                <p:cTn id="11" presetID="18" presetClass="entr" presetSubtype="12" fill="hold" grpId="0" nodeType="afterEffect">
                                  <p:stCondLst>
                                    <p:cond delay="0"/>
                                  </p:stCondLst>
                                  <p:childTnLst>
                                    <p:set>
                                      <p:cBhvr>
                                        <p:cTn id="12" dur="1" fill="hold">
                                          <p:stCondLst>
                                            <p:cond delay="0"/>
                                          </p:stCondLst>
                                        </p:cTn>
                                        <p:tgtEl>
                                          <p:spTgt spid="78851">
                                            <p:txEl>
                                              <p:pRg st="0" end="0"/>
                                            </p:txEl>
                                          </p:spTgt>
                                        </p:tgtEl>
                                        <p:attrNameLst>
                                          <p:attrName>style.visibility</p:attrName>
                                        </p:attrNameLst>
                                      </p:cBhvr>
                                      <p:to>
                                        <p:strVal val="visible"/>
                                      </p:to>
                                    </p:set>
                                    <p:animEffect transition="in" filter="strips(downLeft)">
                                      <p:cBhvr>
                                        <p:cTn id="13" dur="500"/>
                                        <p:tgtEl>
                                          <p:spTgt spid="7885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8851">
                                            <p:txEl>
                                              <p:pRg st="1" end="1"/>
                                            </p:txEl>
                                          </p:spTgt>
                                        </p:tgtEl>
                                        <p:attrNameLst>
                                          <p:attrName>style.visibility</p:attrName>
                                        </p:attrNameLst>
                                      </p:cBhvr>
                                      <p:to>
                                        <p:strVal val="visible"/>
                                      </p:to>
                                    </p:set>
                                    <p:animEffect transition="in" filter="strips(downLeft)">
                                      <p:cBhvr>
                                        <p:cTn id="18" dur="500"/>
                                        <p:tgtEl>
                                          <p:spTgt spid="7885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78851">
                                            <p:txEl>
                                              <p:pRg st="2" end="2"/>
                                            </p:txEl>
                                          </p:spTgt>
                                        </p:tgtEl>
                                        <p:attrNameLst>
                                          <p:attrName>style.visibility</p:attrName>
                                        </p:attrNameLst>
                                      </p:cBhvr>
                                      <p:to>
                                        <p:strVal val="visible"/>
                                      </p:to>
                                    </p:set>
                                    <p:animEffect transition="in" filter="strips(downLeft)">
                                      <p:cBhvr>
                                        <p:cTn id="23" dur="500"/>
                                        <p:tgtEl>
                                          <p:spTgt spid="78851">
                                            <p:txEl>
                                              <p:pRg st="2" end="2"/>
                                            </p:txEl>
                                          </p:spTgt>
                                        </p:tgtEl>
                                      </p:cBhvr>
                                    </p:animEffect>
                                  </p:childTnLst>
                                </p:cTn>
                              </p:par>
                            </p:childTnLst>
                          </p:cTn>
                        </p:par>
                        <p:par>
                          <p:cTn id="24" fill="hold" nodeType="afterGroup">
                            <p:stCondLst>
                              <p:cond delay="500"/>
                            </p:stCondLst>
                            <p:childTnLst>
                              <p:par>
                                <p:cTn id="25" presetID="18" presetClass="entr" presetSubtype="12" fill="hold" grpId="0" nodeType="afterEffect">
                                  <p:stCondLst>
                                    <p:cond delay="0"/>
                                  </p:stCondLst>
                                  <p:childTnLst>
                                    <p:set>
                                      <p:cBhvr>
                                        <p:cTn id="26" dur="1" fill="hold">
                                          <p:stCondLst>
                                            <p:cond delay="0"/>
                                          </p:stCondLst>
                                        </p:cTn>
                                        <p:tgtEl>
                                          <p:spTgt spid="78851">
                                            <p:txEl>
                                              <p:pRg st="3" end="3"/>
                                            </p:txEl>
                                          </p:spTgt>
                                        </p:tgtEl>
                                        <p:attrNameLst>
                                          <p:attrName>style.visibility</p:attrName>
                                        </p:attrNameLst>
                                      </p:cBhvr>
                                      <p:to>
                                        <p:strVal val="visible"/>
                                      </p:to>
                                    </p:set>
                                    <p:animEffect transition="in" filter="strips(downLeft)">
                                      <p:cBhvr>
                                        <p:cTn id="27" dur="500"/>
                                        <p:tgtEl>
                                          <p:spTgt spid="7885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78851">
                                            <p:txEl>
                                              <p:pRg st="4" end="4"/>
                                            </p:txEl>
                                          </p:spTgt>
                                        </p:tgtEl>
                                        <p:attrNameLst>
                                          <p:attrName>style.visibility</p:attrName>
                                        </p:attrNameLst>
                                      </p:cBhvr>
                                      <p:to>
                                        <p:strVal val="visible"/>
                                      </p:to>
                                    </p:set>
                                    <p:animEffect transition="in" filter="strips(downLeft)">
                                      <p:cBhvr>
                                        <p:cTn id="32" dur="500"/>
                                        <p:tgtEl>
                                          <p:spTgt spid="78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1"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0825" y="549275"/>
            <a:ext cx="8785225" cy="5576888"/>
          </a:xfrm>
        </p:spPr>
        <p:txBody>
          <a:bodyPr/>
          <a:lstStyle/>
          <a:p>
            <a:pPr marL="0" indent="0" algn="ctr">
              <a:buFont typeface="Wingdings" panose="05000000000000000000" pitchFamily="2" charset="2"/>
              <a:buNone/>
            </a:pPr>
            <a:r>
              <a:rPr lang="ru-RU" altLang="ru-RU" sz="1400" b="1" dirty="0" smtClean="0"/>
              <a:t>Обеспечение безопасности в информационном обществе, в том числе:</a:t>
            </a:r>
          </a:p>
          <a:p>
            <a:pPr marL="0" indent="0"/>
            <a:r>
              <a:rPr lang="ru-RU" altLang="ru-RU" sz="1400" dirty="0" smtClean="0"/>
              <a:t> - противодействие использованию потенциала информационных и телекоммуникационных технологий в целях угрозы национальным интересам Российской Федерации;</a:t>
            </a:r>
          </a:p>
          <a:p>
            <a:pPr marL="0" indent="0"/>
            <a:r>
              <a:rPr lang="ru-RU" altLang="ru-RU" sz="1400" dirty="0" smtClean="0"/>
              <a:t> - обеспечение технологической независимости Российской Федерации в отрасли информационных и телекоммуникационных технологий;</a:t>
            </a:r>
          </a:p>
          <a:p>
            <a:pPr marL="0" indent="0"/>
            <a:r>
              <a:rPr lang="ru-RU" altLang="ru-RU" sz="1400" dirty="0" smtClean="0"/>
              <a:t> - развитие технологий защиты информации, обеспечивающих неприкосновенность частной жизни, личной и семейной тайны, а также безопасность информации ограниченного доступа;</a:t>
            </a:r>
          </a:p>
          <a:p>
            <a:pPr marL="0" indent="0"/>
            <a:r>
              <a:rPr lang="ru-RU" altLang="ru-RU" sz="1400" dirty="0" smtClean="0"/>
              <a:t> - обеспечение развития законодательства Российской Федерации и совершенствование правоприменительной практики в области использования информационных и телекоммуникационных технологий.</a:t>
            </a:r>
          </a:p>
          <a:p>
            <a:pPr marL="0" indent="0"/>
            <a:r>
              <a:rPr lang="ru-RU" altLang="ru-RU" sz="1400" dirty="0" smtClean="0"/>
              <a:t>Развитие цифрового контента и сохранение культурного наследия, в том числе:</a:t>
            </a:r>
          </a:p>
          <a:p>
            <a:pPr marL="0" indent="0"/>
            <a:r>
              <a:rPr lang="ru-RU" altLang="ru-RU" sz="1400" dirty="0" smtClean="0"/>
              <a:t> - оцифровка объектов культурного наследия, включая архивные фонды;</a:t>
            </a:r>
          </a:p>
          <a:p>
            <a:pPr marL="0" indent="0"/>
            <a:r>
              <a:rPr lang="ru-RU" altLang="ru-RU" sz="1400" dirty="0" smtClean="0"/>
              <a:t> - развитие средств обработки и предоставления удаленного доступа к цифровому контенту.</a:t>
            </a:r>
          </a:p>
          <a:p>
            <a:pPr marL="0" indent="0"/>
            <a:endParaRPr lang="ru-RU" altLang="ru-RU" sz="1400" dirty="0" smtClean="0"/>
          </a:p>
          <a:p>
            <a:pPr marL="0" indent="0"/>
            <a:r>
              <a:rPr lang="ru-RU" altLang="ru-RU" sz="1400" dirty="0" smtClean="0"/>
              <a:t>Цели, задачи и исполнители программы Информационное общество</a:t>
            </a:r>
          </a:p>
          <a:p>
            <a:pPr marL="0" indent="0"/>
            <a:r>
              <a:rPr lang="ru-RU" altLang="ru-RU" sz="1400" dirty="0" smtClean="0"/>
              <a:t>Перечень мероприятий программы Информационное общество</a:t>
            </a:r>
          </a:p>
          <a:p>
            <a:pPr marL="0" indent="0"/>
            <a:r>
              <a:rPr lang="ru-RU" altLang="ru-RU" sz="1400" dirty="0" smtClean="0"/>
              <a:t>Приложение 1. Показатели программы Информационное общество</a:t>
            </a:r>
          </a:p>
          <a:p>
            <a:pPr marL="0" indent="0"/>
            <a:r>
              <a:rPr lang="ru-RU" altLang="ru-RU" sz="1400" dirty="0" smtClean="0"/>
              <a:t>Приложение 2. Финансирование программы Информационное общество из федерального бюджета</a:t>
            </a:r>
          </a:p>
          <a:p>
            <a:pPr marL="0" indent="0"/>
            <a:r>
              <a:rPr lang="ru-RU" altLang="ru-RU" sz="1400" dirty="0" smtClean="0"/>
              <a:t>Приложение 3. Финансирование программы Информационное общество из внебюджетных источников</a:t>
            </a:r>
          </a:p>
          <a:p>
            <a:pPr marL="0" indent="0"/>
            <a:r>
              <a:rPr lang="ru-RU" altLang="ru-RU" sz="1400" dirty="0" smtClean="0"/>
              <a:t>Приложения 4, 5, 6. Объём финансирования программы по развитию информационного общества в России</a:t>
            </a:r>
          </a:p>
          <a:p>
            <a:pPr marL="0" indent="0"/>
            <a:r>
              <a:rPr lang="ru-RU" altLang="ru-RU" sz="1400" dirty="0" smtClean="0"/>
              <a:t>Приложения 7, 8. Индексные показатели осуществления программы Информационное общество в России</a:t>
            </a:r>
          </a:p>
          <a:p>
            <a:pPr marL="0" indent="0"/>
            <a:endParaRPr lang="ru-RU" altLang="ru-RU" dirty="0" smtClean="0"/>
          </a:p>
        </p:txBody>
      </p:sp>
      <p:sp>
        <p:nvSpPr>
          <p:cNvPr id="4" name="Номер слайда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D86CCF55-D2C3-4DCA-8AF3-CE1EC919209E}" type="slidenum">
              <a:rPr kumimoji="0" lang="ru-RU" altLang="ru-RU" sz="1400" smtClean="0"/>
              <a:pPr>
                <a:spcBef>
                  <a:spcPct val="0"/>
                </a:spcBef>
                <a:buClrTx/>
                <a:buSzTx/>
                <a:buFontTx/>
                <a:buNone/>
                <a:defRPr/>
              </a:pPr>
              <a:t>60</a:t>
            </a:fld>
            <a:endParaRPr kumimoji="0" lang="ru-RU" altLang="ru-RU" sz="1400" smtClean="0"/>
          </a:p>
        </p:txBody>
      </p:sp>
      <p:sp>
        <p:nvSpPr>
          <p:cNvPr id="5" name="Заголовок 1"/>
          <p:cNvSpPr>
            <a:spLocks noGrp="1"/>
          </p:cNvSpPr>
          <p:nvPr>
            <p:ph type="title"/>
          </p:nvPr>
        </p:nvSpPr>
        <p:spPr>
          <a:xfrm>
            <a:off x="179388" y="115888"/>
            <a:ext cx="8785225" cy="342900"/>
          </a:xfrm>
        </p:spPr>
        <p:txBody>
          <a:bodyPr/>
          <a:lstStyle/>
          <a:p>
            <a:r>
              <a:rPr lang="ru-RU" altLang="ru-RU" sz="1900" dirty="0" smtClean="0"/>
              <a:t>Государственная программа Информационное общество (2011-2020 годы)</a:t>
            </a:r>
            <a:endParaRPr lang="ru-RU" altLang="ru-RU" sz="2000"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75DE2EB0-78C6-4826-80F7-610064E3109B}" type="slidenum">
              <a:rPr kumimoji="0" lang="ru-RU" altLang="ru-RU" sz="1400" smtClean="0"/>
              <a:pPr>
                <a:spcBef>
                  <a:spcPct val="0"/>
                </a:spcBef>
                <a:buClrTx/>
                <a:buSzTx/>
                <a:buFontTx/>
                <a:buNone/>
                <a:defRPr/>
              </a:pPr>
              <a:t>61</a:t>
            </a:fld>
            <a:endParaRPr kumimoji="0" lang="ru-RU" altLang="ru-RU" sz="1400" smtClean="0"/>
          </a:p>
        </p:txBody>
      </p:sp>
      <p:sp>
        <p:nvSpPr>
          <p:cNvPr id="20482" name="Rectangle 2"/>
          <p:cNvSpPr>
            <a:spLocks noGrp="1" noChangeArrowheads="1"/>
          </p:cNvSpPr>
          <p:nvPr>
            <p:ph type="title"/>
          </p:nvPr>
        </p:nvSpPr>
        <p:spPr>
          <a:xfrm>
            <a:off x="468313" y="115888"/>
            <a:ext cx="8229600" cy="865187"/>
          </a:xfrm>
        </p:spPr>
        <p:txBody>
          <a:bodyPr/>
          <a:lstStyle/>
          <a:p>
            <a:pPr eaLnBrk="1" hangingPunct="1"/>
            <a:r>
              <a:rPr kumimoji="0" lang="ru-RU" altLang="ru-RU" sz="4000" dirty="0" smtClean="0"/>
              <a:t>Индекс ИО (</a:t>
            </a:r>
            <a:r>
              <a:rPr kumimoji="0" lang="en-US" altLang="ru-RU" sz="4000" dirty="0" smtClean="0"/>
              <a:t>ISI)</a:t>
            </a:r>
            <a:endParaRPr kumimoji="0" lang="ru-RU" altLang="ru-RU" sz="4000" dirty="0" smtClean="0"/>
          </a:p>
        </p:txBody>
      </p:sp>
      <p:sp>
        <p:nvSpPr>
          <p:cNvPr id="20483" name="Rectangle 3"/>
          <p:cNvSpPr>
            <a:spLocks noGrp="1" noChangeArrowheads="1"/>
          </p:cNvSpPr>
          <p:nvPr>
            <p:ph type="body" idx="1"/>
          </p:nvPr>
        </p:nvSpPr>
        <p:spPr>
          <a:xfrm>
            <a:off x="539750" y="1052513"/>
            <a:ext cx="8229600" cy="5400675"/>
          </a:xfrm>
        </p:spPr>
        <p:txBody>
          <a:bodyPr/>
          <a:lstStyle/>
          <a:p>
            <a:pPr algn="ctr" eaLnBrk="1" hangingPunct="1">
              <a:lnSpc>
                <a:spcPct val="90000"/>
              </a:lnSpc>
              <a:buFont typeface="Wingdings" panose="05000000000000000000" pitchFamily="2" charset="2"/>
              <a:buNone/>
            </a:pPr>
            <a:r>
              <a:rPr kumimoji="0" lang="ru-RU" altLang="ru-RU" sz="2800" dirty="0" smtClean="0"/>
              <a:t>	Анализируется развитие в области ИТ более 150 стран, но индекс ИО рассчитывается для 50 стран (98% ИНТЕРНЕТ)</a:t>
            </a:r>
          </a:p>
          <a:p>
            <a:pPr algn="ctr" eaLnBrk="1" hangingPunct="1">
              <a:lnSpc>
                <a:spcPct val="90000"/>
              </a:lnSpc>
              <a:buFont typeface="Wingdings" panose="05000000000000000000" pitchFamily="2" charset="2"/>
              <a:buNone/>
            </a:pPr>
            <a:r>
              <a:rPr kumimoji="0" lang="ru-RU" altLang="ru-RU" sz="2000" dirty="0" smtClean="0"/>
              <a:t>(был популярен с 2000 по 2005 </a:t>
            </a:r>
            <a:r>
              <a:rPr kumimoji="0" lang="ru-RU" altLang="ru-RU" sz="2000" dirty="0" err="1" smtClean="0"/>
              <a:t>г.г</a:t>
            </a:r>
            <a:r>
              <a:rPr kumimoji="0" lang="ru-RU" altLang="ru-RU" sz="2000" dirty="0" smtClean="0"/>
              <a:t>. сейчас не публикуется, хотя иногда употребляется политическими и административными работниками – Путин говорил о повышении индекса ИО в России в мае 2009 года) </a:t>
            </a:r>
          </a:p>
          <a:p>
            <a:pPr algn="ctr" eaLnBrk="1" hangingPunct="1">
              <a:lnSpc>
                <a:spcPct val="90000"/>
              </a:lnSpc>
              <a:buFont typeface="Wingdings" panose="05000000000000000000" pitchFamily="2" charset="2"/>
              <a:buNone/>
            </a:pPr>
            <a:r>
              <a:rPr kumimoji="0" lang="ru-RU" altLang="ru-RU" sz="2800" dirty="0" smtClean="0"/>
              <a:t>Учитывается развитие страны по четырем составляющим:</a:t>
            </a:r>
          </a:p>
          <a:p>
            <a:pPr lvl="2" eaLnBrk="1" hangingPunct="1">
              <a:lnSpc>
                <a:spcPct val="90000"/>
              </a:lnSpc>
            </a:pPr>
            <a:r>
              <a:rPr kumimoji="0" lang="ru-RU" altLang="ru-RU" sz="2800" dirty="0" smtClean="0"/>
              <a:t>Компьютерной;</a:t>
            </a:r>
          </a:p>
          <a:p>
            <a:pPr lvl="2" eaLnBrk="1" hangingPunct="1">
              <a:lnSpc>
                <a:spcPct val="90000"/>
              </a:lnSpc>
            </a:pPr>
            <a:r>
              <a:rPr kumimoji="0" lang="ru-RU" altLang="ru-RU" sz="2800" dirty="0" smtClean="0"/>
              <a:t>Информационной;</a:t>
            </a:r>
          </a:p>
          <a:p>
            <a:pPr lvl="2" eaLnBrk="1" hangingPunct="1">
              <a:lnSpc>
                <a:spcPct val="90000"/>
              </a:lnSpc>
            </a:pPr>
            <a:r>
              <a:rPr kumimoji="0" lang="ru-RU" altLang="ru-RU" sz="2800" dirty="0" smtClean="0"/>
              <a:t>ИНТЕРНЕТ;</a:t>
            </a:r>
          </a:p>
          <a:p>
            <a:pPr lvl="2" eaLnBrk="1" hangingPunct="1">
              <a:lnSpc>
                <a:spcPct val="90000"/>
              </a:lnSpc>
            </a:pPr>
            <a:r>
              <a:rPr kumimoji="0" lang="ru-RU" altLang="ru-RU" sz="2800" dirty="0" smtClean="0"/>
              <a:t>Социальной</a:t>
            </a:r>
            <a:r>
              <a:rPr kumimoji="0" lang="ru-RU" altLang="ru-RU" sz="2000" dirty="0" smtClean="0"/>
              <a:t>.</a:t>
            </a:r>
          </a:p>
        </p:txBody>
      </p:sp>
      <p:pic>
        <p:nvPicPr>
          <p:cNvPr id="50181" name="E0ABB3CB.WAV">
            <a:hlinkClick r:id="" action="ppaction://media"/>
          </p:cNvPr>
          <p:cNvPicPr>
            <a:picLocks noRot="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advTm="179723"/>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randombar(horizontal)">
                                      <p:cBhvr>
                                        <p:cTn id="7" dur="500"/>
                                        <p:tgtEl>
                                          <p:spTgt spid="20482"/>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11" dur="500"/>
                                        <p:tgtEl>
                                          <p:spTgt spid="2048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20483">
                                            <p:txEl>
                                              <p:pRg st="1" end="1"/>
                                            </p:txEl>
                                          </p:spTgt>
                                        </p:tgtEl>
                                        <p:attrNameLst>
                                          <p:attrName>style.visibility</p:attrName>
                                        </p:attrNameLst>
                                      </p:cBhvr>
                                      <p:to>
                                        <p:strVal val="visible"/>
                                      </p:to>
                                    </p:set>
                                    <p:animEffect transition="in" filter="blinds(horizontal)">
                                      <p:cBhvr>
                                        <p:cTn id="16" dur="500"/>
                                        <p:tgtEl>
                                          <p:spTgt spid="20483">
                                            <p:txEl>
                                              <p:pRg st="1" end="1"/>
                                            </p:txEl>
                                          </p:spTgt>
                                        </p:tgtEl>
                                      </p:cBhvr>
                                    </p:animEffect>
                                  </p:childTnLst>
                                </p:cTn>
                              </p:par>
                            </p:childTnLst>
                          </p:cTn>
                        </p:par>
                        <p:par>
                          <p:cTn id="17" fill="hold" nodeType="afterGroup">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20" dur="500"/>
                                        <p:tgtEl>
                                          <p:spTgt spid="20483">
                                            <p:txEl>
                                              <p:pRg st="2" end="2"/>
                                            </p:txEl>
                                          </p:spTgt>
                                        </p:tgtEl>
                                      </p:cBhvr>
                                    </p:animEffect>
                                  </p:childTnLst>
                                </p:cTn>
                              </p:par>
                            </p:childTnLst>
                          </p:cTn>
                        </p:par>
                        <p:par>
                          <p:cTn id="21" fill="hold" nodeType="afterGroup">
                            <p:stCondLst>
                              <p:cond delay="1000"/>
                            </p:stCondLst>
                            <p:childTnLst>
                              <p:par>
                                <p:cTn id="22" presetID="3" presetClass="entr" presetSubtype="10" fill="hold" grpId="0" nodeType="afterEffect">
                                  <p:stCondLst>
                                    <p:cond delay="0"/>
                                  </p:stCondLst>
                                  <p:childTnLst>
                                    <p:set>
                                      <p:cBhvr>
                                        <p:cTn id="23" dur="1" fill="hold">
                                          <p:stCondLst>
                                            <p:cond delay="0"/>
                                          </p:stCondLst>
                                        </p:cTn>
                                        <p:tgtEl>
                                          <p:spTgt spid="20483">
                                            <p:txEl>
                                              <p:pRg st="3" end="3"/>
                                            </p:txEl>
                                          </p:spTgt>
                                        </p:tgtEl>
                                        <p:attrNameLst>
                                          <p:attrName>style.visibility</p:attrName>
                                        </p:attrNameLst>
                                      </p:cBhvr>
                                      <p:to>
                                        <p:strVal val="visible"/>
                                      </p:to>
                                    </p:set>
                                    <p:animEffect transition="in" filter="blinds(horizontal)">
                                      <p:cBhvr>
                                        <p:cTn id="24" dur="500"/>
                                        <p:tgtEl>
                                          <p:spTgt spid="20483">
                                            <p:txEl>
                                              <p:pRg st="3" end="3"/>
                                            </p:txEl>
                                          </p:spTgt>
                                        </p:tgtEl>
                                      </p:cBhvr>
                                    </p:animEffect>
                                  </p:childTnLst>
                                </p:cTn>
                              </p:par>
                            </p:childTnLst>
                          </p:cTn>
                        </p:par>
                        <p:par>
                          <p:cTn id="25" fill="hold" nodeType="afterGroup">
                            <p:stCondLst>
                              <p:cond delay="1500"/>
                            </p:stCondLst>
                            <p:childTnLst>
                              <p:par>
                                <p:cTn id="26" presetID="3" presetClass="entr" presetSubtype="10" fill="hold" grpId="0" nodeType="afterEffect">
                                  <p:stCondLst>
                                    <p:cond delay="0"/>
                                  </p:stCondLst>
                                  <p:childTnLst>
                                    <p:set>
                                      <p:cBhvr>
                                        <p:cTn id="27" dur="1" fill="hold">
                                          <p:stCondLst>
                                            <p:cond delay="0"/>
                                          </p:stCondLst>
                                        </p:cTn>
                                        <p:tgtEl>
                                          <p:spTgt spid="20483">
                                            <p:txEl>
                                              <p:pRg st="4" end="4"/>
                                            </p:txEl>
                                          </p:spTgt>
                                        </p:tgtEl>
                                        <p:attrNameLst>
                                          <p:attrName>style.visibility</p:attrName>
                                        </p:attrNameLst>
                                      </p:cBhvr>
                                      <p:to>
                                        <p:strVal val="visible"/>
                                      </p:to>
                                    </p:set>
                                    <p:animEffect transition="in" filter="blinds(horizontal)">
                                      <p:cBhvr>
                                        <p:cTn id="28" dur="500"/>
                                        <p:tgtEl>
                                          <p:spTgt spid="20483">
                                            <p:txEl>
                                              <p:pRg st="4" end="4"/>
                                            </p:txEl>
                                          </p:spTgt>
                                        </p:tgtEl>
                                      </p:cBhvr>
                                    </p:animEffect>
                                  </p:childTnLst>
                                </p:cTn>
                              </p:par>
                            </p:childTnLst>
                          </p:cTn>
                        </p:par>
                        <p:par>
                          <p:cTn id="29" fill="hold" nodeType="afterGroup">
                            <p:stCondLst>
                              <p:cond delay="2000"/>
                            </p:stCondLst>
                            <p:childTnLst>
                              <p:par>
                                <p:cTn id="30" presetID="3" presetClass="entr" presetSubtype="10" fill="hold" grpId="0" nodeType="after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blinds(horizontal)">
                                      <p:cBhvr>
                                        <p:cTn id="32" dur="500"/>
                                        <p:tgtEl>
                                          <p:spTgt spid="20483">
                                            <p:txEl>
                                              <p:pRg st="5" end="5"/>
                                            </p:txEl>
                                          </p:spTgt>
                                        </p:tgtEl>
                                      </p:cBhvr>
                                    </p:animEffect>
                                  </p:childTnLst>
                                </p:cTn>
                              </p:par>
                            </p:childTnLst>
                          </p:cTn>
                        </p:par>
                        <p:par>
                          <p:cTn id="33" fill="hold" nodeType="afterGroup">
                            <p:stCondLst>
                              <p:cond delay="2500"/>
                            </p:stCondLst>
                            <p:childTnLst>
                              <p:par>
                                <p:cTn id="34" presetID="3" presetClass="entr" presetSubtype="10" fill="hold" grpId="0" nodeType="afterEffect">
                                  <p:stCondLst>
                                    <p:cond delay="0"/>
                                  </p:stCondLst>
                                  <p:childTnLst>
                                    <p:set>
                                      <p:cBhvr>
                                        <p:cTn id="35" dur="1" fill="hold">
                                          <p:stCondLst>
                                            <p:cond delay="0"/>
                                          </p:stCondLst>
                                        </p:cTn>
                                        <p:tgtEl>
                                          <p:spTgt spid="20483">
                                            <p:txEl>
                                              <p:pRg st="6" end="6"/>
                                            </p:txEl>
                                          </p:spTgt>
                                        </p:tgtEl>
                                        <p:attrNameLst>
                                          <p:attrName>style.visibility</p:attrName>
                                        </p:attrNameLst>
                                      </p:cBhvr>
                                      <p:to>
                                        <p:strVal val="visible"/>
                                      </p:to>
                                    </p:set>
                                    <p:animEffect transition="in" filter="blinds(horizontal)">
                                      <p:cBhvr>
                                        <p:cTn id="36"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1"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5306B0F0-5FB5-4A96-8DCB-03423D1A1A26}" type="slidenum">
              <a:rPr kumimoji="0" lang="ru-RU" altLang="ru-RU" sz="1400" smtClean="0"/>
              <a:pPr>
                <a:spcBef>
                  <a:spcPct val="0"/>
                </a:spcBef>
                <a:buClrTx/>
                <a:buSzTx/>
                <a:buFontTx/>
                <a:buNone/>
                <a:defRPr/>
              </a:pPr>
              <a:t>62</a:t>
            </a:fld>
            <a:endParaRPr kumimoji="0" lang="ru-RU" altLang="ru-RU" sz="1400" smtClean="0"/>
          </a:p>
        </p:txBody>
      </p:sp>
      <p:sp>
        <p:nvSpPr>
          <p:cNvPr id="64514" name="Rectangle 2"/>
          <p:cNvSpPr>
            <a:spLocks noGrp="1" noChangeArrowheads="1"/>
          </p:cNvSpPr>
          <p:nvPr>
            <p:ph type="title"/>
          </p:nvPr>
        </p:nvSpPr>
        <p:spPr/>
        <p:txBody>
          <a:bodyPr/>
          <a:lstStyle/>
          <a:p>
            <a:pPr eaLnBrk="1" hangingPunct="1"/>
            <a:r>
              <a:rPr kumimoji="0" lang="ru-RU" altLang="ru-RU" dirty="0" smtClean="0"/>
              <a:t>Индекс ИО за 2005 год</a:t>
            </a:r>
          </a:p>
        </p:txBody>
      </p:sp>
      <p:graphicFrame>
        <p:nvGraphicFramePr>
          <p:cNvPr id="64682" name="Group 170"/>
          <p:cNvGraphicFramePr>
            <a:graphicFrameLocks noGrp="1"/>
          </p:cNvGraphicFramePr>
          <p:nvPr>
            <p:ph idx="1"/>
          </p:nvPr>
        </p:nvGraphicFramePr>
        <p:xfrm>
          <a:off x="457200" y="1600200"/>
          <a:ext cx="8229600" cy="4997450"/>
        </p:xfrm>
        <a:graphic>
          <a:graphicData uri="http://schemas.openxmlformats.org/drawingml/2006/table">
            <a:tbl>
              <a:tblPr/>
              <a:tblGrid>
                <a:gridCol w="1450975">
                  <a:extLst>
                    <a:ext uri="{9D8B030D-6E8A-4147-A177-3AD203B41FA5}">
                      <a16:colId xmlns:a16="http://schemas.microsoft.com/office/drawing/2014/main" val="20000"/>
                    </a:ext>
                  </a:extLst>
                </a:gridCol>
                <a:gridCol w="4035425">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254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2"/>
                          </a:solidFill>
                          <a:effectLst>
                            <a:outerShdw blurRad="38100" dist="38100" dir="2700000" algn="tl">
                              <a:srgbClr val="000000"/>
                            </a:outerShdw>
                          </a:effectLst>
                          <a:latin typeface="Arial" pitchFamily="34" charset="0"/>
                          <a:cs typeface="Arial" pitchFamily="34" charset="0"/>
                        </a:rPr>
                        <a:t>место</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2"/>
                          </a:solidFill>
                          <a:effectLst>
                            <a:outerShdw blurRad="38100" dist="38100" dir="2700000" algn="tl">
                              <a:srgbClr val="000000"/>
                            </a:outerShdw>
                          </a:effectLst>
                          <a:latin typeface="Arial" pitchFamily="34" charset="0"/>
                          <a:cs typeface="Arial" pitchFamily="34" charset="0"/>
                        </a:rPr>
                        <a:t>страна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2"/>
                          </a:solidFill>
                          <a:effectLst>
                            <a:outerShdw blurRad="38100" dist="38100" dir="2700000" algn="tl">
                              <a:srgbClr val="000000"/>
                            </a:outerShdw>
                          </a:effectLst>
                          <a:latin typeface="Arial" pitchFamily="34" charset="0"/>
                          <a:cs typeface="Arial" pitchFamily="34" charset="0"/>
                        </a:rPr>
                        <a:t>очки</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23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Дания</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1035</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54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Швеция</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1009</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54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США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993</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54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4</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Швейцария</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991</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223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19</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Япония</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833</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254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rgbClr val="990033"/>
                          </a:solidFill>
                          <a:effectLst>
                            <a:outerShdw blurRad="38100" dist="38100" dir="2700000" algn="tl">
                              <a:srgbClr val="000000"/>
                            </a:outerShdw>
                          </a:effectLst>
                          <a:latin typeface="Arial" pitchFamily="34" charset="0"/>
                          <a:cs typeface="Arial" pitchFamily="34" charset="0"/>
                        </a:rPr>
                        <a:t>42</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rgbClr val="990033"/>
                          </a:solidFill>
                          <a:effectLst>
                            <a:outerShdw blurRad="38100" dist="38100" dir="2700000" algn="tl">
                              <a:srgbClr val="000000"/>
                            </a:outerShdw>
                          </a:effectLst>
                          <a:latin typeface="Arial" pitchFamily="34" charset="0"/>
                          <a:cs typeface="Arial" pitchFamily="34" charset="0"/>
                        </a:rPr>
                        <a:t>Россия</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rgbClr val="990033"/>
                          </a:solidFill>
                          <a:effectLst>
                            <a:outerShdw blurRad="38100" dist="38100" dir="2700000" algn="tl">
                              <a:srgbClr val="000000"/>
                            </a:outerShdw>
                          </a:effectLst>
                          <a:latin typeface="Arial" pitchFamily="34" charset="0"/>
                          <a:cs typeface="Arial" pitchFamily="34" charset="0"/>
                        </a:rPr>
                        <a:t>407</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254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43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Китай</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388</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pic>
        <p:nvPicPr>
          <p:cNvPr id="51242" name="8B9E856E.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45311"/>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64514"/>
                                        </p:tgtEl>
                                        <p:attrNameLst>
                                          <p:attrName>style.visibility</p:attrName>
                                        </p:attrNameLst>
                                      </p:cBhvr>
                                      <p:to>
                                        <p:strVal val="visible"/>
                                      </p:to>
                                    </p:set>
                                  </p:childTnLst>
                                </p:cTn>
                              </p:par>
                            </p:childTnLst>
                          </p:cTn>
                        </p:par>
                        <p:par>
                          <p:cTn id="7" fill="hold" nodeType="afterGroup">
                            <p:stCondLst>
                              <p:cond delay="1275"/>
                            </p:stCondLst>
                            <p:childTnLst>
                              <p:par>
                                <p:cTn id="8" presetID="1" presetClass="entr" presetSubtype="0" fill="hold" nodeType="afterEffect">
                                  <p:stCondLst>
                                    <p:cond delay="0"/>
                                  </p:stCondLst>
                                  <p:childTnLst>
                                    <p:set>
                                      <p:cBhvr>
                                        <p:cTn id="9" dur="1" fill="hold">
                                          <p:stCondLst>
                                            <p:cond delay="499"/>
                                          </p:stCondLst>
                                        </p:cTn>
                                        <p:tgtEl>
                                          <p:spTgt spid="646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96F63B9D-6624-4606-A9CD-6D30D3383B41}" type="slidenum">
              <a:rPr kumimoji="0" lang="ru-RU" altLang="ru-RU" sz="1400" smtClean="0"/>
              <a:pPr>
                <a:spcBef>
                  <a:spcPct val="0"/>
                </a:spcBef>
                <a:buClrTx/>
                <a:buSzTx/>
                <a:buFontTx/>
                <a:buNone/>
                <a:defRPr/>
              </a:pPr>
              <a:t>63</a:t>
            </a:fld>
            <a:endParaRPr kumimoji="0" lang="ru-RU" altLang="ru-RU" sz="1400" smtClean="0"/>
          </a:p>
        </p:txBody>
      </p:sp>
      <p:sp>
        <p:nvSpPr>
          <p:cNvPr id="72707" name="Rectangle 3"/>
          <p:cNvSpPr>
            <a:spLocks noGrp="1" noChangeArrowheads="1"/>
          </p:cNvSpPr>
          <p:nvPr>
            <p:ph type="body" idx="1"/>
          </p:nvPr>
        </p:nvSpPr>
        <p:spPr>
          <a:xfrm>
            <a:off x="457200" y="2420938"/>
            <a:ext cx="8229600" cy="2189162"/>
          </a:xfrm>
        </p:spPr>
        <p:txBody>
          <a:bodyPr/>
          <a:lstStyle/>
          <a:p>
            <a:pPr marL="0" indent="0" algn="ctr" eaLnBrk="1" hangingPunct="1">
              <a:buFont typeface="Wingdings" panose="05000000000000000000" pitchFamily="2" charset="2"/>
              <a:buNone/>
            </a:pPr>
            <a:r>
              <a:rPr kumimoji="0" lang="ru-RU" altLang="ru-RU" sz="6000" dirty="0" smtClean="0">
                <a:effectLst/>
              </a:rPr>
              <a:t>1.5. Меры информации и данных</a:t>
            </a:r>
          </a:p>
        </p:txBody>
      </p:sp>
      <p:pic>
        <p:nvPicPr>
          <p:cNvPr id="52228" name="1A5B12E4.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4319"/>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72707">
                                            <p:txEl>
                                              <p:pRg st="0" end="0"/>
                                            </p:txEl>
                                          </p:spTgt>
                                        </p:tgtEl>
                                        <p:attrNameLst>
                                          <p:attrName>style.visibility</p:attrName>
                                        </p:attrNameLst>
                                      </p:cBhvr>
                                      <p:to>
                                        <p:strVal val="visible"/>
                                      </p:to>
                                    </p:set>
                                    <p:anim calcmode="discrete" valueType="clr">
                                      <p:cBhvr override="childStyle">
                                        <p:cTn id="7" dur="80"/>
                                        <p:tgtEl>
                                          <p:spTgt spid="7270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270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270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52622092-83E4-4806-82D9-2539B0667DA7}" type="slidenum">
              <a:rPr kumimoji="0" lang="ru-RU" altLang="ru-RU" sz="1400" smtClean="0"/>
              <a:pPr>
                <a:spcBef>
                  <a:spcPct val="0"/>
                </a:spcBef>
                <a:buClrTx/>
                <a:buSzTx/>
                <a:buFontTx/>
                <a:buNone/>
                <a:defRPr/>
              </a:pPr>
              <a:t>64</a:t>
            </a:fld>
            <a:endParaRPr kumimoji="0" lang="ru-RU" altLang="ru-RU" sz="1400" smtClean="0"/>
          </a:p>
        </p:txBody>
      </p:sp>
      <p:sp>
        <p:nvSpPr>
          <p:cNvPr id="30722" name="Rectangle 2"/>
          <p:cNvSpPr>
            <a:spLocks noGrp="1" noChangeArrowheads="1"/>
          </p:cNvSpPr>
          <p:nvPr>
            <p:ph type="title"/>
          </p:nvPr>
        </p:nvSpPr>
        <p:spPr>
          <a:xfrm>
            <a:off x="457200" y="836613"/>
            <a:ext cx="8229600" cy="1512887"/>
          </a:xfrm>
        </p:spPr>
        <p:txBody>
          <a:bodyPr/>
          <a:lstStyle/>
          <a:p>
            <a:pPr eaLnBrk="1" hangingPunct="1"/>
            <a:r>
              <a:rPr kumimoji="0" lang="ru-RU" altLang="ru-RU" sz="4800" dirty="0" smtClean="0"/>
              <a:t>Меры информации и данных</a:t>
            </a:r>
          </a:p>
        </p:txBody>
      </p:sp>
      <p:sp>
        <p:nvSpPr>
          <p:cNvPr id="30723" name="Rectangle 3"/>
          <p:cNvSpPr>
            <a:spLocks noGrp="1" noChangeArrowheads="1"/>
          </p:cNvSpPr>
          <p:nvPr>
            <p:ph type="body" idx="1"/>
          </p:nvPr>
        </p:nvSpPr>
        <p:spPr>
          <a:xfrm>
            <a:off x="457200" y="3090863"/>
            <a:ext cx="8229600" cy="1397000"/>
          </a:xfrm>
        </p:spPr>
        <p:txBody>
          <a:bodyPr/>
          <a:lstStyle/>
          <a:p>
            <a:pPr eaLnBrk="1" hangingPunct="1"/>
            <a:r>
              <a:rPr kumimoji="0" lang="ru-RU" altLang="ru-RU" sz="4000" dirty="0" smtClean="0"/>
              <a:t>Объем данных</a:t>
            </a:r>
          </a:p>
          <a:p>
            <a:pPr eaLnBrk="1" hangingPunct="1"/>
            <a:r>
              <a:rPr kumimoji="0" lang="ru-RU" altLang="ru-RU" sz="4000" dirty="0" smtClean="0"/>
              <a:t>Количество информации</a:t>
            </a:r>
          </a:p>
        </p:txBody>
      </p:sp>
      <p:pic>
        <p:nvPicPr>
          <p:cNvPr id="53253" name="55905EA3.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5744"/>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30722"/>
                                        </p:tgtEl>
                                        <p:attrNameLst>
                                          <p:attrName>style.visibility</p:attrName>
                                        </p:attrNameLst>
                                      </p:cBhvr>
                                      <p:to>
                                        <p:strVal val="visible"/>
                                      </p:to>
                                    </p:set>
                                    <p:anim calcmode="discrete" valueType="clr">
                                      <p:cBhvr override="childStyle">
                                        <p:cTn id="7" dur="80"/>
                                        <p:tgtEl>
                                          <p:spTgt spid="307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22"/>
                                        </p:tgtEl>
                                        <p:attrNameLst>
                                          <p:attrName>fillcolor</p:attrName>
                                        </p:attrNameLst>
                                      </p:cBhvr>
                                      <p:tavLst>
                                        <p:tav tm="0">
                                          <p:val>
                                            <p:clrVal>
                                              <a:schemeClr val="accent2"/>
                                            </p:clrVal>
                                          </p:val>
                                        </p:tav>
                                        <p:tav tm="50000">
                                          <p:val>
                                            <p:clrVal>
                                              <a:schemeClr val="hlink"/>
                                            </p:clrVal>
                                          </p:val>
                                        </p:tav>
                                      </p:tavLst>
                                    </p:anim>
                                    <p:set>
                                      <p:cBhvr>
                                        <p:cTn id="9" dur="80"/>
                                        <p:tgtEl>
                                          <p:spTgt spid="30722"/>
                                        </p:tgtEl>
                                        <p:attrNameLst>
                                          <p:attrName>fill.type</p:attrName>
                                        </p:attrNameLst>
                                      </p:cBhvr>
                                      <p:to>
                                        <p:strVal val="solid"/>
                                      </p:to>
                                    </p:set>
                                  </p:childTnLst>
                                </p:cTn>
                              </p:par>
                            </p:childTnLst>
                          </p:cTn>
                        </p:par>
                        <p:par>
                          <p:cTn id="10" fill="hold" nodeType="afterGroup">
                            <p:stCondLst>
                              <p:cond delay="88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30723">
                                            <p:txEl>
                                              <p:pRg st="0" end="0"/>
                                            </p:txEl>
                                          </p:spTgt>
                                        </p:tgtEl>
                                        <p:attrNameLst>
                                          <p:attrName>style.visibility</p:attrName>
                                        </p:attrNameLst>
                                      </p:cBhvr>
                                      <p:to>
                                        <p:strVal val="visible"/>
                                      </p:to>
                                    </p:set>
                                    <p:anim calcmode="discrete" valueType="clr">
                                      <p:cBhvr override="childStyle">
                                        <p:cTn id="13" dur="80"/>
                                        <p:tgtEl>
                                          <p:spTgt spid="307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0723">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30723">
                                            <p:txEl>
                                              <p:pRg st="0" end="0"/>
                                            </p:txEl>
                                          </p:spTgt>
                                        </p:tgtEl>
                                        <p:attrNameLst>
                                          <p:attrName>fill.type</p:attrName>
                                        </p:attrNameLst>
                                      </p:cBhvr>
                                      <p:to>
                                        <p:strVal val="solid"/>
                                      </p:to>
                                    </p:set>
                                  </p:childTnLst>
                                </p:cTn>
                              </p:par>
                            </p:childTnLst>
                          </p:cTn>
                        </p:par>
                        <p:par>
                          <p:cTn id="16" fill="hold" nodeType="afterGroup">
                            <p:stCondLst>
                              <p:cond delay="136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30723">
                                            <p:txEl>
                                              <p:pRg st="1" end="1"/>
                                            </p:txEl>
                                          </p:spTgt>
                                        </p:tgtEl>
                                        <p:attrNameLst>
                                          <p:attrName>style.visibility</p:attrName>
                                        </p:attrNameLst>
                                      </p:cBhvr>
                                      <p:to>
                                        <p:strVal val="visible"/>
                                      </p:to>
                                    </p:set>
                                    <p:anim calcmode="discrete" valueType="clr">
                                      <p:cBhvr override="childStyle">
                                        <p:cTn id="19" dur="80"/>
                                        <p:tgtEl>
                                          <p:spTgt spid="307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072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3072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58054049-6FF8-4F29-80A2-F6A6A6904B36}" type="slidenum">
              <a:rPr kumimoji="0" lang="ru-RU" altLang="ru-RU" sz="1400" smtClean="0"/>
              <a:pPr>
                <a:spcBef>
                  <a:spcPct val="0"/>
                </a:spcBef>
                <a:buClrTx/>
                <a:buSzTx/>
                <a:buFontTx/>
                <a:buNone/>
                <a:defRPr/>
              </a:pPr>
              <a:t>65</a:t>
            </a:fld>
            <a:endParaRPr kumimoji="0" lang="ru-RU" altLang="ru-RU" sz="1400" smtClean="0"/>
          </a:p>
        </p:txBody>
      </p:sp>
      <p:sp>
        <p:nvSpPr>
          <p:cNvPr id="32770" name="Rectangle 2"/>
          <p:cNvSpPr>
            <a:spLocks noGrp="1" noChangeArrowheads="1"/>
          </p:cNvSpPr>
          <p:nvPr>
            <p:ph type="title"/>
          </p:nvPr>
        </p:nvSpPr>
        <p:spPr/>
        <p:txBody>
          <a:bodyPr/>
          <a:lstStyle/>
          <a:p>
            <a:pPr eaLnBrk="1" hangingPunct="1"/>
            <a:r>
              <a:rPr kumimoji="0" lang="ru-RU" altLang="ru-RU" dirty="0" smtClean="0"/>
              <a:t>Объем данных</a:t>
            </a:r>
            <a:br>
              <a:rPr kumimoji="0" lang="ru-RU" altLang="ru-RU" dirty="0" smtClean="0"/>
            </a:br>
            <a:r>
              <a:rPr kumimoji="0" lang="ru-RU" altLang="ru-RU" sz="2800" dirty="0" smtClean="0"/>
              <a:t>в вычислительной технике</a:t>
            </a:r>
            <a:endParaRPr kumimoji="0" lang="ru-RU" altLang="ru-RU" dirty="0" smtClean="0"/>
          </a:p>
        </p:txBody>
      </p:sp>
      <p:sp>
        <p:nvSpPr>
          <p:cNvPr id="32771" name="Rectangle 3"/>
          <p:cNvSpPr>
            <a:spLocks noGrp="1" noChangeArrowheads="1"/>
          </p:cNvSpPr>
          <p:nvPr>
            <p:ph type="body" idx="1"/>
          </p:nvPr>
        </p:nvSpPr>
        <p:spPr/>
        <p:txBody>
          <a:bodyPr/>
          <a:lstStyle/>
          <a:p>
            <a:pPr eaLnBrk="1" hangingPunct="1"/>
            <a:r>
              <a:rPr kumimoji="0" lang="ru-RU" altLang="ru-RU" dirty="0" smtClean="0"/>
              <a:t>Объем данных в сообщении измеряется количеством символов (разрядов). </a:t>
            </a:r>
          </a:p>
          <a:p>
            <a:pPr eaLnBrk="1" hangingPunct="1"/>
            <a:r>
              <a:rPr kumimoji="0" lang="ru-RU" altLang="ru-RU" dirty="0" smtClean="0"/>
              <a:t>В двоичной системе счисления единица измерения – бит. Эта единица предложена </a:t>
            </a:r>
            <a:r>
              <a:rPr kumimoji="0" lang="ru-RU" altLang="ru-RU" b="1" i="1" dirty="0" smtClean="0">
                <a:solidFill>
                  <a:srgbClr val="990033"/>
                </a:solidFill>
                <a:effectLst>
                  <a:outerShdw blurRad="38100" dist="38100" dir="2700000" algn="tl">
                    <a:srgbClr val="000000"/>
                  </a:outerShdw>
                </a:effectLst>
              </a:rPr>
              <a:t>Клодом </a:t>
            </a:r>
            <a:r>
              <a:rPr kumimoji="0" lang="ru-RU" altLang="ru-RU" b="1" i="1" dirty="0" err="1" smtClean="0">
                <a:solidFill>
                  <a:srgbClr val="990033"/>
                </a:solidFill>
                <a:effectLst>
                  <a:outerShdw blurRad="38100" dist="38100" dir="2700000" algn="tl">
                    <a:srgbClr val="000000"/>
                  </a:outerShdw>
                </a:effectLst>
              </a:rPr>
              <a:t>Шэнноном</a:t>
            </a:r>
            <a:r>
              <a:rPr kumimoji="0" lang="ru-RU" altLang="ru-RU" dirty="0" smtClean="0"/>
              <a:t>.</a:t>
            </a:r>
            <a:endParaRPr kumimoji="0" lang="en-US" altLang="ru-RU" dirty="0" smtClean="0"/>
          </a:p>
          <a:p>
            <a:pPr eaLnBrk="1" hangingPunct="1"/>
            <a:r>
              <a:rPr kumimoji="0" lang="en-US" altLang="ru-RU" dirty="0" smtClean="0"/>
              <a:t>bit (binary digit) – </a:t>
            </a:r>
            <a:r>
              <a:rPr kumimoji="0" lang="ru-RU" altLang="ru-RU" dirty="0" smtClean="0"/>
              <a:t>двоичная цифра.</a:t>
            </a:r>
          </a:p>
        </p:txBody>
      </p:sp>
      <p:pic>
        <p:nvPicPr>
          <p:cNvPr id="54277" name="AE034D03.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288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32770"/>
                                        </p:tgtEl>
                                        <p:attrNameLst>
                                          <p:attrName>style.visibility</p:attrName>
                                        </p:attrNameLst>
                                      </p:cBhvr>
                                      <p:to>
                                        <p:strVal val="visible"/>
                                      </p:to>
                                    </p:set>
                                    <p:anim calcmode="discrete" valueType="clr">
                                      <p:cBhvr override="childStyle">
                                        <p:cTn id="7" dur="80"/>
                                        <p:tgtEl>
                                          <p:spTgt spid="3277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770"/>
                                        </p:tgtEl>
                                        <p:attrNameLst>
                                          <p:attrName>fillcolor</p:attrName>
                                        </p:attrNameLst>
                                      </p:cBhvr>
                                      <p:tavLst>
                                        <p:tav tm="0">
                                          <p:val>
                                            <p:clrVal>
                                              <a:schemeClr val="accent2"/>
                                            </p:clrVal>
                                          </p:val>
                                        </p:tav>
                                        <p:tav tm="50000">
                                          <p:val>
                                            <p:clrVal>
                                              <a:schemeClr val="hlink"/>
                                            </p:clrVal>
                                          </p:val>
                                        </p:tav>
                                      </p:tavLst>
                                    </p:anim>
                                    <p:set>
                                      <p:cBhvr>
                                        <p:cTn id="9" dur="80"/>
                                        <p:tgtEl>
                                          <p:spTgt spid="32770"/>
                                        </p:tgtEl>
                                        <p:attrNameLst>
                                          <p:attrName>fill.type</p:attrName>
                                        </p:attrNameLst>
                                      </p:cBhvr>
                                      <p:to>
                                        <p:strVal val="solid"/>
                                      </p:to>
                                    </p:set>
                                  </p:childTnLst>
                                </p:cTn>
                              </p:par>
                            </p:childTnLst>
                          </p:cTn>
                        </p:par>
                        <p:par>
                          <p:cTn id="10" fill="hold" nodeType="afterGroup">
                            <p:stCondLst>
                              <p:cond delay="1360"/>
                            </p:stCondLst>
                            <p:childTnLst>
                              <p:par>
                                <p:cTn id="11" presetID="18" presetClass="entr" presetSubtype="6" fill="hold" grpId="0" nodeType="afterEffect">
                                  <p:stCondLst>
                                    <p:cond delay="0"/>
                                  </p:stCondLst>
                                  <p:childTnLst>
                                    <p:set>
                                      <p:cBhvr>
                                        <p:cTn id="12" dur="1" fill="hold">
                                          <p:stCondLst>
                                            <p:cond delay="0"/>
                                          </p:stCondLst>
                                        </p:cTn>
                                        <p:tgtEl>
                                          <p:spTgt spid="32771">
                                            <p:txEl>
                                              <p:pRg st="0" end="0"/>
                                            </p:txEl>
                                          </p:spTgt>
                                        </p:tgtEl>
                                        <p:attrNameLst>
                                          <p:attrName>style.visibility</p:attrName>
                                        </p:attrNameLst>
                                      </p:cBhvr>
                                      <p:to>
                                        <p:strVal val="visible"/>
                                      </p:to>
                                    </p:set>
                                    <p:animEffect transition="in" filter="strips(downRight)">
                                      <p:cBhvr>
                                        <p:cTn id="13" dur="500"/>
                                        <p:tgtEl>
                                          <p:spTgt spid="32771">
                                            <p:txEl>
                                              <p:pRg st="0" end="0"/>
                                            </p:txEl>
                                          </p:spTgt>
                                        </p:tgtEl>
                                      </p:cBhvr>
                                    </p:animEffect>
                                  </p:childTnLst>
                                </p:cTn>
                              </p:par>
                            </p:childTnLst>
                          </p:cTn>
                        </p:par>
                        <p:par>
                          <p:cTn id="14" fill="hold" nodeType="afterGroup">
                            <p:stCondLst>
                              <p:cond delay="1860"/>
                            </p:stCondLst>
                            <p:childTnLst>
                              <p:par>
                                <p:cTn id="15" presetID="18" presetClass="entr" presetSubtype="6" fill="hold" grpId="0" nodeType="afterEffect">
                                  <p:stCondLst>
                                    <p:cond delay="0"/>
                                  </p:stCondLst>
                                  <p:childTnLst>
                                    <p:set>
                                      <p:cBhvr>
                                        <p:cTn id="16" dur="1" fill="hold">
                                          <p:stCondLst>
                                            <p:cond delay="0"/>
                                          </p:stCondLst>
                                        </p:cTn>
                                        <p:tgtEl>
                                          <p:spTgt spid="32771">
                                            <p:txEl>
                                              <p:pRg st="1" end="1"/>
                                            </p:txEl>
                                          </p:spTgt>
                                        </p:tgtEl>
                                        <p:attrNameLst>
                                          <p:attrName>style.visibility</p:attrName>
                                        </p:attrNameLst>
                                      </p:cBhvr>
                                      <p:to>
                                        <p:strVal val="visible"/>
                                      </p:to>
                                    </p:set>
                                    <p:animEffect transition="in" filter="strips(downRight)">
                                      <p:cBhvr>
                                        <p:cTn id="17" dur="500"/>
                                        <p:tgtEl>
                                          <p:spTgt spid="32771">
                                            <p:txEl>
                                              <p:pRg st="1" end="1"/>
                                            </p:txEl>
                                          </p:spTgt>
                                        </p:tgtEl>
                                      </p:cBhvr>
                                    </p:animEffect>
                                  </p:childTnLst>
                                </p:cTn>
                              </p:par>
                            </p:childTnLst>
                          </p:cTn>
                        </p:par>
                        <p:par>
                          <p:cTn id="18" fill="hold" nodeType="afterGroup">
                            <p:stCondLst>
                              <p:cond delay="2360"/>
                            </p:stCondLst>
                            <p:childTnLst>
                              <p:par>
                                <p:cTn id="19" presetID="18" presetClass="entr" presetSubtype="6" fill="hold" grpId="0" nodeType="afterEffect">
                                  <p:stCondLst>
                                    <p:cond delay="0"/>
                                  </p:stCondLst>
                                  <p:childTnLst>
                                    <p:set>
                                      <p:cBhvr>
                                        <p:cTn id="20" dur="1" fill="hold">
                                          <p:stCondLst>
                                            <p:cond delay="0"/>
                                          </p:stCondLst>
                                        </p:cTn>
                                        <p:tgtEl>
                                          <p:spTgt spid="32771">
                                            <p:txEl>
                                              <p:pRg st="2" end="2"/>
                                            </p:txEl>
                                          </p:spTgt>
                                        </p:tgtEl>
                                        <p:attrNameLst>
                                          <p:attrName>style.visibility</p:attrName>
                                        </p:attrNameLst>
                                      </p:cBhvr>
                                      <p:to>
                                        <p:strVal val="visible"/>
                                      </p:to>
                                    </p:set>
                                    <p:animEffect transition="in" filter="strips(downRight)">
                                      <p:cBhvr>
                                        <p:cTn id="21"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71384ABC-05A3-4764-8BDB-FD77E6F1167B}" type="slidenum">
              <a:rPr kumimoji="0" lang="ru-RU" altLang="ru-RU" sz="1400" smtClean="0"/>
              <a:pPr>
                <a:spcBef>
                  <a:spcPct val="0"/>
                </a:spcBef>
                <a:buClrTx/>
                <a:buSzTx/>
                <a:buFontTx/>
                <a:buNone/>
                <a:defRPr/>
              </a:pPr>
              <a:t>66</a:t>
            </a:fld>
            <a:endParaRPr kumimoji="0" lang="ru-RU" altLang="ru-RU" sz="1400" smtClean="0"/>
          </a:p>
        </p:txBody>
      </p:sp>
      <p:sp>
        <p:nvSpPr>
          <p:cNvPr id="33794" name="Rectangle 2"/>
          <p:cNvSpPr>
            <a:spLocks noGrp="1" noChangeArrowheads="1"/>
          </p:cNvSpPr>
          <p:nvPr>
            <p:ph type="title"/>
          </p:nvPr>
        </p:nvSpPr>
        <p:spPr/>
        <p:txBody>
          <a:bodyPr/>
          <a:lstStyle/>
          <a:p>
            <a:pPr eaLnBrk="1" hangingPunct="1"/>
            <a:r>
              <a:rPr kumimoji="0" lang="ru-RU" altLang="ru-RU" sz="4000" dirty="0" smtClean="0"/>
              <a:t>Пример кодирования символов</a:t>
            </a:r>
          </a:p>
        </p:txBody>
      </p:sp>
      <p:graphicFrame>
        <p:nvGraphicFramePr>
          <p:cNvPr id="33897" name="Group 105"/>
          <p:cNvGraphicFramePr>
            <a:graphicFrameLocks noGrp="1"/>
          </p:cNvGraphicFramePr>
          <p:nvPr>
            <p:ph idx="1"/>
          </p:nvPr>
        </p:nvGraphicFramePr>
        <p:xfrm>
          <a:off x="457200" y="1600200"/>
          <a:ext cx="8229600" cy="4525964"/>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1318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2"/>
                          </a:solidFill>
                          <a:effectLst>
                            <a:outerShdw blurRad="38100" dist="38100" dir="2700000" algn="tl">
                              <a:srgbClr val="000000"/>
                            </a:outerShdw>
                          </a:effectLst>
                          <a:latin typeface="Arial" pitchFamily="34" charset="0"/>
                          <a:cs typeface="Arial" pitchFamily="34" charset="0"/>
                        </a:rPr>
                        <a:t>буква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2"/>
                          </a:solidFill>
                          <a:effectLst>
                            <a:outerShdw blurRad="38100" dist="38100" dir="2700000" algn="tl">
                              <a:srgbClr val="000000"/>
                            </a:outerShdw>
                          </a:effectLst>
                          <a:latin typeface="Arial" pitchFamily="34" charset="0"/>
                          <a:cs typeface="Arial" pitchFamily="34" charset="0"/>
                        </a:rPr>
                        <a:t>код</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2"/>
                          </a:solidFill>
                          <a:effectLst>
                            <a:outerShdw blurRad="38100" dist="38100" dir="2700000" algn="tl">
                              <a:srgbClr val="000000"/>
                            </a:outerShdw>
                          </a:effectLst>
                          <a:latin typeface="Arial" pitchFamily="34" charset="0"/>
                          <a:cs typeface="Arial" pitchFamily="34" charset="0"/>
                        </a:rPr>
                        <a:t>буква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smtClean="0">
                          <a:ln>
                            <a:noFill/>
                          </a:ln>
                          <a:solidFill>
                            <a:schemeClr val="tx2"/>
                          </a:solidFill>
                          <a:effectLst>
                            <a:outerShdw blurRad="38100" dist="38100" dir="2700000" algn="tl">
                              <a:srgbClr val="000000"/>
                            </a:outerShdw>
                          </a:effectLst>
                          <a:latin typeface="Arial" pitchFamily="34" charset="0"/>
                          <a:cs typeface="Arial" pitchFamily="34" charset="0"/>
                        </a:rPr>
                        <a:t>код</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318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a</a:t>
                      </a:r>
                      <a:endPar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01000001</a:t>
                      </a:r>
                      <a:endPar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d</a:t>
                      </a:r>
                      <a:endPar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01000100</a:t>
                      </a:r>
                      <a:endPar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303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b</a:t>
                      </a:r>
                      <a:endPar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01000010</a:t>
                      </a:r>
                      <a:endPar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e</a:t>
                      </a:r>
                      <a:endPar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01000101</a:t>
                      </a:r>
                      <a:endPar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318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c</a:t>
                      </a:r>
                      <a:endPar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01000011</a:t>
                      </a:r>
                      <a:endPar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f</a:t>
                      </a:r>
                      <a:endPar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01000110</a:t>
                      </a:r>
                      <a:endParaRPr kumimoji="0" lang="ru-RU" sz="28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55327" name="B6BD1811.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63948"/>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33794"/>
                                        </p:tgtEl>
                                        <p:attrNameLst>
                                          <p:attrName>style.visibility</p:attrName>
                                        </p:attrNameLst>
                                      </p:cBhvr>
                                      <p:to>
                                        <p:strVal val="visible"/>
                                      </p:to>
                                    </p:set>
                                    <p:anim calcmode="discrete" valueType="clr">
                                      <p:cBhvr override="childStyle">
                                        <p:cTn id="7" dur="80"/>
                                        <p:tgtEl>
                                          <p:spTgt spid="3379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3794"/>
                                        </p:tgtEl>
                                        <p:attrNameLst>
                                          <p:attrName>fillcolor</p:attrName>
                                        </p:attrNameLst>
                                      </p:cBhvr>
                                      <p:tavLst>
                                        <p:tav tm="0">
                                          <p:val>
                                            <p:clrVal>
                                              <a:schemeClr val="accent2"/>
                                            </p:clrVal>
                                          </p:val>
                                        </p:tav>
                                        <p:tav tm="50000">
                                          <p:val>
                                            <p:clrVal>
                                              <a:schemeClr val="hlink"/>
                                            </p:clrVal>
                                          </p:val>
                                        </p:tav>
                                      </p:tavLst>
                                    </p:anim>
                                    <p:set>
                                      <p:cBhvr>
                                        <p:cTn id="9" dur="80"/>
                                        <p:tgtEl>
                                          <p:spTgt spid="33794"/>
                                        </p:tgtEl>
                                        <p:attrNameLst>
                                          <p:attrName>fill.type</p:attrName>
                                        </p:attrNameLst>
                                      </p:cBhvr>
                                      <p:to>
                                        <p:strVal val="solid"/>
                                      </p:to>
                                    </p:set>
                                  </p:childTnLst>
                                </p:cTn>
                              </p:par>
                            </p:childTnLst>
                          </p:cTn>
                        </p:par>
                        <p:par>
                          <p:cTn id="10" fill="hold" nodeType="afterGroup">
                            <p:stCondLst>
                              <p:cond delay="1040"/>
                            </p:stCondLst>
                            <p:childTnLst>
                              <p:par>
                                <p:cTn id="11" presetID="13" presetClass="entr" presetSubtype="16" fill="hold" nodeType="afterEffect">
                                  <p:stCondLst>
                                    <p:cond delay="0"/>
                                  </p:stCondLst>
                                  <p:childTnLst>
                                    <p:set>
                                      <p:cBhvr>
                                        <p:cTn id="12" dur="1" fill="hold">
                                          <p:stCondLst>
                                            <p:cond delay="0"/>
                                          </p:stCondLst>
                                        </p:cTn>
                                        <p:tgtEl>
                                          <p:spTgt spid="33897"/>
                                        </p:tgtEl>
                                        <p:attrNameLst>
                                          <p:attrName>style.visibility</p:attrName>
                                        </p:attrNameLst>
                                      </p:cBhvr>
                                      <p:to>
                                        <p:strVal val="visible"/>
                                      </p:to>
                                    </p:set>
                                    <p:animEffect transition="in" filter="plus(in)">
                                      <p:cBhvr>
                                        <p:cTn id="13" dur="1000"/>
                                        <p:tgtEl>
                                          <p:spTgt spid="338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2785324E-B742-4400-91BF-8BEA632E1628}" type="slidenum">
              <a:rPr kumimoji="0" lang="ru-RU" altLang="ru-RU" sz="1400" smtClean="0"/>
              <a:pPr>
                <a:spcBef>
                  <a:spcPct val="0"/>
                </a:spcBef>
                <a:buClrTx/>
                <a:buSzTx/>
                <a:buFontTx/>
                <a:buNone/>
                <a:defRPr/>
              </a:pPr>
              <a:t>67</a:t>
            </a:fld>
            <a:endParaRPr kumimoji="0" lang="ru-RU" altLang="ru-RU" sz="1400" smtClean="0"/>
          </a:p>
        </p:txBody>
      </p:sp>
      <p:sp>
        <p:nvSpPr>
          <p:cNvPr id="38914" name="Rectangle 2"/>
          <p:cNvSpPr>
            <a:spLocks noGrp="1" noChangeArrowheads="1"/>
          </p:cNvSpPr>
          <p:nvPr>
            <p:ph type="title"/>
          </p:nvPr>
        </p:nvSpPr>
        <p:spPr/>
        <p:txBody>
          <a:bodyPr/>
          <a:lstStyle/>
          <a:p>
            <a:pPr eaLnBrk="1" hangingPunct="1"/>
            <a:r>
              <a:rPr kumimoji="0" lang="ru-RU" altLang="ru-RU" dirty="0" smtClean="0"/>
              <a:t>Единицы объема данных</a:t>
            </a:r>
          </a:p>
        </p:txBody>
      </p:sp>
      <p:sp>
        <p:nvSpPr>
          <p:cNvPr id="38915" name="Rectangle 3"/>
          <p:cNvSpPr>
            <a:spLocks noGrp="1" noChangeArrowheads="1"/>
          </p:cNvSpPr>
          <p:nvPr>
            <p:ph type="body" idx="1"/>
          </p:nvPr>
        </p:nvSpPr>
        <p:spPr/>
        <p:txBody>
          <a:bodyPr/>
          <a:lstStyle/>
          <a:p>
            <a:pPr eaLnBrk="1" hangingPunct="1">
              <a:buFont typeface="Wingdings" panose="05000000000000000000" pitchFamily="2" charset="2"/>
              <a:buNone/>
            </a:pPr>
            <a:r>
              <a:rPr kumimoji="0" lang="ru-RU" altLang="ru-RU" sz="6000" dirty="0" smtClean="0"/>
              <a:t>1 байт = 8 бит</a:t>
            </a:r>
          </a:p>
          <a:p>
            <a:pPr eaLnBrk="1" hangingPunct="1">
              <a:buFont typeface="Wingdings" panose="05000000000000000000" pitchFamily="2" charset="2"/>
              <a:buNone/>
            </a:pPr>
            <a:r>
              <a:rPr kumimoji="0" lang="ru-RU" altLang="ru-RU" sz="6000" dirty="0" smtClean="0"/>
              <a:t>1 Кбайт = 1024 байт</a:t>
            </a:r>
          </a:p>
          <a:p>
            <a:pPr eaLnBrk="1" hangingPunct="1">
              <a:buFont typeface="Wingdings" panose="05000000000000000000" pitchFamily="2" charset="2"/>
              <a:buNone/>
            </a:pPr>
            <a:r>
              <a:rPr kumimoji="0" lang="ru-RU" altLang="ru-RU" sz="6000" dirty="0" smtClean="0"/>
              <a:t>1Мбайт = 1024 Кбайт</a:t>
            </a:r>
          </a:p>
          <a:p>
            <a:pPr eaLnBrk="1" hangingPunct="1">
              <a:buFont typeface="Wingdings" panose="05000000000000000000" pitchFamily="2" charset="2"/>
              <a:buNone/>
            </a:pPr>
            <a:r>
              <a:rPr kumimoji="0" lang="ru-RU" altLang="ru-RU" sz="6000" dirty="0" smtClean="0"/>
              <a:t>1Гбайт = 1024 Мбайт</a:t>
            </a:r>
          </a:p>
        </p:txBody>
      </p:sp>
      <p:pic>
        <p:nvPicPr>
          <p:cNvPr id="56325" name="D144E06E.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5001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38914"/>
                                        </p:tgtEl>
                                        <p:attrNameLst>
                                          <p:attrName>style.visibility</p:attrName>
                                        </p:attrNameLst>
                                      </p:cBhvr>
                                      <p:to>
                                        <p:strVal val="visible"/>
                                      </p:to>
                                    </p:set>
                                    <p:anim calcmode="discrete" valueType="clr">
                                      <p:cBhvr override="childStyle">
                                        <p:cTn id="7" dur="80"/>
                                        <p:tgtEl>
                                          <p:spTgt spid="3891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8914"/>
                                        </p:tgtEl>
                                        <p:attrNameLst>
                                          <p:attrName>fillcolor</p:attrName>
                                        </p:attrNameLst>
                                      </p:cBhvr>
                                      <p:tavLst>
                                        <p:tav tm="0">
                                          <p:val>
                                            <p:clrVal>
                                              <a:schemeClr val="accent2"/>
                                            </p:clrVal>
                                          </p:val>
                                        </p:tav>
                                        <p:tav tm="50000">
                                          <p:val>
                                            <p:clrVal>
                                              <a:schemeClr val="hlink"/>
                                            </p:clrVal>
                                          </p:val>
                                        </p:tav>
                                      </p:tavLst>
                                    </p:anim>
                                    <p:set>
                                      <p:cBhvr>
                                        <p:cTn id="9" dur="80"/>
                                        <p:tgtEl>
                                          <p:spTgt spid="38914"/>
                                        </p:tgtEl>
                                        <p:attrNameLst>
                                          <p:attrName>fill.type</p:attrName>
                                        </p:attrNameLst>
                                      </p:cBhvr>
                                      <p:to>
                                        <p:strVal val="solid"/>
                                      </p:to>
                                    </p:set>
                                  </p:childTnLst>
                                </p:cTn>
                              </p:par>
                            </p:childTnLst>
                          </p:cTn>
                        </p:par>
                        <p:par>
                          <p:cTn id="10" fill="hold" nodeType="afterGroup">
                            <p:stCondLst>
                              <p:cond delay="800"/>
                            </p:stCondLst>
                            <p:childTnLst>
                              <p:par>
                                <p:cTn id="11" presetID="3" presetClass="entr" presetSubtype="10" fill="hold" grpId="0" nodeType="after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blinds(horizontal)">
                                      <p:cBhvr>
                                        <p:cTn id="13" dur="500"/>
                                        <p:tgtEl>
                                          <p:spTgt spid="38915">
                                            <p:txEl>
                                              <p:pRg st="0" end="0"/>
                                            </p:txEl>
                                          </p:spTgt>
                                        </p:tgtEl>
                                      </p:cBhvr>
                                    </p:animEffect>
                                  </p:childTnLst>
                                </p:cTn>
                              </p:par>
                            </p:childTnLst>
                          </p:cTn>
                        </p:par>
                        <p:par>
                          <p:cTn id="14" fill="hold" nodeType="afterGroup">
                            <p:stCondLst>
                              <p:cond delay="1300"/>
                            </p:stCondLst>
                            <p:childTnLst>
                              <p:par>
                                <p:cTn id="15" presetID="3" presetClass="entr" presetSubtype="10" fill="hold" grpId="0" nodeType="after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blinds(horizontal)">
                                      <p:cBhvr>
                                        <p:cTn id="17" dur="500"/>
                                        <p:tgtEl>
                                          <p:spTgt spid="38915">
                                            <p:txEl>
                                              <p:pRg st="1" end="1"/>
                                            </p:txEl>
                                          </p:spTgt>
                                        </p:tgtEl>
                                      </p:cBhvr>
                                    </p:animEffect>
                                  </p:childTnLst>
                                </p:cTn>
                              </p:par>
                            </p:childTnLst>
                          </p:cTn>
                        </p:par>
                        <p:par>
                          <p:cTn id="18" fill="hold" nodeType="afterGroup">
                            <p:stCondLst>
                              <p:cond delay="1800"/>
                            </p:stCondLst>
                            <p:childTnLst>
                              <p:par>
                                <p:cTn id="19" presetID="3" presetClass="entr" presetSubtype="10" fill="hold" grpId="0" nodeType="afterEffect">
                                  <p:stCondLst>
                                    <p:cond delay="0"/>
                                  </p:stCondLst>
                                  <p:childTnLst>
                                    <p:set>
                                      <p:cBhvr>
                                        <p:cTn id="20" dur="1" fill="hold">
                                          <p:stCondLst>
                                            <p:cond delay="0"/>
                                          </p:stCondLst>
                                        </p:cTn>
                                        <p:tgtEl>
                                          <p:spTgt spid="38915">
                                            <p:txEl>
                                              <p:pRg st="2" end="2"/>
                                            </p:txEl>
                                          </p:spTgt>
                                        </p:tgtEl>
                                        <p:attrNameLst>
                                          <p:attrName>style.visibility</p:attrName>
                                        </p:attrNameLst>
                                      </p:cBhvr>
                                      <p:to>
                                        <p:strVal val="visible"/>
                                      </p:to>
                                    </p:set>
                                    <p:animEffect transition="in" filter="blinds(horizontal)">
                                      <p:cBhvr>
                                        <p:cTn id="21" dur="500"/>
                                        <p:tgtEl>
                                          <p:spTgt spid="38915">
                                            <p:txEl>
                                              <p:pRg st="2" end="2"/>
                                            </p:txEl>
                                          </p:spTgt>
                                        </p:tgtEl>
                                      </p:cBhvr>
                                    </p:animEffect>
                                  </p:childTnLst>
                                </p:cTn>
                              </p:par>
                            </p:childTnLst>
                          </p:cTn>
                        </p:par>
                        <p:par>
                          <p:cTn id="22" fill="hold" nodeType="afterGroup">
                            <p:stCondLst>
                              <p:cond delay="2300"/>
                            </p:stCondLst>
                            <p:childTnLst>
                              <p:par>
                                <p:cTn id="23" presetID="3" presetClass="entr" presetSubtype="10" fill="hold" grpId="0" nodeType="after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Effect transition="in" filter="blinds(horizontal)">
                                      <p:cBhvr>
                                        <p:cTn id="25"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CD0E7403-A40B-4CEC-BED4-26C25EDBB601}" type="slidenum">
              <a:rPr kumimoji="0" lang="ru-RU" altLang="ru-RU" sz="1400" smtClean="0"/>
              <a:pPr>
                <a:spcBef>
                  <a:spcPct val="0"/>
                </a:spcBef>
                <a:buClrTx/>
                <a:buSzTx/>
                <a:buFontTx/>
                <a:buNone/>
                <a:defRPr/>
              </a:pPr>
              <a:t>68</a:t>
            </a:fld>
            <a:endParaRPr kumimoji="0" lang="ru-RU" altLang="ru-RU" sz="1400" smtClean="0"/>
          </a:p>
        </p:txBody>
      </p:sp>
      <p:sp>
        <p:nvSpPr>
          <p:cNvPr id="39938" name="Rectangle 2"/>
          <p:cNvSpPr>
            <a:spLocks noGrp="1" noChangeArrowheads="1"/>
          </p:cNvSpPr>
          <p:nvPr>
            <p:ph type="title"/>
          </p:nvPr>
        </p:nvSpPr>
        <p:spPr/>
        <p:txBody>
          <a:bodyPr/>
          <a:lstStyle/>
          <a:p>
            <a:pPr eaLnBrk="1" hangingPunct="1"/>
            <a:r>
              <a:rPr kumimoji="0" lang="ru-RU" altLang="ru-RU" dirty="0" smtClean="0"/>
              <a:t>Количество информации</a:t>
            </a:r>
          </a:p>
        </p:txBody>
      </p:sp>
      <p:sp>
        <p:nvSpPr>
          <p:cNvPr id="39939" name="Rectangle 3"/>
          <p:cNvSpPr>
            <a:spLocks noGrp="1" noChangeArrowheads="1"/>
          </p:cNvSpPr>
          <p:nvPr>
            <p:ph type="body" idx="1"/>
          </p:nvPr>
        </p:nvSpPr>
        <p:spPr/>
        <p:txBody>
          <a:bodyPr/>
          <a:lstStyle/>
          <a:p>
            <a:pPr eaLnBrk="1" hangingPunct="1"/>
            <a:r>
              <a:rPr kumimoji="0" lang="ru-RU" altLang="ru-RU" dirty="0" smtClean="0"/>
              <a:t>Для измерения смыслового содержания информации (количества информации) наибольшее распространение получила тезаурусная мера.</a:t>
            </a:r>
          </a:p>
          <a:p>
            <a:pPr eaLnBrk="1" hangingPunct="1"/>
            <a:r>
              <a:rPr kumimoji="0" lang="ru-RU" altLang="ru-RU" b="1" i="1" dirty="0" smtClean="0">
                <a:solidFill>
                  <a:srgbClr val="990033"/>
                </a:solidFill>
                <a:effectLst>
                  <a:outerShdw blurRad="38100" dist="38100" dir="2700000" algn="tl">
                    <a:srgbClr val="000000"/>
                  </a:outerShdw>
                </a:effectLst>
              </a:rPr>
              <a:t>Тезаурус</a:t>
            </a:r>
            <a:r>
              <a:rPr kumimoji="0" lang="ru-RU" altLang="ru-RU" dirty="0" smtClean="0"/>
              <a:t> – совокупность сведений, которыми располагает пользователь или система.</a:t>
            </a:r>
          </a:p>
        </p:txBody>
      </p:sp>
      <p:pic>
        <p:nvPicPr>
          <p:cNvPr id="57349" name="B3E0BFC7.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2967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39938"/>
                                        </p:tgtEl>
                                        <p:attrNameLst>
                                          <p:attrName>style.visibility</p:attrName>
                                        </p:attrNameLst>
                                      </p:cBhvr>
                                      <p:to>
                                        <p:strVal val="visible"/>
                                      </p:to>
                                    </p:set>
                                    <p:anim calcmode="discrete" valueType="clr">
                                      <p:cBhvr override="childStyle">
                                        <p:cTn id="7" dur="80"/>
                                        <p:tgtEl>
                                          <p:spTgt spid="399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9938"/>
                                        </p:tgtEl>
                                        <p:attrNameLst>
                                          <p:attrName>fillcolor</p:attrName>
                                        </p:attrNameLst>
                                      </p:cBhvr>
                                      <p:tavLst>
                                        <p:tav tm="0">
                                          <p:val>
                                            <p:clrVal>
                                              <a:schemeClr val="accent2"/>
                                            </p:clrVal>
                                          </p:val>
                                        </p:tav>
                                        <p:tav tm="50000">
                                          <p:val>
                                            <p:clrVal>
                                              <a:schemeClr val="hlink"/>
                                            </p:clrVal>
                                          </p:val>
                                        </p:tav>
                                      </p:tavLst>
                                    </p:anim>
                                    <p:set>
                                      <p:cBhvr>
                                        <p:cTn id="9" dur="80"/>
                                        <p:tgtEl>
                                          <p:spTgt spid="39938"/>
                                        </p:tgtEl>
                                        <p:attrNameLst>
                                          <p:attrName>fill.type</p:attrName>
                                        </p:attrNameLst>
                                      </p:cBhvr>
                                      <p:to>
                                        <p:strVal val="solid"/>
                                      </p:to>
                                    </p:set>
                                  </p:childTnLst>
                                </p:cTn>
                              </p:par>
                            </p:childTnLst>
                          </p:cTn>
                        </p:par>
                        <p:par>
                          <p:cTn id="10" fill="hold" nodeType="afterGroup">
                            <p:stCondLst>
                              <p:cond delay="840"/>
                            </p:stCondLst>
                            <p:childTnLst>
                              <p:par>
                                <p:cTn id="11" presetID="18" presetClass="entr" presetSubtype="6" fill="hold" grpId="0" nodeType="afterEffect">
                                  <p:stCondLst>
                                    <p:cond delay="0"/>
                                  </p:stCondLst>
                                  <p:childTnLst>
                                    <p:set>
                                      <p:cBhvr>
                                        <p:cTn id="12" dur="1" fill="hold">
                                          <p:stCondLst>
                                            <p:cond delay="0"/>
                                          </p:stCondLst>
                                        </p:cTn>
                                        <p:tgtEl>
                                          <p:spTgt spid="39939">
                                            <p:txEl>
                                              <p:pRg st="0" end="0"/>
                                            </p:txEl>
                                          </p:spTgt>
                                        </p:tgtEl>
                                        <p:attrNameLst>
                                          <p:attrName>style.visibility</p:attrName>
                                        </p:attrNameLst>
                                      </p:cBhvr>
                                      <p:to>
                                        <p:strVal val="visible"/>
                                      </p:to>
                                    </p:set>
                                    <p:animEffect transition="in" filter="strips(downRight)">
                                      <p:cBhvr>
                                        <p:cTn id="13" dur="500"/>
                                        <p:tgtEl>
                                          <p:spTgt spid="39939">
                                            <p:txEl>
                                              <p:pRg st="0" end="0"/>
                                            </p:txEl>
                                          </p:spTgt>
                                        </p:tgtEl>
                                      </p:cBhvr>
                                    </p:animEffect>
                                  </p:childTnLst>
                                </p:cTn>
                              </p:par>
                            </p:childTnLst>
                          </p:cTn>
                        </p:par>
                        <p:par>
                          <p:cTn id="14" fill="hold" nodeType="afterGroup">
                            <p:stCondLst>
                              <p:cond delay="1340"/>
                            </p:stCondLst>
                            <p:childTnLst>
                              <p:par>
                                <p:cTn id="15" presetID="18" presetClass="entr" presetSubtype="6" fill="hold" grpId="0" nodeType="afterEffect">
                                  <p:stCondLst>
                                    <p:cond delay="0"/>
                                  </p:stCondLst>
                                  <p:childTnLst>
                                    <p:set>
                                      <p:cBhvr>
                                        <p:cTn id="16" dur="1" fill="hold">
                                          <p:stCondLst>
                                            <p:cond delay="0"/>
                                          </p:stCondLst>
                                        </p:cTn>
                                        <p:tgtEl>
                                          <p:spTgt spid="39939">
                                            <p:txEl>
                                              <p:pRg st="1" end="1"/>
                                            </p:txEl>
                                          </p:spTgt>
                                        </p:tgtEl>
                                        <p:attrNameLst>
                                          <p:attrName>style.visibility</p:attrName>
                                        </p:attrNameLst>
                                      </p:cBhvr>
                                      <p:to>
                                        <p:strVal val="visible"/>
                                      </p:to>
                                    </p:set>
                                    <p:animEffect transition="in" filter="strips(downRight)">
                                      <p:cBhvr>
                                        <p:cTn id="17" dur="500"/>
                                        <p:tgtEl>
                                          <p:spTgt spid="39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5BAE7A78-928B-4F11-9974-20B056F0E849}" type="slidenum">
              <a:rPr kumimoji="0" lang="ru-RU" altLang="ru-RU" sz="1400" smtClean="0"/>
              <a:pPr>
                <a:spcBef>
                  <a:spcPct val="0"/>
                </a:spcBef>
                <a:buClrTx/>
                <a:buSzTx/>
                <a:buFontTx/>
                <a:buNone/>
                <a:defRPr/>
              </a:pPr>
              <a:t>69</a:t>
            </a:fld>
            <a:endParaRPr kumimoji="0" lang="ru-RU" altLang="ru-RU" sz="1400" smtClean="0"/>
          </a:p>
        </p:txBody>
      </p:sp>
      <p:sp>
        <p:nvSpPr>
          <p:cNvPr id="77826" name="Rectangle 2"/>
          <p:cNvSpPr>
            <a:spLocks noGrp="1" noChangeArrowheads="1"/>
          </p:cNvSpPr>
          <p:nvPr>
            <p:ph type="title"/>
          </p:nvPr>
        </p:nvSpPr>
        <p:spPr>
          <a:xfrm>
            <a:off x="179388" y="115888"/>
            <a:ext cx="8640762" cy="1301750"/>
          </a:xfrm>
        </p:spPr>
        <p:txBody>
          <a:bodyPr/>
          <a:lstStyle/>
          <a:p>
            <a:pPr eaLnBrk="1" hangingPunct="1"/>
            <a:r>
              <a:rPr kumimoji="0" lang="ru-RU" altLang="ru-RU" sz="3200" dirty="0" smtClean="0"/>
              <a:t>Зависимость количества семантической информации, воспринимаемой потребителем, от его тезауруса.</a:t>
            </a:r>
          </a:p>
        </p:txBody>
      </p:sp>
      <p:pic>
        <p:nvPicPr>
          <p:cNvPr id="77828" name="Picture 4" descr="График"/>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55650" y="1628775"/>
            <a:ext cx="7920038" cy="4537075"/>
          </a:xfrm>
          <a:noFill/>
          <a:extLst>
            <a:ext uri="{909E8E84-426E-40DD-AFC4-6F175D3DCCD1}">
              <a14:hiddenFill xmlns:a14="http://schemas.microsoft.com/office/drawing/2010/main">
                <a:solidFill>
                  <a:srgbClr val="FFFFFF"/>
                </a:solidFill>
              </a14:hiddenFill>
            </a:ext>
          </a:extLst>
        </p:spPr>
      </p:pic>
      <p:pic>
        <p:nvPicPr>
          <p:cNvPr id="58373" name="143DB64B.WAV">
            <a:hlinkClick r:id="" action="ppaction://media"/>
          </p:cNvPr>
          <p:cNvPicPr>
            <a:picLocks noRot="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4" name="TextBox 1"/>
          <p:cNvSpPr txBox="1">
            <a:spLocks noChangeArrowheads="1"/>
          </p:cNvSpPr>
          <p:nvPr/>
        </p:nvSpPr>
        <p:spPr bwMode="auto">
          <a:xfrm rot="-5400000">
            <a:off x="-996950" y="3681413"/>
            <a:ext cx="2865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kumimoji="0" lang="ru-RU" altLang="ru-RU" sz="1800"/>
              <a:t>Количество информации</a:t>
            </a:r>
          </a:p>
        </p:txBody>
      </p:sp>
      <p:sp>
        <p:nvSpPr>
          <p:cNvPr id="58375" name="TextBox 2"/>
          <p:cNvSpPr txBox="1">
            <a:spLocks noChangeArrowheads="1"/>
          </p:cNvSpPr>
          <p:nvPr/>
        </p:nvSpPr>
        <p:spPr bwMode="auto">
          <a:xfrm>
            <a:off x="2916238" y="6269038"/>
            <a:ext cx="2114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kumimoji="0" lang="ru-RU" altLang="ru-RU" sz="1800"/>
              <a:t>Тезаурус системы</a:t>
            </a:r>
          </a:p>
        </p:txBody>
      </p:sp>
    </p:spTree>
  </p:cSld>
  <p:clrMapOvr>
    <a:masterClrMapping/>
  </p:clrMapOvr>
  <p:transition advTm="10936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77826"/>
                                        </p:tgtEl>
                                        <p:attrNameLst>
                                          <p:attrName>style.visibility</p:attrName>
                                        </p:attrNameLst>
                                      </p:cBhvr>
                                      <p:to>
                                        <p:strVal val="visible"/>
                                      </p:to>
                                    </p:set>
                                    <p:anim calcmode="discrete" valueType="clr">
                                      <p:cBhvr override="childStyle">
                                        <p:cTn id="7" dur="80"/>
                                        <p:tgtEl>
                                          <p:spTgt spid="778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7826"/>
                                        </p:tgtEl>
                                        <p:attrNameLst>
                                          <p:attrName>fillcolor</p:attrName>
                                        </p:attrNameLst>
                                      </p:cBhvr>
                                      <p:tavLst>
                                        <p:tav tm="0">
                                          <p:val>
                                            <p:clrVal>
                                              <a:schemeClr val="accent2"/>
                                            </p:clrVal>
                                          </p:val>
                                        </p:tav>
                                        <p:tav tm="50000">
                                          <p:val>
                                            <p:clrVal>
                                              <a:schemeClr val="hlink"/>
                                            </p:clrVal>
                                          </p:val>
                                        </p:tav>
                                      </p:tavLst>
                                    </p:anim>
                                    <p:set>
                                      <p:cBhvr>
                                        <p:cTn id="9" dur="80"/>
                                        <p:tgtEl>
                                          <p:spTgt spid="77826"/>
                                        </p:tgtEl>
                                        <p:attrNameLst>
                                          <p:attrName>fill.type</p:attrName>
                                        </p:attrNameLst>
                                      </p:cBhvr>
                                      <p:to>
                                        <p:strVal val="solid"/>
                                      </p:to>
                                    </p:set>
                                  </p:childTnLst>
                                </p:cTn>
                              </p:par>
                            </p:childTnLst>
                          </p:cTn>
                        </p:par>
                        <p:par>
                          <p:cTn id="10" fill="hold" nodeType="afterGroup">
                            <p:stCondLst>
                              <p:cond delay="3520"/>
                            </p:stCondLst>
                            <p:childTnLst>
                              <p:par>
                                <p:cTn id="11" presetID="4" presetClass="entr" presetSubtype="32" fill="hold" nodeType="afterEffect">
                                  <p:stCondLst>
                                    <p:cond delay="0"/>
                                  </p:stCondLst>
                                  <p:childTnLst>
                                    <p:set>
                                      <p:cBhvr>
                                        <p:cTn id="12" dur="1" fill="hold">
                                          <p:stCondLst>
                                            <p:cond delay="0"/>
                                          </p:stCondLst>
                                        </p:cTn>
                                        <p:tgtEl>
                                          <p:spTgt spid="77828"/>
                                        </p:tgtEl>
                                        <p:attrNameLst>
                                          <p:attrName>style.visibility</p:attrName>
                                        </p:attrNameLst>
                                      </p:cBhvr>
                                      <p:to>
                                        <p:strVal val="visible"/>
                                      </p:to>
                                    </p:set>
                                    <p:animEffect transition="in" filter="box(out)">
                                      <p:cBhvr>
                                        <p:cTn id="13" dur="5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BB9A9B5C-6D5A-4EB4-89B7-9E1EACCAD347}" type="slidenum">
              <a:rPr kumimoji="0" lang="ru-RU" altLang="ru-RU" sz="1400" smtClean="0"/>
              <a:pPr>
                <a:spcBef>
                  <a:spcPct val="0"/>
                </a:spcBef>
                <a:buClrTx/>
                <a:buSzTx/>
                <a:buFontTx/>
                <a:buNone/>
                <a:defRPr/>
              </a:pPr>
              <a:t>7</a:t>
            </a:fld>
            <a:endParaRPr kumimoji="0" lang="ru-RU" altLang="ru-RU" sz="1400" smtClean="0"/>
          </a:p>
        </p:txBody>
      </p:sp>
      <p:sp>
        <p:nvSpPr>
          <p:cNvPr id="65539" name="Rectangle 3"/>
          <p:cNvSpPr>
            <a:spLocks noGrp="1" noChangeArrowheads="1"/>
          </p:cNvSpPr>
          <p:nvPr>
            <p:ph type="body" idx="1"/>
          </p:nvPr>
        </p:nvSpPr>
        <p:spPr>
          <a:xfrm>
            <a:off x="457200" y="1887538"/>
            <a:ext cx="8229600" cy="2045518"/>
          </a:xfrm>
        </p:spPr>
        <p:txBody>
          <a:bodyPr/>
          <a:lstStyle/>
          <a:p>
            <a:pPr marL="0" indent="0" algn="ctr" eaLnBrk="1" hangingPunct="1">
              <a:buNone/>
            </a:pPr>
            <a:r>
              <a:rPr kumimoji="0" lang="ru-RU" altLang="ru-RU" sz="6000" dirty="0" smtClean="0">
                <a:effectLst/>
              </a:rPr>
              <a:t>1.1. </a:t>
            </a:r>
            <a:r>
              <a:rPr kumimoji="0" lang="ru-RU" altLang="ru-RU" sz="4800" dirty="0"/>
              <a:t>Информационные технологии в </a:t>
            </a:r>
            <a:r>
              <a:rPr kumimoji="0" lang="ru-RU" altLang="ru-RU" sz="4800" dirty="0" err="1" smtClean="0"/>
              <a:t>ФКиС</a:t>
            </a:r>
            <a:r>
              <a:rPr kumimoji="0" lang="ru-RU" altLang="ru-RU" sz="4800" dirty="0" smtClean="0"/>
              <a:t> и АФК </a:t>
            </a:r>
            <a:r>
              <a:rPr kumimoji="0" lang="ru-RU" altLang="ru-RU" sz="6000" dirty="0" smtClean="0">
                <a:effectLst/>
              </a:rPr>
              <a:t>.</a:t>
            </a:r>
          </a:p>
        </p:txBody>
      </p:sp>
      <p:pic>
        <p:nvPicPr>
          <p:cNvPr id="10244" name="09B41AF3.WAV">
            <a:hlinkClick r:id="" action="ppaction://media"/>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5155"/>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65539">
                                            <p:txEl>
                                              <p:pRg st="0" end="0"/>
                                            </p:txEl>
                                          </p:spTgt>
                                        </p:tgtEl>
                                        <p:attrNameLst>
                                          <p:attrName>style.visibility</p:attrName>
                                        </p:attrNameLst>
                                      </p:cBhvr>
                                      <p:to>
                                        <p:strVal val="visible"/>
                                      </p:to>
                                    </p:set>
                                    <p:anim calcmode="discrete" valueType="clr">
                                      <p:cBhvr override="childStyle">
                                        <p:cTn id="7" dur="80"/>
                                        <p:tgtEl>
                                          <p:spTgt spid="6553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553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553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7813"/>
            <a:ext cx="8229600" cy="847725"/>
          </a:xfrm>
          <a:noFill/>
          <a:extLst>
            <a:ext uri="{909E8E84-426E-40DD-AFC4-6F175D3DCCD1}">
              <a14:hiddenFill xmlns:a14="http://schemas.microsoft.com/office/drawing/2010/main">
                <a:solidFill>
                  <a:srgbClr val="FFFFFF"/>
                </a:solidFill>
              </a14:hiddenFill>
            </a:ext>
          </a:extLst>
        </p:spPr>
        <p:txBody>
          <a:bodyPr/>
          <a:lstStyle/>
          <a:p>
            <a:r>
              <a:rPr kumimoji="0" lang="ru-RU" altLang="ru-RU" dirty="0" smtClean="0">
                <a:effectLst/>
              </a:rPr>
              <a:t>Логические основы ЭВМ</a:t>
            </a:r>
          </a:p>
        </p:txBody>
      </p:sp>
      <p:sp>
        <p:nvSpPr>
          <p:cNvPr id="59395" name="Rectangle 3"/>
          <p:cNvSpPr>
            <a:spLocks noGrp="1" noChangeArrowheads="1"/>
          </p:cNvSpPr>
          <p:nvPr>
            <p:ph type="body" sz="half" idx="1"/>
          </p:nvPr>
        </p:nvSpPr>
        <p:spPr>
          <a:xfrm>
            <a:off x="457200" y="1052513"/>
            <a:ext cx="8362950" cy="4248150"/>
          </a:xfrm>
          <a:noFill/>
          <a:extLst>
            <a:ext uri="{909E8E84-426E-40DD-AFC4-6F175D3DCCD1}">
              <a14:hiddenFill xmlns:a14="http://schemas.microsoft.com/office/drawing/2010/main">
                <a:solidFill>
                  <a:srgbClr val="FFFFFF"/>
                </a:solidFill>
              </a14:hiddenFill>
            </a:ext>
          </a:extLst>
        </p:spPr>
        <p:txBody>
          <a:bodyPr/>
          <a:lstStyle/>
          <a:p>
            <a:r>
              <a:rPr kumimoji="0" lang="ru-RU" altLang="ru-RU" sz="2400" dirty="0" smtClean="0">
                <a:effectLst/>
              </a:rPr>
              <a:t>Самой простой логической операцией является операция НЕ, по-другому ее часто называют отрицанием, дополнением или инверсией и обозначают NOT_X. Результат отрицания всегда противоположен значению аргумента. Логическая операция НЕ является унитарной, т.е. имеет всего один операнд. В отличие от нее, операции И (AND) и ИЛИ (OR) являются бинарными, так как представляют собой результаты действий над двумя логическими величинами. </a:t>
            </a:r>
          </a:p>
        </p:txBody>
      </p:sp>
      <p:graphicFrame>
        <p:nvGraphicFramePr>
          <p:cNvPr id="78874" name="Group 26"/>
          <p:cNvGraphicFramePr>
            <a:graphicFrameLocks noGrp="1"/>
          </p:cNvGraphicFramePr>
          <p:nvPr>
            <p:ph sz="half" idx="2"/>
          </p:nvPr>
        </p:nvGraphicFramePr>
        <p:xfrm>
          <a:off x="3347864" y="4653136"/>
          <a:ext cx="2663998" cy="1554426"/>
        </p:xfrm>
        <a:graphic>
          <a:graphicData uri="http://schemas.openxmlformats.org/drawingml/2006/table">
            <a:tbl>
              <a:tblPr/>
              <a:tblGrid>
                <a:gridCol w="576262">
                  <a:extLst>
                    <a:ext uri="{9D8B030D-6E8A-4147-A177-3AD203B41FA5}">
                      <a16:colId xmlns:a16="http://schemas.microsoft.com/office/drawing/2014/main" val="20000"/>
                    </a:ext>
                  </a:extLst>
                </a:gridCol>
                <a:gridCol w="2087736">
                  <a:extLst>
                    <a:ext uri="{9D8B030D-6E8A-4147-A177-3AD203B41FA5}">
                      <a16:colId xmlns:a16="http://schemas.microsoft.com/office/drawing/2014/main" val="20001"/>
                    </a:ext>
                  </a:extLst>
                </a:gridCol>
              </a:tblGrid>
              <a:tr h="518142">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dirty="0" smtClean="0">
                          <a:ln>
                            <a:noFill/>
                          </a:ln>
                          <a:solidFill>
                            <a:schemeClr val="tx1"/>
                          </a:solidFill>
                          <a:effectLst/>
                          <a:latin typeface="Arial" charset="0"/>
                        </a:rPr>
                        <a:t>X </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ru-RU" dirty="0"/>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1">
                      <a:blip r:embed="rId4"/>
                      <a:stretch>
                        <a:fillRect l="-33626" t="-11765" r="-292" b="-232941"/>
                      </a:stretch>
                    </a:blipFill>
                  </a:tcPr>
                </a:tc>
                <a:extLst>
                  <a:ext uri="{0D108BD9-81ED-4DB2-BD59-A6C34878D82A}">
                    <a16:rowId xmlns:a16="http://schemas.microsoft.com/office/drawing/2014/main" val="10000"/>
                  </a:ext>
                </a:extLst>
              </a:tr>
              <a:tr h="518142">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 </a:t>
                      </a:r>
                      <a:endParaRPr kumimoji="0" lang="ru-RU" sz="2800" b="0" i="0" u="none" strike="noStrike" cap="none" normalizeH="0" baseline="0" smtClean="0">
                        <a:ln>
                          <a:noFill/>
                        </a:ln>
                        <a:solidFill>
                          <a:schemeClr val="tx1"/>
                        </a:solidFill>
                        <a:effectLst/>
                        <a:latin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dirty="0" smtClean="0">
                          <a:ln>
                            <a:noFill/>
                          </a:ln>
                          <a:solidFill>
                            <a:schemeClr val="tx1"/>
                          </a:solidFill>
                          <a:effectLst/>
                          <a:latin typeface="Arial" charset="0"/>
                        </a:rPr>
                        <a:t>1</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42">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 </a:t>
                      </a:r>
                      <a:endParaRPr kumimoji="0" lang="ru-RU" sz="2800" b="0" i="0" u="none" strike="noStrike" cap="none" normalizeH="0" baseline="0" smtClean="0">
                        <a:ln>
                          <a:noFill/>
                        </a:ln>
                        <a:solidFill>
                          <a:schemeClr val="tx1"/>
                        </a:solidFill>
                        <a:effectLst/>
                        <a:latin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0 </a:t>
                      </a:r>
                      <a:endParaRPr kumimoji="0" lang="ru-RU" sz="28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78876" name="Лекция 1_new.ppt317.wav">
            <a:hlinkClick r:id="" action="ppaction://media"/>
          </p:cNvPr>
          <p:cNvPicPr>
            <a:picLocks noChangeAspect="1" noChangeArrowheads="1"/>
          </p:cNvPicPr>
          <p:nvPr>
            <a:audi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5991"/>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7887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Prev" delay="0">
                      <p:tgtEl>
                        <p:sldTgt/>
                      </p:tgtEl>
                    </p:cond>
                    <p:cond evt="onStopAudio" delay="0">
                      <p:tgtEl>
                        <p:sldTgt/>
                      </p:tgtEl>
                    </p:cond>
                  </p:endCondLst>
                </p:cTn>
                <p:tgtEl>
                  <p:spTgt spid="78876"/>
                </p:tgtEl>
              </p:cMediaNode>
            </p:audio>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sz="half" idx="1"/>
          </p:nvPr>
        </p:nvSpPr>
        <p:spPr>
          <a:xfrm>
            <a:off x="1" y="188913"/>
            <a:ext cx="5148064" cy="3816151"/>
          </a:xfrm>
          <a:noFill/>
          <a:extLst>
            <a:ext uri="{909E8E84-426E-40DD-AFC4-6F175D3DCCD1}">
              <a14:hiddenFill xmlns:a14="http://schemas.microsoft.com/office/drawing/2010/main">
                <a:solidFill>
                  <a:srgbClr val="FFFFFF"/>
                </a:solidFill>
              </a14:hiddenFill>
            </a:ext>
          </a:extLst>
        </p:spPr>
        <p:txBody>
          <a:bodyPr/>
          <a:lstStyle/>
          <a:p>
            <a:pPr>
              <a:lnSpc>
                <a:spcPct val="90000"/>
              </a:lnSpc>
            </a:pPr>
            <a:r>
              <a:rPr kumimoji="0" lang="ru-RU" altLang="ru-RU" sz="1900" dirty="0">
                <a:effectLst/>
              </a:rPr>
              <a:t>Самой простой логической операцией является операция НЕ, по-другому ее часто называют отрицанием, дополнением или инверсией и обозначают NOT_X. Результат отрицания всегда противоположен значению аргумента.</a:t>
            </a:r>
            <a:endParaRPr kumimoji="0" lang="ru-RU" altLang="ru-RU" sz="1900" dirty="0" smtClean="0">
              <a:effectLst/>
            </a:endParaRPr>
          </a:p>
          <a:p>
            <a:pPr>
              <a:lnSpc>
                <a:spcPct val="90000"/>
              </a:lnSpc>
            </a:pPr>
            <a:r>
              <a:rPr kumimoji="0" lang="ru-RU" altLang="ru-RU" sz="1900" dirty="0" smtClean="0">
                <a:effectLst/>
              </a:rPr>
              <a:t>Логическое И еще часто называют конъюнкцией, или логическим умножением (не правда ли, таблица для этой операции похожа как две капли воды на двоичную таблицу умножения?), а ИЛИ -дизъюнкцией, или логическим сложением. </a:t>
            </a:r>
          </a:p>
          <a:p>
            <a:pPr>
              <a:lnSpc>
                <a:spcPct val="90000"/>
              </a:lnSpc>
            </a:pPr>
            <a:r>
              <a:rPr kumimoji="0" lang="ru-RU" altLang="ru-RU" sz="1900" dirty="0" smtClean="0">
                <a:effectLst/>
              </a:rPr>
              <a:t>Операция И имеет результат "истина" только в том случае, если оба ее операнда истинны. Операция ИЛИ "менее привередлива" к исходным данным. Она дает "истину", если значение "истина" имеет хотя бы одни из операндов. Разумеется, в случае, когда справедливы оба аргумента одновременно, результат по-прежнему истинный. </a:t>
            </a:r>
          </a:p>
        </p:txBody>
      </p:sp>
      <p:graphicFrame>
        <p:nvGraphicFramePr>
          <p:cNvPr id="79954" name="Group 82"/>
          <p:cNvGraphicFramePr>
            <a:graphicFrameLocks noGrp="1"/>
          </p:cNvGraphicFramePr>
          <p:nvPr>
            <p:ph sz="half" idx="2"/>
            <p:extLst>
              <p:ext uri="{D42A27DB-BD31-4B8C-83A1-F6EECF244321}">
                <p14:modId xmlns:p14="http://schemas.microsoft.com/office/powerpoint/2010/main" val="560459333"/>
              </p:ext>
            </p:extLst>
          </p:nvPr>
        </p:nvGraphicFramePr>
        <p:xfrm>
          <a:off x="5357863" y="2709664"/>
          <a:ext cx="3600400" cy="2590800"/>
        </p:xfrm>
        <a:graphic>
          <a:graphicData uri="http://schemas.openxmlformats.org/drawingml/2006/table">
            <a:tbl>
              <a:tblPr/>
              <a:tblGrid>
                <a:gridCol w="345700">
                  <a:extLst>
                    <a:ext uri="{9D8B030D-6E8A-4147-A177-3AD203B41FA5}">
                      <a16:colId xmlns:a16="http://schemas.microsoft.com/office/drawing/2014/main" val="20000"/>
                    </a:ext>
                  </a:extLst>
                </a:gridCol>
                <a:gridCol w="348261">
                  <a:extLst>
                    <a:ext uri="{9D8B030D-6E8A-4147-A177-3AD203B41FA5}">
                      <a16:colId xmlns:a16="http://schemas.microsoft.com/office/drawing/2014/main" val="20001"/>
                    </a:ext>
                  </a:extLst>
                </a:gridCol>
                <a:gridCol w="1046061">
                  <a:extLst>
                    <a:ext uri="{9D8B030D-6E8A-4147-A177-3AD203B41FA5}">
                      <a16:colId xmlns:a16="http://schemas.microsoft.com/office/drawing/2014/main" val="20002"/>
                    </a:ext>
                  </a:extLst>
                </a:gridCol>
                <a:gridCol w="813035">
                  <a:extLst>
                    <a:ext uri="{9D8B030D-6E8A-4147-A177-3AD203B41FA5}">
                      <a16:colId xmlns:a16="http://schemas.microsoft.com/office/drawing/2014/main" val="20003"/>
                    </a:ext>
                  </a:extLst>
                </a:gridCol>
                <a:gridCol w="1047343">
                  <a:extLst>
                    <a:ext uri="{9D8B030D-6E8A-4147-A177-3AD203B41FA5}">
                      <a16:colId xmlns:a16="http://schemas.microsoft.com/office/drawing/2014/main" val="20004"/>
                    </a:ext>
                  </a:extLst>
                </a:gridCol>
              </a:tblGrid>
              <a:tr h="51816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X</a:t>
                      </a:r>
                      <a:endParaRPr kumimoji="0" lang="ru-RU" sz="2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Y</a:t>
                      </a:r>
                      <a:endParaRPr kumimoji="0" lang="ru-RU" sz="2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dirty="0" err="1" smtClean="0">
                          <a:ln>
                            <a:noFill/>
                          </a:ln>
                          <a:solidFill>
                            <a:schemeClr val="tx1"/>
                          </a:solidFill>
                          <a:effectLst/>
                          <a:latin typeface="Arial" charset="0"/>
                        </a:rPr>
                        <a:t>XandY</a:t>
                      </a:r>
                      <a:endParaRPr kumimoji="0" lang="ru-RU" sz="2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dirty="0" err="1" smtClean="0">
                          <a:ln>
                            <a:noFill/>
                          </a:ln>
                          <a:solidFill>
                            <a:schemeClr val="tx1"/>
                          </a:solidFill>
                          <a:effectLst/>
                          <a:latin typeface="Arial" charset="0"/>
                        </a:rPr>
                        <a:t>XorY</a:t>
                      </a:r>
                      <a:endParaRPr kumimoji="0" lang="ru-RU" sz="2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dirty="0" err="1" smtClean="0">
                          <a:ln>
                            <a:noFill/>
                          </a:ln>
                          <a:solidFill>
                            <a:schemeClr val="tx1"/>
                          </a:solidFill>
                          <a:effectLst/>
                          <a:latin typeface="Arial" charset="0"/>
                        </a:rPr>
                        <a:t>XxorY</a:t>
                      </a:r>
                      <a:endParaRPr kumimoji="0" lang="ru-RU" sz="2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6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a:t>
                      </a: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0</a:t>
                      </a:r>
                      <a:endParaRPr kumimoji="0" lang="ru-RU"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6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a:t>
                      </a: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a:t>
                      </a:r>
                      <a:endParaRPr kumimoji="0" lang="ru-RU"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6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6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0</a:t>
                      </a:r>
                      <a:endParaRPr kumimoji="0" lang="ru-RU"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79955" name="Лекция 1_new.ppt318-0.wav">
            <a:hlinkClick r:id="" action="ppaction://media"/>
          </p:cNvPr>
          <p:cNvPicPr>
            <a:picLocks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58" name="TextBox 1"/>
          <p:cNvSpPr txBox="1">
            <a:spLocks noChangeArrowheads="1"/>
          </p:cNvSpPr>
          <p:nvPr/>
        </p:nvSpPr>
        <p:spPr bwMode="auto">
          <a:xfrm>
            <a:off x="5976169" y="2339777"/>
            <a:ext cx="23637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kumimoji="0" lang="ru-RU" altLang="ru-RU" sz="1800" dirty="0"/>
              <a:t>Таблица истинности</a:t>
            </a:r>
          </a:p>
        </p:txBody>
      </p:sp>
      <p:graphicFrame>
        <p:nvGraphicFramePr>
          <p:cNvPr id="2" name="Таблица 1"/>
          <p:cNvGraphicFramePr>
            <a:graphicFrameLocks noGrp="1"/>
          </p:cNvGraphicFramePr>
          <p:nvPr>
            <p:extLst>
              <p:ext uri="{D42A27DB-BD31-4B8C-83A1-F6EECF244321}">
                <p14:modId xmlns:p14="http://schemas.microsoft.com/office/powerpoint/2010/main" val="4070390001"/>
              </p:ext>
            </p:extLst>
          </p:nvPr>
        </p:nvGraphicFramePr>
        <p:xfrm>
          <a:off x="5826064" y="404664"/>
          <a:ext cx="2663998" cy="1554426"/>
        </p:xfrm>
        <a:graphic>
          <a:graphicData uri="http://schemas.openxmlformats.org/drawingml/2006/table">
            <a:tbl>
              <a:tblPr/>
              <a:tblGrid>
                <a:gridCol w="576262">
                  <a:extLst>
                    <a:ext uri="{9D8B030D-6E8A-4147-A177-3AD203B41FA5}">
                      <a16:colId xmlns:a16="http://schemas.microsoft.com/office/drawing/2014/main" val="20000"/>
                    </a:ext>
                  </a:extLst>
                </a:gridCol>
                <a:gridCol w="2087736">
                  <a:extLst>
                    <a:ext uri="{9D8B030D-6E8A-4147-A177-3AD203B41FA5}">
                      <a16:colId xmlns:a16="http://schemas.microsoft.com/office/drawing/2014/main" val="20001"/>
                    </a:ext>
                  </a:extLst>
                </a:gridCol>
              </a:tblGrid>
              <a:tr h="518142">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dirty="0" smtClean="0">
                          <a:ln>
                            <a:noFill/>
                          </a:ln>
                          <a:solidFill>
                            <a:schemeClr val="tx1"/>
                          </a:solidFill>
                          <a:effectLst/>
                          <a:latin typeface="Arial" charset="0"/>
                        </a:rPr>
                        <a:t>X </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ru-RU" dirty="0"/>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1">
                      <a:blip r:embed="rId5"/>
                      <a:stretch>
                        <a:fillRect l="-33626" t="-11765" r="-292" b="-232941"/>
                      </a:stretch>
                    </a:blipFill>
                  </a:tcPr>
                </a:tc>
                <a:extLst>
                  <a:ext uri="{0D108BD9-81ED-4DB2-BD59-A6C34878D82A}">
                    <a16:rowId xmlns:a16="http://schemas.microsoft.com/office/drawing/2014/main" val="10000"/>
                  </a:ext>
                </a:extLst>
              </a:tr>
              <a:tr h="518142">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 </a:t>
                      </a:r>
                      <a:endParaRPr kumimoji="0" lang="ru-RU" sz="2800" b="0" i="0" u="none" strike="noStrike" cap="none" normalizeH="0" baseline="0" smtClean="0">
                        <a:ln>
                          <a:noFill/>
                        </a:ln>
                        <a:solidFill>
                          <a:schemeClr val="tx1"/>
                        </a:solidFill>
                        <a:effectLst/>
                        <a:latin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ru-RU" sz="2800" b="0" i="0" u="none" strike="noStrike" cap="none" normalizeH="0" baseline="0" dirty="0" smtClean="0">
                          <a:ln>
                            <a:noFill/>
                          </a:ln>
                          <a:solidFill>
                            <a:schemeClr val="tx1"/>
                          </a:solidFill>
                          <a:effectLst/>
                          <a:latin typeface="Arial" charset="0"/>
                        </a:rPr>
                        <a:t>1</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42">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 </a:t>
                      </a:r>
                      <a:endParaRPr kumimoji="0" lang="ru-RU" sz="2800" b="0" i="0" u="none" strike="noStrike" cap="none" normalizeH="0" baseline="0" smtClean="0">
                        <a:ln>
                          <a:noFill/>
                        </a:ln>
                        <a:solidFill>
                          <a:schemeClr val="tx1"/>
                        </a:solidFill>
                        <a:effectLst/>
                        <a:latin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0 </a:t>
                      </a:r>
                      <a:endParaRPr kumimoji="0" lang="ru-RU" sz="28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7995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Prev" delay="0">
                      <p:tgtEl>
                        <p:sldTgt/>
                      </p:tgtEl>
                    </p:cond>
                    <p:cond evt="onStopAudio" delay="0">
                      <p:tgtEl>
                        <p:sldTgt/>
                      </p:tgtEl>
                    </p:cond>
                  </p:endCondLst>
                </p:cTn>
                <p:tgtEl>
                  <p:spTgt spid="79955"/>
                </p:tgtEl>
              </p:cMediaNode>
            </p:audio>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a:xfrm>
            <a:off x="0" y="188913"/>
            <a:ext cx="8686800" cy="6480175"/>
          </a:xfrm>
          <a:noFill/>
          <a:extLst>
            <a:ext uri="{909E8E84-426E-40DD-AFC4-6F175D3DCCD1}">
              <a14:hiddenFill xmlns:a14="http://schemas.microsoft.com/office/drawing/2010/main">
                <a:solidFill>
                  <a:srgbClr val="FFFFFF"/>
                </a:solidFill>
              </a14:hiddenFill>
            </a:ext>
          </a:extLst>
        </p:spPr>
        <p:txBody>
          <a:bodyPr/>
          <a:lstStyle/>
          <a:p>
            <a:pPr>
              <a:lnSpc>
                <a:spcPct val="80000"/>
              </a:lnSpc>
            </a:pPr>
            <a:r>
              <a:rPr kumimoji="0" lang="ru-RU" altLang="ru-RU" sz="2800" dirty="0" smtClean="0">
                <a:effectLst/>
              </a:rPr>
              <a:t>Операции И, ИЛИ, НЕ образуют полную систему логических операций, из которой можно построить сколь угодно сложное логическое выражение. В вычислительной технике также часто используется операция исключающее ИЛИ (XOR), которая отличается от обыкновенного ИЛИ только при Х=1 и Y=1. Операция XOR фактически сравнивает на совпадение два двоичных разряда. Хотя теоретически основными базовыми логическими операциями всегда называют именно И, ИЛИ, НЕ, на практике по технологическим причинам в качестве основного логического элемента используется элемент И-НЕ. На базе элементов И-НЕ могут быть скомпонованы все базовые логические элементы (И, ИЛИ, НЕ), а значит и любые другие, более сложные. </a:t>
            </a:r>
            <a:br>
              <a:rPr kumimoji="0" lang="ru-RU" altLang="ru-RU" sz="2800" dirty="0" smtClean="0">
                <a:effectLst/>
              </a:rPr>
            </a:br>
            <a:endParaRPr kumimoji="0" lang="ru-RU" altLang="ru-RU" sz="2800" dirty="0" smtClean="0">
              <a:effectLst/>
            </a:endParaRPr>
          </a:p>
        </p:txBody>
      </p:sp>
      <p:pic>
        <p:nvPicPr>
          <p:cNvPr id="80900" name="Лекция 1_new.ppt319-0.wav">
            <a:hlinkClick r:id="" action="ppaction://media"/>
          </p:cNvPr>
          <p:cNvPicPr>
            <a:picLocks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8090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Prev" delay="0">
                      <p:tgtEl>
                        <p:sldTgt/>
                      </p:tgtEl>
                    </p:cond>
                    <p:cond evt="onStopAudio" delay="0">
                      <p:tgtEl>
                        <p:sldTgt/>
                      </p:tgtEl>
                    </p:cond>
                  </p:endCondLst>
                </p:cTn>
                <p:tgtEl>
                  <p:spTgt spid="80900"/>
                </p:tgtEl>
              </p:cMediaNode>
            </p:audio>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323850" y="5157788"/>
            <a:ext cx="8496300" cy="1108075"/>
          </a:xfrm>
          <a:noFill/>
          <a:extLst>
            <a:ext uri="{909E8E84-426E-40DD-AFC4-6F175D3DCCD1}">
              <a14:hiddenFill xmlns:a14="http://schemas.microsoft.com/office/drawing/2010/main">
                <a:solidFill>
                  <a:srgbClr val="FFFFFF"/>
                </a:solidFill>
              </a14:hiddenFill>
            </a:ext>
          </a:extLst>
        </p:spPr>
        <p:txBody>
          <a:bodyPr/>
          <a:lstStyle/>
          <a:p>
            <a:pPr>
              <a:lnSpc>
                <a:spcPct val="90000"/>
              </a:lnSpc>
            </a:pPr>
            <a:r>
              <a:rPr kumimoji="0" lang="ru-RU" altLang="ru-RU" dirty="0" smtClean="0">
                <a:effectLst/>
              </a:rPr>
              <a:t>Рис. 1. Логические элементы И, ИЛИ, </a:t>
            </a:r>
          </a:p>
          <a:p>
            <a:pPr>
              <a:lnSpc>
                <a:spcPct val="90000"/>
              </a:lnSpc>
              <a:buFont typeface="Wingdings" panose="05000000000000000000" pitchFamily="2" charset="2"/>
              <a:buNone/>
            </a:pPr>
            <a:r>
              <a:rPr kumimoji="0" lang="ru-RU" altLang="ru-RU" dirty="0" smtClean="0">
                <a:effectLst/>
              </a:rPr>
              <a:t>И-НЕ в схемном представлении </a:t>
            </a:r>
          </a:p>
        </p:txBody>
      </p:sp>
      <p:sp>
        <p:nvSpPr>
          <p:cNvPr id="62467" name="Rectangle 4"/>
          <p:cNvSpPr>
            <a:spLocks noChangeArrowheads="1"/>
          </p:cNvSpPr>
          <p:nvPr/>
        </p:nvSpPr>
        <p:spPr bwMode="auto">
          <a:xfrm>
            <a:off x="352425" y="2544763"/>
            <a:ext cx="843915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lgn="just" fontAlgn="t">
              <a:spcBef>
                <a:spcPct val="0"/>
              </a:spcBef>
              <a:buClrTx/>
              <a:buSzTx/>
              <a:buFontTx/>
              <a:buNone/>
            </a:pPr>
            <a:r>
              <a:rPr kumimoji="0" lang="ru-RU" altLang="ru-RU" sz="900">
                <a:solidFill>
                  <a:srgbClr val="202060"/>
                </a:solidFill>
                <a:latin typeface="Verdana" panose="020B0604030504040204" pitchFamily="34" charset="0"/>
              </a:rPr>
              <a:t/>
            </a:r>
            <a:br>
              <a:rPr kumimoji="0" lang="ru-RU" altLang="ru-RU" sz="900">
                <a:solidFill>
                  <a:srgbClr val="202060"/>
                </a:solidFill>
                <a:latin typeface="Verdana" panose="020B0604030504040204" pitchFamily="34" charset="0"/>
              </a:rPr>
            </a:br>
            <a:endParaRPr kumimoji="0" lang="ru-RU" altLang="ru-RU" sz="1100"/>
          </a:p>
          <a:p>
            <a:pPr algn="just">
              <a:spcBef>
                <a:spcPct val="0"/>
              </a:spcBef>
              <a:buClrTx/>
              <a:buSzTx/>
              <a:buFontTx/>
              <a:buNone/>
            </a:pPr>
            <a:r>
              <a:rPr kumimoji="0" lang="ru-RU" altLang="ru-RU" sz="1800"/>
              <a:t>  </a:t>
            </a:r>
            <a:r>
              <a:rPr kumimoji="0" lang="ru-RU" altLang="ru-RU" sz="5400"/>
              <a:t> </a:t>
            </a:r>
            <a:r>
              <a:rPr kumimoji="0" lang="ru-RU" altLang="ru-RU" sz="1800"/>
              <a:t>                                                                                                                        </a:t>
            </a:r>
            <a:endParaRPr kumimoji="0" lang="ru-RU" altLang="ru-RU" sz="900">
              <a:solidFill>
                <a:srgbClr val="202060"/>
              </a:solidFill>
              <a:latin typeface="Verdana" panose="020B0604030504040204" pitchFamily="34" charset="0"/>
            </a:endParaRPr>
          </a:p>
          <a:p>
            <a:pPr algn="just" fontAlgn="t">
              <a:spcBef>
                <a:spcPct val="0"/>
              </a:spcBef>
              <a:buClrTx/>
              <a:buSzTx/>
              <a:buFontTx/>
              <a:buNone/>
            </a:pPr>
            <a:r>
              <a:rPr kumimoji="0" lang="ru-RU" altLang="ru-RU" sz="700">
                <a:solidFill>
                  <a:srgbClr val="202060"/>
                </a:solidFill>
                <a:latin typeface="Verdana" panose="020B0604030504040204" pitchFamily="34" charset="0"/>
              </a:rPr>
              <a:t>Рис. 1. Логические элементы И,</a:t>
            </a:r>
            <a:endParaRPr kumimoji="0" lang="ru-RU" altLang="ru-RU" sz="1100"/>
          </a:p>
          <a:p>
            <a:pPr algn="just" fontAlgn="t">
              <a:spcBef>
                <a:spcPct val="0"/>
              </a:spcBef>
              <a:buClrTx/>
              <a:buSzTx/>
              <a:buFontTx/>
              <a:buNone/>
            </a:pPr>
            <a:endParaRPr kumimoji="0" lang="ru-RU" altLang="ru-RU" sz="1100"/>
          </a:p>
          <a:p>
            <a:pPr algn="just">
              <a:spcBef>
                <a:spcPct val="0"/>
              </a:spcBef>
              <a:buClrTx/>
              <a:buSzTx/>
              <a:buFontTx/>
              <a:buNone/>
            </a:pPr>
            <a:endParaRPr kumimoji="0" lang="ru-RU" altLang="ru-RU" sz="1800"/>
          </a:p>
        </p:txBody>
      </p:sp>
      <p:pic>
        <p:nvPicPr>
          <p:cNvPr id="62468" name="Picture 5" descr="im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908050"/>
            <a:ext cx="8569325" cy="324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26" name="Лекция 1_new.ppt320.wav">
            <a:hlinkClick r:id="" action="ppaction://media"/>
          </p:cNvPr>
          <p:cNvPicPr>
            <a:picLocks noChangeAspect="1" noChangeArrowheads="1"/>
          </p:cNvPicPr>
          <p:nvPr>
            <a:audi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8192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Prev" delay="0">
                      <p:tgtEl>
                        <p:sldTgt/>
                      </p:tgtEl>
                    </p:cond>
                    <p:cond evt="onStopAudio" delay="0">
                      <p:tgtEl>
                        <p:sldTgt/>
                      </p:tgtEl>
                    </p:cond>
                  </p:endCondLst>
                </p:cTn>
                <p:tgtEl>
                  <p:spTgt spid="81926"/>
                </p:tgtEl>
              </p:cMediaNode>
            </p:audio>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defRPr/>
            </a:pPr>
            <a:fld id="{8C9784C5-938C-48EB-BEBE-073D682FB324}" type="slidenum">
              <a:rPr kumimoji="0" lang="ru-RU" altLang="ru-RU" sz="1400" smtClean="0"/>
              <a:pPr>
                <a:spcBef>
                  <a:spcPct val="0"/>
                </a:spcBef>
                <a:buClrTx/>
                <a:buSzTx/>
                <a:buFontTx/>
                <a:buNone/>
                <a:defRPr/>
              </a:pPr>
              <a:t>74</a:t>
            </a:fld>
            <a:endParaRPr kumimoji="0" lang="ru-RU" altLang="ru-RU" sz="1400" smtClean="0"/>
          </a:p>
        </p:txBody>
      </p:sp>
      <p:sp>
        <p:nvSpPr>
          <p:cNvPr id="40962" name="Rectangle 2"/>
          <p:cNvSpPr>
            <a:spLocks noGrp="1" noChangeArrowheads="1"/>
          </p:cNvSpPr>
          <p:nvPr>
            <p:ph type="title"/>
          </p:nvPr>
        </p:nvSpPr>
        <p:spPr>
          <a:xfrm>
            <a:off x="457200" y="2649538"/>
            <a:ext cx="8229600" cy="1139825"/>
          </a:xfrm>
        </p:spPr>
        <p:txBody>
          <a:bodyPr/>
          <a:lstStyle/>
          <a:p>
            <a:pPr eaLnBrk="1" hangingPunct="1"/>
            <a:r>
              <a:rPr kumimoji="0" lang="ru-RU" altLang="ru-RU" sz="6600" dirty="0" smtClean="0"/>
              <a:t>Конец лекции</a:t>
            </a:r>
          </a:p>
        </p:txBody>
      </p:sp>
      <p:sp>
        <p:nvSpPr>
          <p:cNvPr id="63492" name="Прямоугольник с двумя скругленными противолежащими углами 3"/>
          <p:cNvSpPr>
            <a:spLocks/>
          </p:cNvSpPr>
          <p:nvPr/>
        </p:nvSpPr>
        <p:spPr bwMode="auto">
          <a:xfrm>
            <a:off x="3000375" y="3929063"/>
            <a:ext cx="3286125" cy="1055687"/>
          </a:xfrm>
          <a:custGeom>
            <a:avLst/>
            <a:gdLst>
              <a:gd name="T0" fmla="*/ 175951 w 3286125"/>
              <a:gd name="T1" fmla="*/ 0 h 1055687"/>
              <a:gd name="T2" fmla="*/ 3286125 w 3286125"/>
              <a:gd name="T3" fmla="*/ 0 h 1055687"/>
              <a:gd name="T4" fmla="*/ 3286125 w 3286125"/>
              <a:gd name="T5" fmla="*/ 0 h 1055687"/>
              <a:gd name="T6" fmla="*/ 3286125 w 3286125"/>
              <a:gd name="T7" fmla="*/ 879736 h 1055687"/>
              <a:gd name="T8" fmla="*/ 3110174 w 3286125"/>
              <a:gd name="T9" fmla="*/ 1055687 h 1055687"/>
              <a:gd name="T10" fmla="*/ 0 w 3286125"/>
              <a:gd name="T11" fmla="*/ 1055687 h 1055687"/>
              <a:gd name="T12" fmla="*/ 0 w 3286125"/>
              <a:gd name="T13" fmla="*/ 1055687 h 1055687"/>
              <a:gd name="T14" fmla="*/ 0 w 3286125"/>
              <a:gd name="T15" fmla="*/ 175951 h 1055687"/>
              <a:gd name="T16" fmla="*/ 175951 w 3286125"/>
              <a:gd name="T17" fmla="*/ 0 h 10556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86125"/>
              <a:gd name="T28" fmla="*/ 0 h 1055687"/>
              <a:gd name="T29" fmla="*/ 3286125 w 3286125"/>
              <a:gd name="T30" fmla="*/ 1055687 h 10556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86125" h="1055687">
                <a:moveTo>
                  <a:pt x="175951" y="0"/>
                </a:moveTo>
                <a:lnTo>
                  <a:pt x="3286125" y="0"/>
                </a:lnTo>
                <a:lnTo>
                  <a:pt x="3286125" y="879736"/>
                </a:lnTo>
                <a:cubicBezTo>
                  <a:pt x="3286125" y="976911"/>
                  <a:pt x="3207349" y="1055687"/>
                  <a:pt x="3110174" y="1055687"/>
                </a:cubicBezTo>
                <a:lnTo>
                  <a:pt x="0" y="1055687"/>
                </a:lnTo>
                <a:lnTo>
                  <a:pt x="0" y="175951"/>
                </a:lnTo>
                <a:cubicBezTo>
                  <a:pt x="0" y="78776"/>
                  <a:pt x="78776" y="0"/>
                  <a:pt x="175951" y="0"/>
                </a:cubicBezTo>
                <a:close/>
              </a:path>
            </a:pathLst>
          </a:custGeom>
          <a:solidFill>
            <a:schemeClr val="accent1"/>
          </a:solidFill>
          <a:ln w="9525">
            <a:solidFill>
              <a:schemeClr val="tx1"/>
            </a:solidFill>
            <a:round/>
            <a:headEnd/>
            <a:tailEnd/>
          </a:ln>
        </p:spPr>
        <p:txBody>
          <a:bodyPr>
            <a:spAutoFit/>
          </a:bodyPr>
          <a:lstStyle>
            <a:lvl1pPr>
              <a:spcBef>
                <a:spcPct val="20000"/>
              </a:spcBef>
              <a:buClr>
                <a:schemeClr val="hlink"/>
              </a:buClr>
              <a:buSzPct val="80000"/>
              <a:buFont typeface="Wingdings" panose="05000000000000000000" pitchFamily="2" charset="2"/>
              <a:buChar char="Ø"/>
              <a:defRPr kumimoji="1"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kumimoji="1"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kumimoji="1"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kumimoji="1"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kumimoji="1"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kumimoji="0" lang="ru-RU" altLang="ru-RU" sz="2800">
                <a:hlinkClick r:id="rId5" action="ppaction://hlinkpres?slideindex=1&amp;slidetitle="/>
              </a:rPr>
              <a:t>Продолжение  -  Лекция 2 История</a:t>
            </a:r>
            <a:endParaRPr kumimoji="0" lang="ru-RU" altLang="ru-RU" sz="2800"/>
          </a:p>
        </p:txBody>
      </p:sp>
      <p:pic>
        <p:nvPicPr>
          <p:cNvPr id="56328" name="Лекция 1_new.ppt286.wav">
            <a:hlinkClick r:id="" action="ppaction://media"/>
          </p:cNvPr>
          <p:cNvPicPr>
            <a:picLocks noChangeAspect="1" noChangeArrowheads="1"/>
          </p:cNvPicPr>
          <p:nvPr>
            <a:audioFile r:link="rId3"/>
            <p:extLst>
              <p:ext uri="{DAA4B4D4-6D71-4841-9C94-3DE7FCFB9230}">
                <p14:media xmlns:p14="http://schemas.microsoft.com/office/powerpoint/2010/main" r:link="rId2"/>
              </p:ext>
            </p:extLst>
          </p:nvPr>
        </p:nvPicPr>
        <p:blipFill>
          <a:blip r:embed="rId6">
            <a:extLst>
              <a:ext uri="{28A0092B-C50C-407E-A947-70E740481C1C}">
                <a14:useLocalDpi xmlns:a14="http://schemas.microsoft.com/office/drawing/2010/main" val="0"/>
              </a:ext>
            </a:extLst>
          </a:blip>
          <a:srcRect/>
          <a:stretch>
            <a:fillRect/>
          </a:stretch>
        </p:blipFill>
        <p:spPr bwMode="auto">
          <a:xfrm>
            <a:off x="8653463" y="6367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56328"/>
                                        </p:tgtEl>
                                      </p:cBhvr>
                                    </p:cmd>
                                  </p:childTnLst>
                                </p:cTn>
                              </p:par>
                              <p:par>
                                <p:cTn id="7" presetID="10" presetClass="entr" presetSubtype="0" fill="hold" grpId="0" nodeType="withEffect">
                                  <p:stCondLst>
                                    <p:cond delay="0"/>
                                  </p:stCondLst>
                                  <p:childTnLst>
                                    <p:set>
                                      <p:cBhvr>
                                        <p:cTn id="8" dur="1" fill="hold">
                                          <p:stCondLst>
                                            <p:cond delay="0"/>
                                          </p:stCondLst>
                                        </p:cTn>
                                        <p:tgtEl>
                                          <p:spTgt spid="40962"/>
                                        </p:tgtEl>
                                        <p:attrNameLst>
                                          <p:attrName>style.visibility</p:attrName>
                                        </p:attrNameLst>
                                      </p:cBhvr>
                                      <p:to>
                                        <p:strVal val="visible"/>
                                      </p:to>
                                    </p:set>
                                    <p:animEffect transition="in" filter="fade">
                                      <p:cBhvr>
                                        <p:cTn id="9" dur="2000"/>
                                        <p:tgtEl>
                                          <p:spTgt spid="409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xit" presetSubtype="0" fill="hold" grpId="1" nodeType="clickEffect">
                                  <p:stCondLst>
                                    <p:cond delay="0"/>
                                  </p:stCondLst>
                                  <p:childTnLst>
                                    <p:animEffect transition="out" filter="dissolve">
                                      <p:cBhvr>
                                        <p:cTn id="13" dur="500"/>
                                        <p:tgtEl>
                                          <p:spTgt spid="40962"/>
                                        </p:tgtEl>
                                      </p:cBhvr>
                                    </p:animEffect>
                                    <p:set>
                                      <p:cBhvr>
                                        <p:cTn id="14" dur="1" fill="hold">
                                          <p:stCondLst>
                                            <p:cond delay="499"/>
                                          </p:stCondLst>
                                        </p:cTn>
                                        <p:tgtEl>
                                          <p:spTgt spid="409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5" fill="hold" display="0">
                  <p:stCondLst>
                    <p:cond delay="indefinite"/>
                  </p:stCondLst>
                  <p:endCondLst>
                    <p:cond evt="onPrev" delay="0">
                      <p:tgtEl>
                        <p:sldTgt/>
                      </p:tgtEl>
                    </p:cond>
                    <p:cond evt="onStopAudio" delay="0">
                      <p:tgtEl>
                        <p:sldTgt/>
                      </p:tgtEl>
                    </p:cond>
                  </p:endCondLst>
                </p:cTn>
                <p:tgtEl>
                  <p:spTgt spid="56328"/>
                </p:tgtEl>
              </p:cMediaNode>
            </p:audio>
          </p:childTnLst>
        </p:cTn>
      </p:par>
    </p:tnLst>
    <p:bldLst>
      <p:bldP spid="40962" grpId="0"/>
      <p:bldP spid="4096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86891"/>
          </a:xfrm>
        </p:spPr>
        <p:txBody>
          <a:bodyPr/>
          <a:lstStyle/>
          <a:p>
            <a:r>
              <a:rPr kumimoji="0" lang="ru-RU" altLang="ru-RU" sz="2800" dirty="0"/>
              <a:t>Информационные технологии в </a:t>
            </a:r>
            <a:r>
              <a:rPr kumimoji="0" lang="ru-RU" altLang="ru-RU" sz="2800" dirty="0" err="1"/>
              <a:t>ФКиС</a:t>
            </a:r>
            <a:r>
              <a:rPr kumimoji="0" lang="ru-RU" altLang="ru-RU" sz="2800" dirty="0"/>
              <a:t> и АФК</a:t>
            </a:r>
            <a:endParaRPr lang="ru-RU" sz="2800" dirty="0"/>
          </a:p>
        </p:txBody>
      </p:sp>
      <p:sp>
        <p:nvSpPr>
          <p:cNvPr id="3" name="Объект 2"/>
          <p:cNvSpPr>
            <a:spLocks noGrp="1"/>
          </p:cNvSpPr>
          <p:nvPr>
            <p:ph idx="1"/>
          </p:nvPr>
        </p:nvSpPr>
        <p:spPr>
          <a:xfrm>
            <a:off x="179512" y="629860"/>
            <a:ext cx="8856984" cy="4525963"/>
          </a:xfrm>
        </p:spPr>
        <p:txBody>
          <a:bodyPr/>
          <a:lstStyle/>
          <a:p>
            <a:r>
              <a:rPr lang="ru-RU" dirty="0"/>
              <a:t>Информационные технологии в </a:t>
            </a:r>
            <a:r>
              <a:rPr lang="ru-RU" dirty="0" err="1"/>
              <a:t>ФКиС</a:t>
            </a:r>
            <a:r>
              <a:rPr lang="ru-RU" dirty="0"/>
              <a:t> </a:t>
            </a:r>
            <a:r>
              <a:rPr lang="ru-RU" dirty="0" smtClean="0"/>
              <a:t>и АФК (ИТ в </a:t>
            </a:r>
            <a:r>
              <a:rPr lang="ru-RU" dirty="0" err="1" smtClean="0"/>
              <a:t>ФКиС</a:t>
            </a:r>
            <a:r>
              <a:rPr lang="ru-RU" dirty="0"/>
              <a:t>)</a:t>
            </a:r>
            <a:r>
              <a:rPr lang="ru-RU" dirty="0" smtClean="0"/>
              <a:t> дисциплина, основанная </a:t>
            </a:r>
            <a:r>
              <a:rPr lang="ru-RU" dirty="0"/>
              <a:t>на изучении основных принципов и правил обработки информации в сфере </a:t>
            </a:r>
            <a:r>
              <a:rPr lang="ru-RU" dirty="0" err="1"/>
              <a:t>ФКиС</a:t>
            </a:r>
            <a:r>
              <a:rPr lang="ru-RU" dirty="0"/>
              <a:t>.</a:t>
            </a:r>
          </a:p>
          <a:p>
            <a:r>
              <a:rPr kumimoji="0" lang="ru-RU" altLang="ru-RU" dirty="0" smtClean="0"/>
              <a:t>В </a:t>
            </a:r>
            <a:r>
              <a:rPr kumimoji="0" lang="ru-RU" altLang="ru-RU" dirty="0"/>
              <a:t>том </a:t>
            </a:r>
            <a:r>
              <a:rPr kumimoji="0" lang="ru-RU" altLang="ru-RU" dirty="0" smtClean="0"/>
              <a:t>числе, как </a:t>
            </a:r>
            <a:r>
              <a:rPr kumimoji="0" lang="ru-RU" altLang="ru-RU" dirty="0"/>
              <a:t>учебная дисциплина </a:t>
            </a:r>
            <a:r>
              <a:rPr kumimoji="0" lang="ru-RU" altLang="ru-RU" dirty="0" smtClean="0"/>
              <a:t>ИТ в</a:t>
            </a:r>
            <a:r>
              <a:rPr lang="ru-RU" dirty="0" smtClean="0"/>
              <a:t> </a:t>
            </a:r>
            <a:r>
              <a:rPr lang="ru-RU" dirty="0" err="1" smtClean="0"/>
              <a:t>ФКиС</a:t>
            </a:r>
            <a:r>
              <a:rPr lang="ru-RU" dirty="0" smtClean="0"/>
              <a:t> рассматривает вопросы фиксации, сбора, передачи, обработки и представления данных в спортивно-педагогическом процессе, а так же в спортивной науке.</a:t>
            </a:r>
          </a:p>
        </p:txBody>
      </p:sp>
      <p:sp>
        <p:nvSpPr>
          <p:cNvPr id="4" name="Номер слайда 3"/>
          <p:cNvSpPr>
            <a:spLocks noGrp="1"/>
          </p:cNvSpPr>
          <p:nvPr>
            <p:ph type="sldNum" sz="quarter" idx="12"/>
          </p:nvPr>
        </p:nvSpPr>
        <p:spPr/>
        <p:txBody>
          <a:bodyPr/>
          <a:lstStyle/>
          <a:p>
            <a:pPr>
              <a:defRPr/>
            </a:pPr>
            <a:fld id="{AAA07F89-CD62-4DFB-9DB8-88DF5635CDDF}" type="slidenum">
              <a:rPr lang="ru-RU" altLang="ru-RU" smtClean="0"/>
              <a:pPr>
                <a:defRPr/>
              </a:pPr>
              <a:t>8</a:t>
            </a:fld>
            <a:endParaRPr lang="ru-RU" altLang="ru-RU"/>
          </a:p>
        </p:txBody>
      </p:sp>
    </p:spTree>
    <p:extLst>
      <p:ext uri="{BB962C8B-B14F-4D97-AF65-F5344CB8AC3E}">
        <p14:creationId xmlns:p14="http://schemas.microsoft.com/office/powerpoint/2010/main" val="1903707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342875"/>
          </a:xfrm>
        </p:spPr>
        <p:txBody>
          <a:bodyPr/>
          <a:lstStyle/>
          <a:p>
            <a:r>
              <a:rPr kumimoji="0" lang="ru-RU" altLang="ru-RU" sz="2800" dirty="0">
                <a:solidFill>
                  <a:srgbClr val="B39257"/>
                </a:solidFill>
              </a:rPr>
              <a:t>Информационные технологии в </a:t>
            </a:r>
            <a:r>
              <a:rPr kumimoji="0" lang="ru-RU" altLang="ru-RU" sz="2800" dirty="0" err="1">
                <a:solidFill>
                  <a:srgbClr val="B39257"/>
                </a:solidFill>
              </a:rPr>
              <a:t>ФКиС</a:t>
            </a:r>
            <a:r>
              <a:rPr kumimoji="0" lang="ru-RU" altLang="ru-RU" sz="2800" dirty="0">
                <a:solidFill>
                  <a:srgbClr val="B39257"/>
                </a:solidFill>
              </a:rPr>
              <a:t> и АФК</a:t>
            </a:r>
            <a:endParaRPr lang="ru-RU" dirty="0"/>
          </a:p>
        </p:txBody>
      </p:sp>
      <p:sp>
        <p:nvSpPr>
          <p:cNvPr id="3" name="Объект 2"/>
          <p:cNvSpPr>
            <a:spLocks noGrp="1"/>
          </p:cNvSpPr>
          <p:nvPr>
            <p:ph idx="1"/>
          </p:nvPr>
        </p:nvSpPr>
        <p:spPr>
          <a:xfrm>
            <a:off x="457200" y="764705"/>
            <a:ext cx="8229600" cy="4176464"/>
          </a:xfrm>
        </p:spPr>
        <p:txBody>
          <a:bodyPr/>
          <a:lstStyle/>
          <a:p>
            <a:r>
              <a:rPr lang="ru-RU" dirty="0" smtClean="0"/>
              <a:t>Важно понимать, что информационные технологии и, в том числе, и ИТ в </a:t>
            </a:r>
            <a:r>
              <a:rPr lang="ru-RU" dirty="0" err="1" smtClean="0"/>
              <a:t>ФКиС</a:t>
            </a:r>
            <a:r>
              <a:rPr lang="ru-RU" dirty="0" smtClean="0"/>
              <a:t>, существовали задолго до появления вычислительной техники, однако, с появлением и применением вычислительной ИТ </a:t>
            </a:r>
            <a:r>
              <a:rPr lang="ru-RU" dirty="0"/>
              <a:t>и, в том числе, </a:t>
            </a:r>
            <a:r>
              <a:rPr lang="ru-RU" dirty="0" smtClean="0"/>
              <a:t>в </a:t>
            </a:r>
            <a:r>
              <a:rPr lang="ru-RU" dirty="0" err="1" smtClean="0"/>
              <a:t>ФКиС</a:t>
            </a:r>
            <a:r>
              <a:rPr lang="ru-RU" dirty="0" smtClean="0"/>
              <a:t> вышли на существенно новый уровень.</a:t>
            </a:r>
          </a:p>
          <a:p>
            <a:r>
              <a:rPr lang="ru-RU" dirty="0" smtClean="0"/>
              <a:t>Например, системы Старт-финиш в лёгкой атлетике.</a:t>
            </a:r>
            <a:endParaRPr lang="ru-RU" dirty="0"/>
          </a:p>
        </p:txBody>
      </p:sp>
      <p:sp>
        <p:nvSpPr>
          <p:cNvPr id="4" name="Номер слайда 3"/>
          <p:cNvSpPr>
            <a:spLocks noGrp="1"/>
          </p:cNvSpPr>
          <p:nvPr>
            <p:ph type="sldNum" sz="quarter" idx="12"/>
          </p:nvPr>
        </p:nvSpPr>
        <p:spPr/>
        <p:txBody>
          <a:bodyPr/>
          <a:lstStyle/>
          <a:p>
            <a:pPr>
              <a:defRPr/>
            </a:pPr>
            <a:fld id="{AAA07F89-CD62-4DFB-9DB8-88DF5635CDDF}" type="slidenum">
              <a:rPr lang="ru-RU" altLang="ru-RU" smtClean="0"/>
              <a:pPr>
                <a:defRPr/>
              </a:pPr>
              <a:t>9</a:t>
            </a:fld>
            <a:endParaRPr lang="ru-RU" altLang="ru-RU"/>
          </a:p>
        </p:txBody>
      </p:sp>
    </p:spTree>
    <p:extLst>
      <p:ext uri="{BB962C8B-B14F-4D97-AF65-F5344CB8AC3E}">
        <p14:creationId xmlns:p14="http://schemas.microsoft.com/office/powerpoint/2010/main" val="42192564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2.7"/>
</p:tagLst>
</file>

<file path=ppt/tags/tag2.xml><?xml version="1.0" encoding="utf-8"?>
<p:tagLst xmlns:a="http://schemas.openxmlformats.org/drawingml/2006/main" xmlns:r="http://schemas.openxmlformats.org/officeDocument/2006/relationships" xmlns:p="http://schemas.openxmlformats.org/presentationml/2006/main">
  <p:tag name="TIMING" val="|32.6|75.4|14.3|69.7|74.2"/>
</p:tagLst>
</file>

<file path=ppt/tags/tag3.xml><?xml version="1.0" encoding="utf-8"?>
<p:tagLst xmlns:a="http://schemas.openxmlformats.org/drawingml/2006/main" xmlns:r="http://schemas.openxmlformats.org/officeDocument/2006/relationships" xmlns:p="http://schemas.openxmlformats.org/presentationml/2006/main">
  <p:tag name="TIMING" val="|28.5|4.1|116.6"/>
</p:tagLst>
</file>

<file path=ppt/tags/tag4.xml><?xml version="1.0" encoding="utf-8"?>
<p:tagLst xmlns:a="http://schemas.openxmlformats.org/drawingml/2006/main" xmlns:r="http://schemas.openxmlformats.org/officeDocument/2006/relationships" xmlns:p="http://schemas.openxmlformats.org/presentationml/2006/main">
  <p:tag name="TIMING" val="|8.5|3.1"/>
</p:tagLst>
</file>

<file path=ppt/tags/tag5.xml><?xml version="1.0" encoding="utf-8"?>
<p:tagLst xmlns:a="http://schemas.openxmlformats.org/drawingml/2006/main" xmlns:r="http://schemas.openxmlformats.org/officeDocument/2006/relationships" xmlns:p="http://schemas.openxmlformats.org/presentationml/2006/main">
  <p:tag name="TIMING" val="|69.4"/>
</p:tagLst>
</file>

<file path=ppt/tags/tag6.xml><?xml version="1.0" encoding="utf-8"?>
<p:tagLst xmlns:a="http://schemas.openxmlformats.org/drawingml/2006/main" xmlns:r="http://schemas.openxmlformats.org/officeDocument/2006/relationships" xmlns:p="http://schemas.openxmlformats.org/presentationml/2006/main">
  <p:tag name="TIMING" val="|36.7"/>
</p:tagLst>
</file>

<file path=ppt/theme/theme1.xml><?xml version="1.0" encoding="utf-8"?>
<a:theme xmlns:a="http://schemas.openxmlformats.org/drawingml/2006/main" name="Круги">
  <a:themeElements>
    <a:clrScheme name="Круги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fontScheme name="Круг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Круги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Круги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Круги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Круги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Круги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Круги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Круги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Круги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5646</TotalTime>
  <Words>3718</Words>
  <Application>Microsoft Office PowerPoint</Application>
  <PresentationFormat>Экран (4:3)</PresentationFormat>
  <Paragraphs>575</Paragraphs>
  <Slides>74</Slides>
  <Notes>0</Notes>
  <HiddenSlides>5</HiddenSlides>
  <MMClips>5</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74</vt:i4>
      </vt:variant>
    </vt:vector>
  </HeadingPairs>
  <TitlesOfParts>
    <vt:vector size="80" baseType="lpstr">
      <vt:lpstr>Arial</vt:lpstr>
      <vt:lpstr>Calibri</vt:lpstr>
      <vt:lpstr>Times New Roman</vt:lpstr>
      <vt:lpstr>Verdana</vt:lpstr>
      <vt:lpstr>Wingdings</vt:lpstr>
      <vt:lpstr>Круги</vt:lpstr>
      <vt:lpstr>Бордовский Павел Георгиевич (Кафедра биомеханики)  Лекция 1</vt:lpstr>
      <vt:lpstr>Для заочного факультета</vt:lpstr>
      <vt:lpstr>Для очного факультета</vt:lpstr>
      <vt:lpstr>План лекции</vt:lpstr>
      <vt:lpstr>Рекомендуемая литература</vt:lpstr>
      <vt:lpstr>Дополнительная </vt:lpstr>
      <vt:lpstr>Презентация PowerPoint</vt:lpstr>
      <vt:lpstr>Информационные технологии в ФКиС и АФК</vt:lpstr>
      <vt:lpstr>Информационные технологии в ФКиС и АФК</vt:lpstr>
      <vt:lpstr>Информационные технологии в ФКиС и АФК</vt:lpstr>
      <vt:lpstr>ИНФОРМАТИКА</vt:lpstr>
      <vt:lpstr>ИНФОРМАЦИЯ</vt:lpstr>
      <vt:lpstr>ИНФОРМАЦИЯ</vt:lpstr>
      <vt:lpstr>Презентация PowerPoint</vt:lpstr>
      <vt:lpstr>Информационные технологии (IT)</vt:lpstr>
      <vt:lpstr>Информационные технологии (IT)</vt:lpstr>
      <vt:lpstr>ИНФОРМАЦИОННЫЕ ТЕХНОЛОГИИ</vt:lpstr>
      <vt:lpstr>Информационные технологии (IT)</vt:lpstr>
      <vt:lpstr>Информационная система</vt:lpstr>
      <vt:lpstr>Классификация ИТ</vt:lpstr>
      <vt:lpstr>ИНФОРМАЦИОННЫЕ РЕСУРСЫ</vt:lpstr>
      <vt:lpstr>Этапы реализации ИТ</vt:lpstr>
      <vt:lpstr>Общая ТЕХНОЛОГИЯ процессов сбора, передачи, обработки и хранения информации В СИСТЕМАХ</vt:lpstr>
      <vt:lpstr>Общая ТЕХНОЛОГИЯ процессов сбора, передачи, обработки и хранения информации В СИСТЕМАХ</vt:lpstr>
      <vt:lpstr>Общая ТЕХНОЛОГИЯ процессов сбора, передачи, обработки и хранения информации В СИСТЕМАХ</vt:lpstr>
      <vt:lpstr>Общая ТЕХНОЛОГИЯ процессов сбора, передачи, обработки и хранения информации В СИСТЕМАХ</vt:lpstr>
      <vt:lpstr>Общая ТЕХНОЛОГИЯ процессов сбора, передачи, обработки и хранения информации В СИСТЕМАХ</vt:lpstr>
      <vt:lpstr>Презентация PowerPoint</vt:lpstr>
      <vt:lpstr>Презентация PowerPoint</vt:lpstr>
      <vt:lpstr>Презентация PowerPoint</vt:lpstr>
      <vt:lpstr>Связь между данными и информацией</vt:lpstr>
      <vt:lpstr>Аспекты представления информации</vt:lpstr>
      <vt:lpstr>ОБРАБОТКА ИНФОРМАЦИИ </vt:lpstr>
      <vt:lpstr>Системы счисления</vt:lpstr>
      <vt:lpstr>Системы счисления</vt:lpstr>
      <vt:lpstr>Системы счисления</vt:lpstr>
      <vt:lpstr>Предметами (объектами) информационных технологий являются</vt:lpstr>
      <vt:lpstr>Презентация PowerPoint</vt:lpstr>
      <vt:lpstr>Презентация PowerPoint</vt:lpstr>
      <vt:lpstr>Презентация PowerPoint</vt:lpstr>
      <vt:lpstr>Презентация PowerPoint</vt:lpstr>
      <vt:lpstr>Первая информационная революция – изобретение письменности и счёта</vt:lpstr>
      <vt:lpstr>Вторая информационная революция – изобретение книгопечатания</vt:lpstr>
      <vt:lpstr>Презентация PowerPoint</vt:lpstr>
      <vt:lpstr>Третья информационная революция</vt:lpstr>
      <vt:lpstr>Проволочный телеграф</vt:lpstr>
      <vt:lpstr>Александр Степанович Попов</vt:lpstr>
      <vt:lpstr>Четвертая информационная революция</vt:lpstr>
      <vt:lpstr>Вопросы для закрепления материала</vt:lpstr>
      <vt:lpstr>Презентация PowerPoint</vt:lpstr>
      <vt:lpstr>Информационное общество</vt:lpstr>
      <vt:lpstr>Отличительные черты информационного общества</vt:lpstr>
      <vt:lpstr>Программы развития ИО</vt:lpstr>
      <vt:lpstr>«Электронная Европа»  (е-Европа) 2000 г.</vt:lpstr>
      <vt:lpstr>«Электронная Россия»  (е-Россия), 2002-2010</vt:lpstr>
      <vt:lpstr>Государственная программа Информационное общество (2011-2020 годы)</vt:lpstr>
      <vt:lpstr>Государственная программа Информационное общество (2011-2020 годы)</vt:lpstr>
      <vt:lpstr>Государственная программа Информационное общество (2011-2020 годы)</vt:lpstr>
      <vt:lpstr>Государственная программа Информационное общество (2011-2020 годы)</vt:lpstr>
      <vt:lpstr>Государственная программа Информационное общество (2011-2020 годы)</vt:lpstr>
      <vt:lpstr>Индекс ИО (ISI)</vt:lpstr>
      <vt:lpstr>Индекс ИО за 2005 год</vt:lpstr>
      <vt:lpstr>Презентация PowerPoint</vt:lpstr>
      <vt:lpstr>Меры информации и данных</vt:lpstr>
      <vt:lpstr>Объем данных в вычислительной технике</vt:lpstr>
      <vt:lpstr>Пример кодирования символов</vt:lpstr>
      <vt:lpstr>Единицы объема данных</vt:lpstr>
      <vt:lpstr>Количество информации</vt:lpstr>
      <vt:lpstr>Зависимость количества семантической информации, воспринимаемой потребителем, от его тезауруса.</vt:lpstr>
      <vt:lpstr>Логические основы ЭВМ</vt:lpstr>
      <vt:lpstr>Презентация PowerPoint</vt:lpstr>
      <vt:lpstr>Презентация PowerPoint</vt:lpstr>
      <vt:lpstr>Презентация PowerPoint</vt:lpstr>
      <vt:lpstr>Конец лекции</vt:lpstr>
    </vt:vector>
  </TitlesOfParts>
  <Company>GAFC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dc:title>
  <dc:creator>юзер</dc:creator>
  <cp:lastModifiedBy>Павел</cp:lastModifiedBy>
  <cp:revision>231</cp:revision>
  <dcterms:created xsi:type="dcterms:W3CDTF">2004-08-17T12:47:00Z</dcterms:created>
  <dcterms:modified xsi:type="dcterms:W3CDTF">2020-01-18T15:52:01Z</dcterms:modified>
</cp:coreProperties>
</file>