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6" r:id="rId14"/>
    <p:sldId id="277" r:id="rId15"/>
    <p:sldId id="279" r:id="rId16"/>
    <p:sldId id="267" r:id="rId17"/>
    <p:sldId id="268" r:id="rId18"/>
    <p:sldId id="269" r:id="rId19"/>
    <p:sldId id="270" r:id="rId20"/>
    <p:sldId id="271" r:id="rId21"/>
    <p:sldId id="274" r:id="rId22"/>
    <p:sldId id="272" r:id="rId23"/>
    <p:sldId id="27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21 h 154"/>
                  <a:gd name="T2" fmla="*/ 13 w 144"/>
                  <a:gd name="T3" fmla="*/ 31 h 154"/>
                  <a:gd name="T4" fmla="*/ 26 w 144"/>
                  <a:gd name="T5" fmla="*/ 24 h 154"/>
                  <a:gd name="T6" fmla="*/ 14 w 144"/>
                  <a:gd name="T7" fmla="*/ 11 h 154"/>
                  <a:gd name="T8" fmla="*/ 23 w 144"/>
                  <a:gd name="T9" fmla="*/ 7 h 154"/>
                  <a:gd name="T10" fmla="*/ 26 w 144"/>
                  <a:gd name="T11" fmla="*/ 11 h 154"/>
                  <a:gd name="T12" fmla="*/ 32 w 144"/>
                  <a:gd name="T13" fmla="*/ 9 h 154"/>
                  <a:gd name="T14" fmla="*/ 22 w 144"/>
                  <a:gd name="T15" fmla="*/ 0 h 154"/>
                  <a:gd name="T16" fmla="*/ 8 w 144"/>
                  <a:gd name="T17" fmla="*/ 7 h 154"/>
                  <a:gd name="T18" fmla="*/ 20 w 144"/>
                  <a:gd name="T19" fmla="*/ 22 h 154"/>
                  <a:gd name="T20" fmla="*/ 6 w 144"/>
                  <a:gd name="T21" fmla="*/ 20 h 154"/>
                  <a:gd name="T22" fmla="*/ 0 w 144"/>
                  <a:gd name="T23" fmla="*/ 21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797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97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C7DC294-4458-4BE0-A541-075040F4D477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39024678-23A9-4F85-9807-0BF734B37D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380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01890-7060-4C2F-9DD2-5703CA7B279C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44001-98CF-49F8-B306-6D633C3617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792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4D4A9-1D1C-4020-B142-0BAE8052F148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2A5B5-F21E-4ECC-859C-1E2075B6DC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310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293D4-8877-4961-84CC-01E69FFF3E2C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9B79D-7CDB-464D-BB7F-6CAA85DDBC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032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E072E-1A69-4054-8907-30357FEA28F4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1F7A1-9FC2-4247-A85F-580CD282C6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753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3028A-7421-425F-935C-6CA5644A572F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561B5-D25A-4A49-BBCA-32C9B8C1EA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517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1840C-8AA6-4EC4-96B9-D080CFCED3ED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128B7-C7AC-4F31-B107-FA0C7DE048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389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6A4CE-96E5-4446-9181-E520F040E0D7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B33C11-E461-4404-99E5-7472FFAEB7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97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7D759-75FA-4316-A677-0EA09459AC55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092F4-D811-40B2-AA32-2F31FDC819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786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EF306-5A81-4469-8F52-BE269686304E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DCED1-9CF7-4CE0-941B-1D4AC75CA2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648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36099-2C7D-4156-97E4-7A2C00FC151B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D95C98-448F-448F-B17D-5E153C5BBA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470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9C8B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21 h 154"/>
                  <a:gd name="T2" fmla="*/ 13 w 144"/>
                  <a:gd name="T3" fmla="*/ 31 h 154"/>
                  <a:gd name="T4" fmla="*/ 26 w 144"/>
                  <a:gd name="T5" fmla="*/ 24 h 154"/>
                  <a:gd name="T6" fmla="*/ 14 w 144"/>
                  <a:gd name="T7" fmla="*/ 11 h 154"/>
                  <a:gd name="T8" fmla="*/ 23 w 144"/>
                  <a:gd name="T9" fmla="*/ 7 h 154"/>
                  <a:gd name="T10" fmla="*/ 26 w 144"/>
                  <a:gd name="T11" fmla="*/ 11 h 154"/>
                  <a:gd name="T12" fmla="*/ 32 w 144"/>
                  <a:gd name="T13" fmla="*/ 9 h 154"/>
                  <a:gd name="T14" fmla="*/ 22 w 144"/>
                  <a:gd name="T15" fmla="*/ 0 h 154"/>
                  <a:gd name="T16" fmla="*/ 8 w 144"/>
                  <a:gd name="T17" fmla="*/ 7 h 154"/>
                  <a:gd name="T18" fmla="*/ 20 w 144"/>
                  <a:gd name="T19" fmla="*/ 22 h 154"/>
                  <a:gd name="T20" fmla="*/ 6 w 144"/>
                  <a:gd name="T21" fmla="*/ 20 h 154"/>
                  <a:gd name="T22" fmla="*/ 0 w 144"/>
                  <a:gd name="T23" fmla="*/ 21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95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95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695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95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912568B7-433B-4DBE-93FF-0B7881BFECEB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7695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95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2788C4B2-48BA-4C38-BBB4-DDA88BE1873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695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Mandriva" TargetMode="External"/><Relationship Id="rId3" Type="http://schemas.openxmlformats.org/officeDocument/2006/relationships/hyperlink" Target="https://ru.wikipedia.org/wiki/Ubuntu" TargetMode="External"/><Relationship Id="rId7" Type="http://schemas.openxmlformats.org/officeDocument/2006/relationships/hyperlink" Target="https://ru.wikipedia.org/wiki/Mandriva_Linux" TargetMode="External"/><Relationship Id="rId2" Type="http://schemas.openxmlformats.org/officeDocument/2006/relationships/hyperlink" Target="https://ru.wikipedia.org/wiki/Debian_GNU/Linu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Mageia" TargetMode="External"/><Relationship Id="rId11" Type="http://schemas.openxmlformats.org/officeDocument/2006/relationships/hyperlink" Target="https://ru.wikipedia.org/wiki/%D0%96%D1%91%D1%81%D1%82%D0%BA%D0%B8%D0%B9_%D0%B4%D0%B8%D1%81%D0%BA" TargetMode="External"/><Relationship Id="rId5" Type="http://schemas.openxmlformats.org/officeDocument/2006/relationships/hyperlink" Target="https://ru.wikipedia.org/wiki/Canonical_Ltd." TargetMode="External"/><Relationship Id="rId10" Type="http://schemas.openxmlformats.org/officeDocument/2006/relationships/hyperlink" Target="https://ru.wikipedia.org/wiki/LiveCD" TargetMode="External"/><Relationship Id="rId4" Type="http://schemas.openxmlformats.org/officeDocument/2006/relationships/hyperlink" Target="https://ru.wikipedia.org/wiki/Debian" TargetMode="External"/><Relationship Id="rId9" Type="http://schemas.openxmlformats.org/officeDocument/2006/relationships/hyperlink" Target="https://ru.wikipedia.org/wiki/PCLinuxO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&#1050;&#1086;&#1084;&#1087;&#1100;&#1102;&#1090;&#1077;&#1088;&#1085;&#1099;&#1077;%20&#1089;&#1077;&#1090;&#1080;.pp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9388" y="260350"/>
            <a:ext cx="8785225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/>
              <a:t>Программное </a:t>
            </a:r>
            <a:r>
              <a:rPr lang="ru-RU" sz="4800" b="1" dirty="0" err="1" smtClean="0"/>
              <a:t>беспечение</a:t>
            </a:r>
            <a:r>
              <a:rPr lang="ru-RU" sz="4800" b="1" dirty="0" smtClean="0"/>
              <a:t>  компьютера </a:t>
            </a:r>
            <a:r>
              <a:rPr lang="ru-RU" sz="4800" b="1" dirty="0"/>
              <a:t>(ПО) </a:t>
            </a:r>
            <a:endParaRPr lang="ru-RU" sz="48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188" y="1989138"/>
            <a:ext cx="7643812" cy="3357562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Программа</a:t>
            </a:r>
            <a:r>
              <a:rPr lang="ru-RU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(</a:t>
            </a:r>
            <a:r>
              <a:rPr lang="ru-RU" dirty="0" err="1" smtClean="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</a:t>
            </a:r>
            <a:r>
              <a:rPr lang="ru-RU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dirty="0" err="1" smtClean="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routine</a:t>
            </a:r>
            <a:r>
              <a:rPr lang="ru-RU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– упорядоченная последовательность команд (инструкций) компьютера для решения задачи. Конечная цель любой компьютерной программы – управление аппаратными средствами.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dirty="0">
              <a:solidFill>
                <a:srgbClr val="89898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dirty="0" smtClean="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Обновление 08.10.2014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latin typeface="Arial" charset="0"/>
              </a:rPr>
              <a:t>Системное программное обеспечение</a:t>
            </a:r>
            <a:r>
              <a:rPr lang="ru-RU" sz="3600" smtClean="0">
                <a:latin typeface="Arial" charset="0"/>
              </a:rPr>
              <a:t> </a:t>
            </a:r>
            <a:endParaRPr lang="ru-RU" sz="3600" b="1" smtClean="0">
              <a:latin typeface="Arial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600200"/>
            <a:ext cx="8497887" cy="4525963"/>
          </a:xfrm>
        </p:spPr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ru-RU" sz="2800" b="1" smtClean="0">
                <a:latin typeface="Arial" charset="0"/>
              </a:rPr>
              <a:t>Системное программное обеспечение</a:t>
            </a:r>
            <a:r>
              <a:rPr lang="ru-RU" sz="2800" smtClean="0">
                <a:latin typeface="Arial" charset="0"/>
              </a:rPr>
              <a:t> (</a:t>
            </a:r>
            <a:r>
              <a:rPr lang="en-US" sz="2800" smtClean="0">
                <a:latin typeface="Arial" charset="0"/>
              </a:rPr>
              <a:t>system software</a:t>
            </a:r>
            <a:r>
              <a:rPr lang="ru-RU" sz="2800" smtClean="0">
                <a:latin typeface="Arial" charset="0"/>
              </a:rPr>
              <a:t>) – минимальный набор программных средств, обеспечивающих работу компьютера.</a:t>
            </a:r>
            <a:endParaRPr lang="ru-RU" smtClean="0">
              <a:latin typeface="Arial" charset="0"/>
            </a:endParaRPr>
          </a:p>
          <a:p>
            <a:pPr eaLnBrk="1" hangingPunct="1">
              <a:buFont typeface="Arial" charset="0"/>
              <a:buChar char="►"/>
              <a:defRPr/>
            </a:pPr>
            <a:r>
              <a:rPr lang="ru-RU" sz="2800" b="1" smtClean="0">
                <a:latin typeface="Arial" charset="0"/>
              </a:rPr>
              <a:t>Операционная система</a:t>
            </a:r>
            <a:r>
              <a:rPr lang="ru-RU" sz="2800" smtClean="0">
                <a:latin typeface="Arial" charset="0"/>
              </a:rPr>
              <a:t> (</a:t>
            </a:r>
            <a:r>
              <a:rPr lang="en-US" sz="2800" smtClean="0">
                <a:latin typeface="Arial" charset="0"/>
              </a:rPr>
              <a:t>operating system</a:t>
            </a:r>
            <a:r>
              <a:rPr lang="ru-RU" sz="2800" smtClean="0">
                <a:latin typeface="Arial" charset="0"/>
              </a:rPr>
              <a:t>) – набор программ, обеспечивающих работоспособность компьютерной системы, управление аппаратурой и прикладными программами, интерфейс с пользователем.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50" y="0"/>
            <a:ext cx="854075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latin typeface="Arial" charset="0"/>
              </a:rPr>
              <a:t>Основные операционные системы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28625" y="785813"/>
            <a:ext cx="8501063" cy="5956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dirty="0" smtClean="0">
                <a:latin typeface="Arial" charset="0"/>
              </a:rPr>
              <a:t>Пользовательские ОС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sz="2400" b="1" dirty="0" smtClean="0"/>
              <a:t>MS</a:t>
            </a:r>
            <a:r>
              <a:rPr lang="ru-RU" sz="2400" b="1" dirty="0" smtClean="0"/>
              <a:t>-</a:t>
            </a:r>
            <a:r>
              <a:rPr lang="en-US" sz="2400" b="1" dirty="0" smtClean="0"/>
              <a:t>DOS</a:t>
            </a:r>
            <a:r>
              <a:rPr lang="ru-RU" sz="2400" dirty="0" smtClean="0"/>
              <a:t> (</a:t>
            </a:r>
            <a:r>
              <a:rPr lang="en-US" sz="2400" dirty="0" smtClean="0"/>
              <a:t>Microsoft Disk Operating System</a:t>
            </a:r>
            <a:r>
              <a:rPr lang="ru-RU" sz="2400" dirty="0" smtClean="0"/>
              <a:t>, фирма  </a:t>
            </a:r>
            <a:r>
              <a:rPr lang="en-US" sz="2400" dirty="0" smtClean="0"/>
              <a:t>Microsoft</a:t>
            </a:r>
            <a:r>
              <a:rPr lang="ru-RU" sz="2400" dirty="0" smtClean="0"/>
              <a:t>); </a:t>
            </a:r>
            <a:r>
              <a:rPr lang="ru-RU" sz="2400" b="1" dirty="0" smtClean="0">
                <a:latin typeface="Arial" charset="0"/>
              </a:rPr>
              <a:t>Командная ОС</a:t>
            </a:r>
            <a:r>
              <a:rPr lang="ru-RU" sz="2400" dirty="0" smtClean="0">
                <a:latin typeface="Arial" charset="0"/>
              </a:rPr>
              <a:t>. (В</a:t>
            </a:r>
            <a:r>
              <a:rPr lang="ru-RU" sz="2400" dirty="0" smtClean="0"/>
              <a:t> настоящее время устарела.</a:t>
            </a:r>
            <a:r>
              <a:rPr lang="ru-RU" sz="2400" dirty="0" smtClean="0">
                <a:latin typeface="Arial" charset="0"/>
              </a:rPr>
              <a:t>)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sz="2400" dirty="0" smtClean="0"/>
              <a:t>Windows 95, Windows 98,; </a:t>
            </a:r>
            <a:r>
              <a:rPr lang="en-US" sz="2400" b="1" dirty="0" smtClean="0"/>
              <a:t>Windows XP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b="1" dirty="0" smtClean="0">
                <a:latin typeface="Arial" charset="0"/>
              </a:rPr>
              <a:t>Windows Vista</a:t>
            </a:r>
            <a:r>
              <a:rPr lang="en-US" sz="2400" dirty="0" smtClean="0"/>
              <a:t> (</a:t>
            </a:r>
            <a:r>
              <a:rPr lang="ru-RU" sz="2400" dirty="0" smtClean="0"/>
              <a:t>фирма</a:t>
            </a:r>
            <a:r>
              <a:rPr lang="en-US" sz="2400" dirty="0" smtClean="0"/>
              <a:t>  Microsoft), </a:t>
            </a:r>
            <a:r>
              <a:rPr lang="en-US" sz="2400" b="1" dirty="0" smtClean="0"/>
              <a:t>Windows 7</a:t>
            </a:r>
            <a:r>
              <a:rPr lang="en-US" sz="2400" dirty="0" smtClean="0"/>
              <a:t> – </a:t>
            </a:r>
            <a:r>
              <a:rPr lang="ru-RU" sz="2400" dirty="0" smtClean="0">
                <a:latin typeface="Arial" charset="0"/>
              </a:rPr>
              <a:t>мировой лидер ОС. Закрытая, графическая и очень дорогая ОС.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sz="2400" b="1" dirty="0" smtClean="0"/>
              <a:t>Linux</a:t>
            </a:r>
            <a:r>
              <a:rPr lang="en-US" sz="2400" dirty="0" smtClean="0"/>
              <a:t> (</a:t>
            </a:r>
            <a:r>
              <a:rPr lang="en-US" sz="2400" dirty="0" err="1" smtClean="0"/>
              <a:t>разр</a:t>
            </a:r>
            <a:r>
              <a:rPr lang="ru-RU" sz="2400" dirty="0" smtClean="0">
                <a:latin typeface="Arial" charset="0"/>
              </a:rPr>
              <a:t>а</a:t>
            </a:r>
            <a:r>
              <a:rPr lang="en-US" sz="2400" dirty="0" err="1" smtClean="0"/>
              <a:t>ботчик</a:t>
            </a:r>
            <a:r>
              <a:rPr lang="en-US" sz="2400" dirty="0" smtClean="0"/>
              <a:t> </a:t>
            </a:r>
            <a:r>
              <a:rPr lang="en-US" sz="2400" dirty="0" err="1" smtClean="0"/>
              <a:t>Линус</a:t>
            </a:r>
            <a:r>
              <a:rPr lang="en-US" sz="2400" dirty="0" smtClean="0"/>
              <a:t> </a:t>
            </a:r>
            <a:r>
              <a:rPr lang="en-US" sz="2400" dirty="0" err="1" smtClean="0"/>
              <a:t>Торвальдс</a:t>
            </a:r>
            <a:r>
              <a:rPr lang="en-US" sz="2400" dirty="0" smtClean="0"/>
              <a:t>)</a:t>
            </a:r>
            <a:r>
              <a:rPr lang="ru-RU" sz="2400" dirty="0" smtClean="0">
                <a:latin typeface="Arial" charset="0"/>
              </a:rPr>
              <a:t>. - Наиболее активно развивающаяся, открытая, бесплатная ОС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sz="2400" b="1" dirty="0" smtClean="0">
                <a:latin typeface="Arial" charset="0"/>
              </a:rPr>
              <a:t>Mac OS</a:t>
            </a:r>
            <a:r>
              <a:rPr lang="ru-RU" sz="2400" b="1" dirty="0" smtClean="0">
                <a:latin typeface="Arial" charset="0"/>
              </a:rPr>
              <a:t> 10</a:t>
            </a:r>
            <a:r>
              <a:rPr lang="ru-RU" sz="2400" dirty="0" smtClean="0">
                <a:latin typeface="Arial" charset="0"/>
              </a:rPr>
              <a:t>.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ru-RU" sz="2400" dirty="0" smtClean="0">
                <a:latin typeface="Arial" charset="0"/>
              </a:rPr>
              <a:t>Применяется на компьютерах фирмы </a:t>
            </a:r>
            <a:r>
              <a:rPr lang="en-US" sz="2400" dirty="0" smtClean="0">
                <a:latin typeface="Arial" charset="0"/>
              </a:rPr>
              <a:t>Apple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b="1" dirty="0" smtClean="0"/>
              <a:t>Android </a:t>
            </a:r>
            <a:r>
              <a:rPr lang="en-US" sz="2800" dirty="0"/>
              <a:t>-</a:t>
            </a:r>
            <a:r>
              <a:rPr lang="en-US" sz="2400" b="1" dirty="0"/>
              <a:t> </a:t>
            </a:r>
            <a:r>
              <a:rPr lang="ru-RU" sz="2000" dirty="0">
                <a:effectLst/>
              </a:rPr>
              <a:t>операционная система для коммуникаторов, планшетных компьютеров, цифровых проигрывателей, наручных часов, </a:t>
            </a:r>
            <a:r>
              <a:rPr lang="ru-RU" sz="2000" dirty="0" err="1">
                <a:effectLst/>
              </a:rPr>
              <a:t>нетбуков</a:t>
            </a:r>
            <a:r>
              <a:rPr lang="ru-RU" sz="2000" dirty="0">
                <a:effectLst/>
              </a:rPr>
              <a:t> и </a:t>
            </a:r>
            <a:r>
              <a:rPr lang="ru-RU" sz="2000" dirty="0" err="1">
                <a:effectLst/>
              </a:rPr>
              <a:t>смартбуков</a:t>
            </a:r>
            <a:r>
              <a:rPr lang="ru-RU" sz="2000" dirty="0">
                <a:effectLst/>
              </a:rPr>
              <a:t>, основанная на ядре </a:t>
            </a:r>
            <a:r>
              <a:rPr lang="ru-RU" sz="2000" dirty="0" err="1">
                <a:effectLst/>
              </a:rPr>
              <a:t>Linux</a:t>
            </a:r>
            <a:r>
              <a:rPr lang="en-US" sz="2000" dirty="0">
                <a:effectLst/>
              </a:rPr>
              <a:t>. </a:t>
            </a:r>
            <a:r>
              <a:rPr lang="en-US" sz="2000" dirty="0" smtClean="0">
                <a:effectLst/>
              </a:rPr>
              <a:t>(Google)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dirty="0" smtClean="0">
                <a:latin typeface="Arial" charset="0"/>
              </a:rPr>
              <a:t>Сетевые ОС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sz="2400" dirty="0" smtClean="0"/>
              <a:t>Windows</a:t>
            </a:r>
            <a:r>
              <a:rPr lang="ru-RU" sz="2400" dirty="0" smtClean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NT </a:t>
            </a:r>
            <a:r>
              <a:rPr lang="ru-RU" sz="2400" dirty="0" smtClean="0">
                <a:latin typeface="Arial" charset="0"/>
              </a:rPr>
              <a:t>; </a:t>
            </a:r>
            <a:r>
              <a:rPr lang="en-US" sz="2400" dirty="0" smtClean="0"/>
              <a:t>Windows 2000; </a:t>
            </a:r>
            <a:r>
              <a:rPr lang="en-US" sz="2400" b="1" dirty="0" smtClean="0">
                <a:latin typeface="Arial" charset="0"/>
              </a:rPr>
              <a:t>Windows Server 2003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sz="2400" b="1" dirty="0" smtClean="0"/>
              <a:t>UNIX</a:t>
            </a:r>
            <a:r>
              <a:rPr lang="en-US" sz="2400" dirty="0" smtClean="0"/>
              <a:t> (</a:t>
            </a:r>
            <a:r>
              <a:rPr lang="ru-RU" sz="2400" dirty="0" smtClean="0"/>
              <a:t>фирма</a:t>
            </a:r>
            <a:r>
              <a:rPr lang="en-US" sz="2400" dirty="0" smtClean="0"/>
              <a:t> Bell Laboratories)</a:t>
            </a:r>
            <a:r>
              <a:rPr lang="ru-RU" sz="2400" dirty="0" smtClean="0"/>
              <a:t>;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endParaRPr lang="ru-RU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608013"/>
          </a:xfrm>
        </p:spPr>
        <p:txBody>
          <a:bodyPr/>
          <a:lstStyle/>
          <a:p>
            <a:pPr>
              <a:defRPr/>
            </a:pPr>
            <a:r>
              <a:rPr lang="ru-RU" sz="4000" dirty="0" smtClean="0"/>
              <a:t>Основные операционные системы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981075"/>
            <a:ext cx="8540750" cy="5616575"/>
          </a:xfrm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ru-RU" sz="2800" dirty="0">
                <a:effectLst/>
              </a:rPr>
              <a:t>По данным счетчика </a:t>
            </a:r>
            <a:r>
              <a:rPr lang="ru-RU" sz="2800" dirty="0" err="1">
                <a:effectLst/>
              </a:rPr>
              <a:t>Netmarketshare</a:t>
            </a:r>
            <a:r>
              <a:rPr lang="ru-RU" sz="2800" dirty="0">
                <a:effectLst/>
              </a:rPr>
              <a:t>, в августе 2014-го самой распространенной в мире операционной системой была </a:t>
            </a:r>
            <a:r>
              <a:rPr lang="ru-RU" sz="2800" dirty="0" err="1">
                <a:effectLst/>
              </a:rPr>
              <a:t>Windows</a:t>
            </a:r>
            <a:r>
              <a:rPr lang="ru-RU" sz="2800" dirty="0">
                <a:effectLst/>
              </a:rPr>
              <a:t> 7 с долей 51,21%, следом идет уже неподдерживаемая </a:t>
            </a:r>
            <a:r>
              <a:rPr lang="ru-RU" sz="2800" dirty="0" err="1">
                <a:effectLst/>
              </a:rPr>
              <a:t>Microsoft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Windows</a:t>
            </a:r>
            <a:r>
              <a:rPr lang="ru-RU" sz="2800" dirty="0">
                <a:effectLst/>
              </a:rPr>
              <a:t> XP (23,89%), а доля </a:t>
            </a:r>
            <a:r>
              <a:rPr lang="ru-RU" sz="2800" dirty="0" err="1">
                <a:effectLst/>
              </a:rPr>
              <a:t>Windows</a:t>
            </a:r>
            <a:r>
              <a:rPr lang="ru-RU" sz="2800" dirty="0">
                <a:effectLst/>
              </a:rPr>
              <a:t> 8.1 оказалось всего 7,09%. У </a:t>
            </a:r>
            <a:r>
              <a:rPr lang="ru-RU" sz="2800" dirty="0" err="1">
                <a:effectLst/>
              </a:rPr>
              <a:t>Mac</a:t>
            </a:r>
            <a:r>
              <a:rPr lang="ru-RU" sz="2800" dirty="0">
                <a:effectLst/>
              </a:rPr>
              <a:t> OS X 10.9 от </a:t>
            </a:r>
            <a:r>
              <a:rPr lang="ru-RU" sz="2800" dirty="0" err="1">
                <a:effectLst/>
              </a:rPr>
              <a:t>Apple</a:t>
            </a:r>
            <a:r>
              <a:rPr lang="ru-RU" sz="2800" dirty="0">
                <a:effectLst/>
              </a:rPr>
              <a:t> в мире всего  4,29% на рынке операционных систем, у </a:t>
            </a:r>
            <a:r>
              <a:rPr lang="ru-RU" sz="2800" dirty="0" err="1">
                <a:effectLst/>
              </a:rPr>
              <a:t>Linux</a:t>
            </a:r>
            <a:r>
              <a:rPr lang="ru-RU" sz="2800" dirty="0">
                <a:effectLst/>
              </a:rPr>
              <a:t> – 1,67%.</a:t>
            </a:r>
          </a:p>
          <a:p>
            <a:pPr>
              <a:spcBef>
                <a:spcPts val="0"/>
              </a:spcBef>
              <a:buFont typeface="Arial" charset="0"/>
              <a:buChar char="►"/>
              <a:defRPr/>
            </a:pPr>
            <a:r>
              <a:rPr lang="ru-RU" sz="2000" dirty="0">
                <a:effectLst/>
              </a:rPr>
              <a:t>По данным на конец 2013г. </a:t>
            </a:r>
            <a:r>
              <a:rPr lang="ru-RU" sz="2000" dirty="0" err="1">
                <a:effectLst/>
              </a:rPr>
              <a:t>Microsoft</a:t>
            </a:r>
            <a:r>
              <a:rPr lang="ru-RU" sz="2000" dirty="0">
                <a:effectLst/>
              </a:rPr>
              <a:t>  продала около 200 млн лицензий на </a:t>
            </a:r>
            <a:r>
              <a:rPr lang="ru-RU" sz="2000" dirty="0" err="1">
                <a:effectLst/>
              </a:rPr>
              <a:t>Windows</a:t>
            </a:r>
            <a:r>
              <a:rPr lang="ru-RU" sz="2000" dirty="0">
                <a:effectLst/>
              </a:rPr>
              <a:t> 8 по всему миру (по цене примерно $130-150). Гипотетически </a:t>
            </a:r>
            <a:r>
              <a:rPr lang="ru-RU" sz="2000" dirty="0" err="1">
                <a:effectLst/>
              </a:rPr>
              <a:t>Microsoft</a:t>
            </a:r>
            <a:r>
              <a:rPr lang="ru-RU" sz="2000" dirty="0">
                <a:effectLst/>
              </a:rPr>
              <a:t> мог бы заработать $10-30 млрд, если бы все владельцы компьютеров на </a:t>
            </a:r>
            <a:r>
              <a:rPr lang="ru-RU" sz="2000" dirty="0" err="1">
                <a:effectLst/>
              </a:rPr>
              <a:t>Windows</a:t>
            </a:r>
            <a:r>
              <a:rPr lang="ru-RU" sz="2000" dirty="0">
                <a:effectLst/>
              </a:rPr>
              <a:t> 8 захотели бы </a:t>
            </a:r>
            <a:r>
              <a:rPr lang="ru-RU" sz="2000" dirty="0" smtClean="0">
                <a:effectLst/>
              </a:rPr>
              <a:t>купить новую </a:t>
            </a:r>
            <a:r>
              <a:rPr lang="ru-RU" sz="2000" dirty="0">
                <a:effectLst/>
              </a:rPr>
              <a:t>версию системы по полной цене.</a:t>
            </a:r>
            <a:r>
              <a:rPr lang="ru-RU" dirty="0">
                <a:effectLst/>
              </a:rPr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679450"/>
          </a:xfrm>
        </p:spPr>
        <p:txBody>
          <a:bodyPr/>
          <a:lstStyle/>
          <a:p>
            <a:pPr>
              <a:defRPr/>
            </a:pPr>
            <a:r>
              <a:rPr lang="ru-RU" sz="4000" dirty="0">
                <a:solidFill>
                  <a:srgbClr val="95934B"/>
                </a:solidFill>
              </a:rPr>
              <a:t>Основные операционные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981075"/>
            <a:ext cx="8540750" cy="5256213"/>
          </a:xfrm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ru-RU" b="1" dirty="0" smtClean="0">
                <a:effectLst/>
              </a:rPr>
              <a:t>OS X , (</a:t>
            </a:r>
            <a:r>
              <a:rPr lang="ru-RU" b="1" dirty="0" err="1" smtClean="0">
                <a:effectLst/>
              </a:rPr>
              <a:t>Mac</a:t>
            </a:r>
            <a:r>
              <a:rPr lang="ru-RU" b="1" dirty="0" smtClean="0">
                <a:effectLst/>
              </a:rPr>
              <a:t> OS X </a:t>
            </a:r>
            <a:r>
              <a:rPr lang="ru-RU" dirty="0" smtClean="0">
                <a:effectLst/>
              </a:rPr>
              <a:t>до версии 10.6 включительно) — </a:t>
            </a:r>
            <a:r>
              <a:rPr lang="ru-RU" dirty="0" err="1" smtClean="0">
                <a:effectLst/>
              </a:rPr>
              <a:t>проприетарная</a:t>
            </a:r>
            <a:r>
              <a:rPr lang="ru-RU" dirty="0" smtClean="0">
                <a:effectLst/>
              </a:rPr>
              <a:t>  операционная система производства </a:t>
            </a:r>
            <a:r>
              <a:rPr lang="ru-RU" dirty="0" err="1" smtClean="0">
                <a:effectLst/>
              </a:rPr>
              <a:t>Apple</a:t>
            </a:r>
            <a:r>
              <a:rPr lang="ru-RU" dirty="0" smtClean="0">
                <a:effectLst/>
              </a:rPr>
              <a:t>. Является преемницей </a:t>
            </a:r>
            <a:r>
              <a:rPr lang="ru-RU" dirty="0" err="1" smtClean="0">
                <a:effectLst/>
              </a:rPr>
              <a:t>Mac</a:t>
            </a:r>
            <a:r>
              <a:rPr lang="ru-RU" dirty="0" smtClean="0">
                <a:effectLst/>
              </a:rPr>
              <a:t> OS 9.</a:t>
            </a:r>
          </a:p>
          <a:p>
            <a:pPr>
              <a:buFont typeface="Arial" charset="0"/>
              <a:buChar char="►"/>
              <a:defRPr/>
            </a:pPr>
            <a:r>
              <a:rPr lang="ru-RU" sz="2400" dirty="0" smtClean="0"/>
              <a:t>В OS X используется </a:t>
            </a:r>
            <a:r>
              <a:rPr lang="ru-RU" sz="2400" b="1" dirty="0" smtClean="0"/>
              <a:t>ядро XNU</a:t>
            </a:r>
            <a:r>
              <a:rPr lang="ru-RU" sz="2400" dirty="0" smtClean="0"/>
              <a:t>, основанное на микроядре </a:t>
            </a:r>
            <a:r>
              <a:rPr lang="ru-RU" sz="2400" dirty="0" err="1" smtClean="0"/>
              <a:t>Mach</a:t>
            </a:r>
            <a:r>
              <a:rPr lang="ru-RU" sz="2400" dirty="0" smtClean="0"/>
              <a:t> и содержащее программный код разработанный компанией </a:t>
            </a:r>
            <a:r>
              <a:rPr lang="ru-RU" sz="2400" dirty="0" err="1" smtClean="0"/>
              <a:t>Apple</a:t>
            </a:r>
            <a:r>
              <a:rPr lang="ru-RU" sz="2400" dirty="0" smtClean="0"/>
              <a:t>, а также код из ОС </a:t>
            </a:r>
            <a:r>
              <a:rPr lang="ru-RU" sz="2400" b="1" dirty="0" err="1" smtClean="0"/>
              <a:t>NeXTSTEP</a:t>
            </a:r>
            <a:r>
              <a:rPr lang="ru-RU" sz="2400" b="1" dirty="0" smtClean="0"/>
              <a:t> и </a:t>
            </a:r>
            <a:r>
              <a:rPr lang="ru-RU" sz="2400" b="1" dirty="0" err="1" smtClean="0"/>
              <a:t>FreeBSD</a:t>
            </a:r>
            <a:r>
              <a:rPr lang="ru-RU" sz="2400" dirty="0" smtClean="0"/>
              <a:t>. До версии 10.3 OS X работала только на компьютерах с процессорами </a:t>
            </a:r>
            <a:r>
              <a:rPr lang="ru-RU" sz="2400" dirty="0" err="1" smtClean="0"/>
              <a:t>PowerPC</a:t>
            </a:r>
            <a:r>
              <a:rPr lang="ru-RU" sz="2400" dirty="0" smtClean="0"/>
              <a:t>. Выпуски 10.4 и 10.5 поддерживали как </a:t>
            </a:r>
            <a:r>
              <a:rPr lang="ru-RU" sz="2400" dirty="0" err="1" smtClean="0"/>
              <a:t>PowerPC</a:t>
            </a:r>
            <a:r>
              <a:rPr lang="ru-RU" sz="2400" dirty="0" smtClean="0"/>
              <a:t>-, так и </a:t>
            </a:r>
            <a:r>
              <a:rPr lang="ru-RU" sz="2400" dirty="0" err="1" smtClean="0"/>
              <a:t>Intel</a:t>
            </a:r>
            <a:r>
              <a:rPr lang="ru-RU" sz="2400" dirty="0" smtClean="0"/>
              <a:t>-процессоры. Начиная с 10.6 OS X работает только с процессорами </a:t>
            </a:r>
            <a:r>
              <a:rPr lang="ru-RU" sz="2400" dirty="0" err="1" smtClean="0"/>
              <a:t>Intel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608013"/>
          </a:xfrm>
        </p:spPr>
        <p:txBody>
          <a:bodyPr/>
          <a:lstStyle/>
          <a:p>
            <a:pPr>
              <a:defRPr/>
            </a:pPr>
            <a:r>
              <a:rPr lang="ru-RU" sz="4000" dirty="0">
                <a:solidFill>
                  <a:srgbClr val="95934B"/>
                </a:solidFill>
              </a:rPr>
              <a:t>Основные операционные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616575"/>
          </a:xfrm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ru-RU" b="1" dirty="0" err="1" smtClean="0"/>
              <a:t>Linux</a:t>
            </a:r>
            <a:r>
              <a:rPr lang="ru-RU" b="1" dirty="0" smtClean="0"/>
              <a:t> , также </a:t>
            </a:r>
            <a:r>
              <a:rPr lang="ru-RU" b="1" dirty="0" err="1" smtClean="0"/>
              <a:t>Ли́нукс</a:t>
            </a:r>
            <a:r>
              <a:rPr lang="ru-RU" dirty="0" smtClean="0"/>
              <a:t> — общее название </a:t>
            </a:r>
            <a:r>
              <a:rPr lang="ru-RU" dirty="0" err="1" smtClean="0"/>
              <a:t>Unix</a:t>
            </a:r>
            <a:r>
              <a:rPr lang="ru-RU" dirty="0" smtClean="0"/>
              <a:t>-подобных операционных систем, основанных на </a:t>
            </a:r>
            <a:r>
              <a:rPr lang="ru-RU" dirty="0" err="1" smtClean="0"/>
              <a:t>дноимённом</a:t>
            </a:r>
            <a:r>
              <a:rPr lang="ru-RU" dirty="0" smtClean="0"/>
              <a:t> ядре. </a:t>
            </a:r>
          </a:p>
          <a:p>
            <a:pPr>
              <a:buFont typeface="Arial" charset="0"/>
              <a:buChar char="►"/>
              <a:defRPr/>
            </a:pPr>
            <a:r>
              <a:rPr lang="ru-RU" sz="2400" dirty="0">
                <a:effectLst/>
              </a:rPr>
              <a:t>Самые распространённые в мире </a:t>
            </a:r>
            <a:r>
              <a:rPr lang="ru-RU" sz="2400" dirty="0" smtClean="0">
                <a:effectLst/>
              </a:rPr>
              <a:t>дистрибутивы:</a:t>
            </a:r>
            <a:endParaRPr lang="ru-RU" sz="2400" dirty="0">
              <a:effectLst/>
            </a:endParaRPr>
          </a:p>
          <a:p>
            <a:pPr>
              <a:buFont typeface="Arial" charset="0"/>
              <a:buChar char="►"/>
              <a:defRPr/>
            </a:pPr>
            <a:r>
              <a:rPr lang="ru-RU" sz="1400" dirty="0" err="1">
                <a:effectLst/>
                <a:hlinkClick r:id="rId2" tooltip="Debian GNU/Linux"/>
              </a:rPr>
              <a:t>Debian</a:t>
            </a:r>
            <a:r>
              <a:rPr lang="ru-RU" sz="1400" dirty="0">
                <a:effectLst/>
                <a:hlinkClick r:id="rId2" tooltip="Debian GNU/Linux"/>
              </a:rPr>
              <a:t> GNU/</a:t>
            </a:r>
            <a:r>
              <a:rPr lang="ru-RU" sz="1400" dirty="0" err="1">
                <a:effectLst/>
                <a:hlinkClick r:id="rId2" tooltip="Debian GNU/Linux"/>
              </a:rPr>
              <a:t>Linux</a:t>
            </a:r>
            <a:r>
              <a:rPr lang="ru-RU" sz="1400" dirty="0">
                <a:effectLst/>
              </a:rPr>
              <a:t> — один из старейших дистрибутивов, разрабатываемый обширным сообществом разработчиков. Служит основой для создания множества других дистрибутивов. Отличается строгим подходом к включению несвободного ПО.</a:t>
            </a:r>
          </a:p>
          <a:p>
            <a:pPr>
              <a:buFont typeface="Arial" charset="0"/>
              <a:buChar char="►"/>
              <a:defRPr/>
            </a:pPr>
            <a:r>
              <a:rPr lang="ru-RU" sz="1400" dirty="0" err="1">
                <a:effectLst/>
                <a:hlinkClick r:id="rId3" tooltip="Ubuntu"/>
              </a:rPr>
              <a:t>Ubuntu</a:t>
            </a:r>
            <a:r>
              <a:rPr lang="ru-RU" sz="1400" dirty="0">
                <a:effectLst/>
              </a:rPr>
              <a:t> — дистрибутив, основанный на </a:t>
            </a:r>
            <a:r>
              <a:rPr lang="ru-RU" sz="1400" dirty="0" err="1">
                <a:effectLst/>
                <a:hlinkClick r:id="rId4" tooltip="Debian"/>
              </a:rPr>
              <a:t>Debian</a:t>
            </a:r>
            <a:r>
              <a:rPr lang="ru-RU" sz="1400" dirty="0">
                <a:effectLst/>
              </a:rPr>
              <a:t> и быстро завоевавший популярность. Поддерживается сообществом, разрабатывается </a:t>
            </a:r>
            <a:r>
              <a:rPr lang="ru-RU" sz="1400" dirty="0" err="1">
                <a:effectLst/>
                <a:hlinkClick r:id="rId5" tooltip="Canonical Ltd."/>
              </a:rPr>
              <a:t>Canonical</a:t>
            </a:r>
            <a:r>
              <a:rPr lang="ru-RU" sz="1400" dirty="0">
                <a:effectLst/>
                <a:hlinkClick r:id="rId5" tooltip="Canonical Ltd."/>
              </a:rPr>
              <a:t> </a:t>
            </a:r>
            <a:r>
              <a:rPr lang="ru-RU" sz="1400" dirty="0" err="1">
                <a:effectLst/>
                <a:hlinkClick r:id="rId5" tooltip="Canonical Ltd."/>
              </a:rPr>
              <a:t>Ltd</a:t>
            </a:r>
            <a:r>
              <a:rPr lang="ru-RU" sz="1400" dirty="0">
                <a:effectLst/>
                <a:hlinkClick r:id="rId5" tooltip="Canonical Ltd."/>
              </a:rPr>
              <a:t>.</a:t>
            </a:r>
            <a:r>
              <a:rPr lang="ru-RU" sz="1400" dirty="0">
                <a:effectLst/>
              </a:rPr>
              <a:t> Основная сборка ориентирована на лёгкость в освоении и использовании, при этом существуют серверная и минимальная сборки.</a:t>
            </a:r>
          </a:p>
          <a:p>
            <a:pPr>
              <a:buFont typeface="Arial" charset="0"/>
              <a:buChar char="►"/>
              <a:defRPr/>
            </a:pPr>
            <a:r>
              <a:rPr lang="ru-RU" sz="1400" dirty="0" err="1" smtClean="0">
                <a:effectLst/>
                <a:hlinkClick r:id="rId6" tooltip="Mageia"/>
              </a:rPr>
              <a:t>Mageia</a:t>
            </a:r>
            <a:r>
              <a:rPr lang="ru-RU" sz="1400" dirty="0">
                <a:effectLst/>
              </a:rPr>
              <a:t> — дистрибутив </a:t>
            </a:r>
            <a:r>
              <a:rPr lang="ru-RU" sz="1400" dirty="0" err="1">
                <a:effectLst/>
              </a:rPr>
              <a:t>Linux</a:t>
            </a:r>
            <a:r>
              <a:rPr lang="ru-RU" sz="1400" dirty="0">
                <a:effectLst/>
              </a:rPr>
              <a:t>, основанный на </a:t>
            </a:r>
            <a:r>
              <a:rPr lang="ru-RU" sz="1400" dirty="0" err="1">
                <a:effectLst/>
                <a:hlinkClick r:id="rId7" tooltip="Mandriva Linux"/>
              </a:rPr>
              <a:t>Mandriva</a:t>
            </a:r>
            <a:r>
              <a:rPr lang="ru-RU" sz="1400" dirty="0">
                <a:effectLst/>
                <a:hlinkClick r:id="rId7" tooltip="Mandriva Linux"/>
              </a:rPr>
              <a:t> </a:t>
            </a:r>
            <a:r>
              <a:rPr lang="ru-RU" sz="1400" dirty="0" err="1">
                <a:effectLst/>
                <a:hlinkClick r:id="rId7" tooltip="Mandriva Linux"/>
              </a:rPr>
              <a:t>Linux</a:t>
            </a:r>
            <a:r>
              <a:rPr lang="ru-RU" sz="1400" dirty="0">
                <a:effectLst/>
              </a:rPr>
              <a:t> бывшими сотрудниками компании </a:t>
            </a:r>
            <a:r>
              <a:rPr lang="ru-RU" sz="1400" dirty="0" err="1">
                <a:effectLst/>
                <a:hlinkClick r:id="rId8" tooltip="Mandriva"/>
              </a:rPr>
              <a:t>Mandriva</a:t>
            </a:r>
            <a:r>
              <a:rPr lang="ru-RU" sz="1400" dirty="0">
                <a:effectLst/>
              </a:rPr>
              <a:t>, разрабатываемый в цикле, составляющем 9 месяцев.</a:t>
            </a:r>
          </a:p>
          <a:p>
            <a:pPr>
              <a:buFont typeface="Arial" charset="0"/>
              <a:buChar char="►"/>
              <a:defRPr/>
            </a:pPr>
            <a:r>
              <a:rPr lang="ru-RU" sz="1400" dirty="0" err="1" smtClean="0">
                <a:effectLst/>
                <a:hlinkClick r:id="rId9" tooltip="PCLinuxOS"/>
              </a:rPr>
              <a:t>PCLinuxOS</a:t>
            </a:r>
            <a:r>
              <a:rPr lang="ru-RU" sz="1400" dirty="0" smtClean="0">
                <a:effectLst/>
              </a:rPr>
              <a:t> — </a:t>
            </a:r>
            <a:r>
              <a:rPr lang="ru-RU" sz="1400" dirty="0" err="1" smtClean="0">
                <a:effectLst/>
                <a:hlinkClick r:id="rId10" tooltip="LiveCD"/>
              </a:rPr>
              <a:t>LiveCD</a:t>
            </a:r>
            <a:r>
              <a:rPr lang="ru-RU" sz="1400" dirty="0" smtClean="0">
                <a:effectLst/>
              </a:rPr>
              <a:t> дистрибутив </a:t>
            </a:r>
            <a:r>
              <a:rPr lang="ru-RU" sz="1400" dirty="0" err="1" smtClean="0">
                <a:effectLst/>
              </a:rPr>
              <a:t>Linux</a:t>
            </a:r>
            <a:r>
              <a:rPr lang="ru-RU" sz="1400" dirty="0" smtClean="0">
                <a:effectLst/>
              </a:rPr>
              <a:t> с возможностью установки операционной системы на </a:t>
            </a:r>
            <a:r>
              <a:rPr lang="ru-RU" sz="1400" dirty="0" smtClean="0">
                <a:effectLst/>
                <a:hlinkClick r:id="rId11" tooltip="Жёсткий диск"/>
              </a:rPr>
              <a:t>жёсткий диск</a:t>
            </a:r>
            <a:r>
              <a:rPr lang="ru-RU" sz="1400" dirty="0" smtClean="0">
                <a:effectLst/>
              </a:rPr>
              <a:t>. Основанный изначально на </a:t>
            </a:r>
            <a:r>
              <a:rPr lang="ru-RU" sz="1400" dirty="0" err="1" smtClean="0">
                <a:effectLst/>
                <a:hlinkClick r:id="rId7" tooltip="Mandriva Linux"/>
              </a:rPr>
              <a:t>Mandrake</a:t>
            </a:r>
            <a:r>
              <a:rPr lang="ru-RU" sz="1400" dirty="0" smtClean="0">
                <a:effectLst/>
                <a:hlinkClick r:id="rId7" tooltip="Mandriva Linux"/>
              </a:rPr>
              <a:t> 9.2</a:t>
            </a:r>
            <a:r>
              <a:rPr lang="ru-RU" sz="1400" dirty="0" smtClean="0">
                <a:effectLst/>
              </a:rPr>
              <a:t>, </a:t>
            </a:r>
            <a:r>
              <a:rPr lang="ru-RU" sz="1400" dirty="0" err="1" smtClean="0">
                <a:effectLst/>
              </a:rPr>
              <a:t>PCLinuxOS</a:t>
            </a:r>
            <a:r>
              <a:rPr lang="ru-RU" sz="1400" dirty="0" smtClean="0">
                <a:effectLst/>
              </a:rPr>
              <a:t> придерживается собственного пути развития.</a:t>
            </a:r>
          </a:p>
          <a:p>
            <a:pPr>
              <a:buFont typeface="Arial" charset="0"/>
              <a:buChar char="►"/>
              <a:defRPr/>
            </a:pPr>
            <a:r>
              <a:rPr lang="ru-RU" sz="2800" dirty="0" smtClean="0"/>
              <a:t>Российские дистрибутивы </a:t>
            </a:r>
            <a:r>
              <a:rPr lang="en-US" sz="2800" dirty="0" smtClean="0"/>
              <a:t>rpm-base: </a:t>
            </a:r>
            <a:r>
              <a:rPr lang="en-US" sz="2800" b="1" dirty="0" smtClean="0"/>
              <a:t>ALT Linux</a:t>
            </a:r>
            <a:r>
              <a:rPr lang="ru-RU" sz="2800" b="1" dirty="0" smtClean="0"/>
              <a:t> 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ASPLinux</a:t>
            </a:r>
            <a:endParaRPr lang="ru-RU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752475"/>
          </a:xfrm>
        </p:spPr>
        <p:txBody>
          <a:bodyPr/>
          <a:lstStyle/>
          <a:p>
            <a:pPr>
              <a:defRPr/>
            </a:pPr>
            <a:r>
              <a:rPr lang="ru-RU" sz="4000" dirty="0">
                <a:solidFill>
                  <a:srgbClr val="95934B"/>
                </a:solidFill>
              </a:rPr>
              <a:t>Основные операционные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981075"/>
            <a:ext cx="8540750" cy="5118100"/>
          </a:xfrm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ru-RU" b="1" dirty="0" err="1" smtClean="0"/>
              <a:t>Android</a:t>
            </a:r>
            <a:r>
              <a:rPr lang="ru-RU" b="1" dirty="0" smtClean="0"/>
              <a:t> («</a:t>
            </a:r>
            <a:r>
              <a:rPr lang="ru-RU" b="1" dirty="0" err="1" smtClean="0"/>
              <a:t>Андро́ид</a:t>
            </a:r>
            <a:r>
              <a:rPr lang="ru-RU" b="1" dirty="0" smtClean="0"/>
              <a:t>») </a:t>
            </a:r>
            <a:r>
              <a:rPr lang="ru-RU" dirty="0" smtClean="0"/>
              <a:t>— </a:t>
            </a:r>
            <a:r>
              <a:rPr lang="ru-RU" sz="2800" dirty="0" smtClean="0"/>
              <a:t>операционная система для смартфонов, планшетных компьютеров, электронных книг, цифровых проигрывателей, наручных часов, игровых приставок, нетбуков, </a:t>
            </a:r>
            <a:r>
              <a:rPr lang="ru-RU" sz="2800" dirty="0" err="1" smtClean="0"/>
              <a:t>смартбуков</a:t>
            </a:r>
            <a:r>
              <a:rPr lang="ru-RU" sz="2800" dirty="0" smtClean="0"/>
              <a:t>, очков </a:t>
            </a:r>
            <a:r>
              <a:rPr lang="ru-RU" sz="2800" dirty="0" err="1" smtClean="0"/>
              <a:t>Google</a:t>
            </a:r>
            <a:r>
              <a:rPr lang="ru-RU" sz="2800" dirty="0" smtClean="0"/>
              <a:t>[2] и других устройств</a:t>
            </a:r>
            <a:r>
              <a:rPr lang="ru-RU" sz="2800" smtClean="0"/>
              <a:t>. </a:t>
            </a:r>
          </a:p>
          <a:p>
            <a:pPr>
              <a:buFont typeface="Arial" charset="0"/>
              <a:buChar char="►"/>
              <a:defRPr/>
            </a:pPr>
            <a:r>
              <a:rPr lang="ru-RU" sz="2800" smtClean="0"/>
              <a:t>В </a:t>
            </a:r>
            <a:r>
              <a:rPr lang="ru-RU" sz="2800" dirty="0" smtClean="0"/>
              <a:t>будущем планируется поддержка автомобилей[3] и телевизоров[4]. Основана на ядре </a:t>
            </a:r>
            <a:r>
              <a:rPr lang="ru-RU" sz="2800" dirty="0" err="1" smtClean="0"/>
              <a:t>Linux</a:t>
            </a:r>
            <a:r>
              <a:rPr lang="ru-RU" sz="2800" dirty="0" smtClean="0"/>
              <a:t>[5] и собственной реализации </a:t>
            </a:r>
            <a:r>
              <a:rPr lang="ru-RU" sz="2800" dirty="0" err="1" smtClean="0"/>
              <a:t>Java</a:t>
            </a:r>
            <a:r>
              <a:rPr lang="ru-RU" sz="2800" dirty="0" smtClean="0"/>
              <a:t> от </a:t>
            </a:r>
            <a:r>
              <a:rPr lang="ru-RU" sz="2800" dirty="0" err="1" smtClean="0"/>
              <a:t>Google</a:t>
            </a:r>
            <a:r>
              <a:rPr lang="ru-RU" sz="2800" dirty="0" smtClean="0"/>
              <a:t>. Изначально разрабатывалась компанией </a:t>
            </a:r>
            <a:r>
              <a:rPr lang="ru-RU" sz="2800" dirty="0" err="1" smtClean="0"/>
              <a:t>Android</a:t>
            </a:r>
            <a:r>
              <a:rPr lang="ru-RU" sz="2800" dirty="0" smtClean="0"/>
              <a:t> </a:t>
            </a:r>
            <a:r>
              <a:rPr lang="ru-RU" sz="2800" dirty="0" err="1" smtClean="0"/>
              <a:t>Inc</a:t>
            </a:r>
            <a:r>
              <a:rPr lang="ru-RU" sz="2800" dirty="0" smtClean="0"/>
              <a:t>., которую затем купила </a:t>
            </a:r>
            <a:r>
              <a:rPr lang="ru-RU" sz="2800" dirty="0" err="1" smtClean="0"/>
              <a:t>Google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9937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latin typeface="Arial" charset="0"/>
              </a:rPr>
              <a:t>Операционные оболочки и файловые менеджеры.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b="1" smtClean="0">
                <a:latin typeface="Arial" charset="0"/>
              </a:rPr>
              <a:t>Операционные оболочки</a:t>
            </a:r>
            <a:r>
              <a:rPr lang="ru-RU" sz="2400" smtClean="0">
                <a:latin typeface="Arial" charset="0"/>
              </a:rPr>
              <a:t> – специальные программы, предназначенные для облегчения общения пользователя с командами операционной системы: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US" sz="2400" b="1" smtClean="0"/>
              <a:t>Norton Commander</a:t>
            </a:r>
            <a:r>
              <a:rPr lang="en-US" sz="2400" smtClean="0"/>
              <a:t> (NC)</a:t>
            </a: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US" sz="2400" b="1" smtClean="0"/>
              <a:t>Windows</a:t>
            </a:r>
            <a:r>
              <a:rPr lang="ru-RU" sz="2400" b="1" smtClean="0"/>
              <a:t> 3.1 – </a:t>
            </a:r>
            <a:r>
              <a:rPr lang="en-US" sz="2400" b="1" smtClean="0"/>
              <a:t>Windows</a:t>
            </a:r>
            <a:r>
              <a:rPr lang="ru-RU" sz="2400" b="1" smtClean="0"/>
              <a:t> 3.11</a:t>
            </a:r>
            <a:r>
              <a:rPr lang="ru-RU" sz="2400" smtClean="0"/>
              <a:t> </a:t>
            </a: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US" sz="2400" b="1" smtClean="0"/>
              <a:t>DOS Navigator</a:t>
            </a:r>
            <a:r>
              <a:rPr lang="en-US" sz="2400" smtClean="0"/>
              <a:t> </a:t>
            </a: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US" sz="2400" b="1" smtClean="0">
                <a:latin typeface="Arial" charset="0"/>
              </a:rPr>
              <a:t>Volkov </a:t>
            </a:r>
            <a:r>
              <a:rPr lang="en-US" sz="2400" b="1" smtClean="0"/>
              <a:t>Commander (VC)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endParaRPr lang="ru-RU" sz="24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b="1" smtClean="0">
                <a:latin typeface="Arial" charset="0"/>
              </a:rPr>
              <a:t>Файловые менеджеры</a:t>
            </a:r>
            <a:r>
              <a:rPr lang="ru-RU" sz="2400" smtClean="0">
                <a:latin typeface="Arial" charset="0"/>
              </a:rPr>
              <a:t> служат для выполнения базовых приемов работы с файлами (копирование, перемещение, переименование, поиск, сортировка, пересылка, просмотр)</a:t>
            </a:r>
            <a:r>
              <a:rPr lang="ru-RU" sz="2400" smtClean="0"/>
              <a:t> 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2400" b="1" smtClean="0">
                <a:latin typeface="Arial" charset="0"/>
              </a:rPr>
              <a:t>Мой компьютер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2400" b="1" smtClean="0">
                <a:latin typeface="Arial" charset="0"/>
              </a:rPr>
              <a:t>Проводник </a:t>
            </a:r>
            <a:r>
              <a:rPr lang="en-US" sz="2400" b="1" smtClean="0">
                <a:latin typeface="Arial" charset="0"/>
              </a:rPr>
              <a:t>(Explorer)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US" sz="2400" b="1" smtClean="0">
                <a:latin typeface="Arial" charset="0"/>
              </a:rPr>
              <a:t>FAR Menedger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US" sz="2400" b="1" smtClean="0"/>
              <a:t>Windows Commander</a:t>
            </a:r>
            <a:r>
              <a:rPr lang="en-US" sz="2400" smtClean="0"/>
              <a:t> </a:t>
            </a:r>
            <a:endParaRPr lang="ru-RU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4889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latin typeface="Arial" charset="0"/>
              </a:rPr>
              <a:t>Служебное программное обеспечение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ru-RU" sz="2800" smtClean="0">
                <a:latin typeface="Arial" charset="0"/>
              </a:rPr>
              <a:t>Расширением системного программного обеспечения компьютера является набор сервисных, дополнительно устанавливаемых программ, которые можно классифицировать по функциональному признаку следующим образом: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ru-RU" sz="2800" b="1" smtClean="0">
                <a:latin typeface="Arial" charset="0"/>
              </a:rPr>
              <a:t>программы-утилиты</a:t>
            </a:r>
            <a:r>
              <a:rPr lang="en-US" sz="2800" b="1" smtClean="0">
                <a:latin typeface="Arial" charset="0"/>
              </a:rPr>
              <a:t> </a:t>
            </a:r>
            <a:r>
              <a:rPr lang="en-US" sz="2800" smtClean="0">
                <a:latin typeface="Arial" charset="0"/>
              </a:rPr>
              <a:t>(Norton Utility, </a:t>
            </a:r>
            <a:r>
              <a:rPr lang="ru-RU" sz="2800" smtClean="0">
                <a:latin typeface="Arial" charset="0"/>
              </a:rPr>
              <a:t>программы работы с дисками, тестовые программы, настроечные и.д.)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ru-RU" sz="2800" b="1" smtClean="0">
                <a:latin typeface="Arial" charset="0"/>
              </a:rPr>
              <a:t>антивирусные программы;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ru-RU" sz="2800" b="1" smtClean="0">
                <a:latin typeface="Arial" charset="0"/>
              </a:rPr>
              <a:t>программы-архиваторы</a:t>
            </a:r>
            <a:r>
              <a:rPr lang="ru-RU" sz="2800" smtClean="0">
                <a:latin typeface="Arial" charset="0"/>
              </a:rPr>
              <a:t>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latin typeface="Arial" charset="0"/>
              </a:rPr>
              <a:t>Языки программирования (Инструментальное ПО)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2800" smtClean="0">
                <a:latin typeface="Arial" charset="0"/>
              </a:rPr>
              <a:t>Служат для написания новых программ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b="1" smtClean="0">
                <a:latin typeface="Arial" charset="0"/>
              </a:rPr>
              <a:t>Языки программирования низкого уровня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2800" smtClean="0">
                <a:latin typeface="Arial" charset="0"/>
              </a:rPr>
              <a:t>Программы для первых компьютеров приходилось писать на </a:t>
            </a:r>
            <a:r>
              <a:rPr lang="ru-RU" sz="2800" b="1" i="1" smtClean="0">
                <a:latin typeface="Arial" charset="0"/>
              </a:rPr>
              <a:t>машинном языке</a:t>
            </a:r>
            <a:r>
              <a:rPr lang="ru-RU" sz="2800" i="1" smtClean="0">
                <a:latin typeface="Arial" charset="0"/>
              </a:rPr>
              <a:t>, </a:t>
            </a:r>
            <a:r>
              <a:rPr lang="ru-RU" sz="2800" smtClean="0">
                <a:latin typeface="Arial" charset="0"/>
              </a:rPr>
              <a:t>т.е. в кодах, непосредственно воспринимаемых компьютером.</a:t>
            </a:r>
            <a:r>
              <a:rPr lang="ru-RU" sz="2800" smtClean="0"/>
              <a:t> </a:t>
            </a:r>
            <a:endParaRPr lang="ru-RU" sz="2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2800" smtClean="0">
                <a:latin typeface="Arial" charset="0"/>
              </a:rPr>
              <a:t>Язык с использованием мнемонических обозначений машинных команд, имен точек программы и т.д.</a:t>
            </a:r>
            <a:r>
              <a:rPr lang="ru-RU" sz="2800" smtClean="0"/>
              <a:t> </a:t>
            </a:r>
            <a:r>
              <a:rPr lang="ru-RU" sz="2800" smtClean="0">
                <a:latin typeface="Arial" charset="0"/>
              </a:rPr>
              <a:t>Такой язык для написания программ называется </a:t>
            </a:r>
            <a:r>
              <a:rPr lang="ru-RU" sz="2800" b="1" i="1" smtClean="0">
                <a:latin typeface="Arial" charset="0"/>
              </a:rPr>
              <a:t>автокодом</a:t>
            </a:r>
            <a:r>
              <a:rPr lang="ru-RU" sz="2800" i="1" smtClean="0">
                <a:latin typeface="Arial" charset="0"/>
              </a:rPr>
              <a:t>, </a:t>
            </a:r>
            <a:r>
              <a:rPr lang="ru-RU" sz="2800" smtClean="0">
                <a:latin typeface="Arial" charset="0"/>
              </a:rPr>
              <a:t>или языком </a:t>
            </a:r>
            <a:r>
              <a:rPr lang="ru-RU" sz="2800" b="1" i="1" smtClean="0">
                <a:latin typeface="Arial" charset="0"/>
              </a:rPr>
              <a:t>ассемблера.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latin typeface="Arial" charset="0"/>
              </a:rPr>
              <a:t>Языки программирования высокого уровня</a:t>
            </a:r>
            <a:r>
              <a:rPr lang="ru-RU" sz="4000" smtClean="0"/>
              <a:t> 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z="2400" smtClean="0">
                <a:latin typeface="Arial" charset="0"/>
              </a:rPr>
              <a:t>удобные и понятные для человека языки составления программ.</a:t>
            </a:r>
            <a:r>
              <a:rPr lang="ru-RU" sz="2400" smtClean="0"/>
              <a:t> </a:t>
            </a: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z="2400" smtClean="0">
                <a:latin typeface="Arial" charset="0"/>
              </a:rPr>
              <a:t>Программы на языках высокого уровня либо преобразуются в программы, состоящие из машинных команд до запуска этих программ на выполнение т.е. создаётся запускаемый модуль. (это делается с помощью специальных программ, называемых </a:t>
            </a:r>
            <a:r>
              <a:rPr lang="ru-RU" sz="2400" i="1" smtClean="0">
                <a:latin typeface="Arial" charset="0"/>
              </a:rPr>
              <a:t>трансляторами </a:t>
            </a:r>
            <a:r>
              <a:rPr lang="ru-RU" sz="2400" smtClean="0">
                <a:latin typeface="Arial" charset="0"/>
              </a:rPr>
              <a:t>или </a:t>
            </a:r>
            <a:r>
              <a:rPr lang="ru-RU" sz="2400" i="1" smtClean="0">
                <a:latin typeface="Arial" charset="0"/>
              </a:rPr>
              <a:t>компиляторами),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z="2400" smtClean="0">
                <a:latin typeface="Arial" charset="0"/>
              </a:rPr>
              <a:t>либо интерпретируются с помощью программ-</a:t>
            </a:r>
            <a:r>
              <a:rPr lang="ru-RU" sz="2400" i="1" smtClean="0">
                <a:latin typeface="Arial" charset="0"/>
              </a:rPr>
              <a:t>интерпретаторов. </a:t>
            </a:r>
            <a:r>
              <a:rPr lang="ru-RU" sz="2400" smtClean="0">
                <a:latin typeface="Arial" charset="0"/>
              </a:rPr>
              <a:t>Программа запускается на выполнение в виде текста и в процессе выполнения программы происходит создание машинных кодов.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142875"/>
            <a:ext cx="8229600" cy="10715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Пример программы написанной на языке FOXPRO 8.0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500063" y="1143000"/>
            <a:ext cx="8229600" cy="5715000"/>
          </a:xfrm>
        </p:spPr>
        <p:txBody>
          <a:bodyPr/>
          <a:lstStyle/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CLEAR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STORE 1 TO i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STORE 0 TO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rez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STORE 0 TO x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@ 5,20 SAY "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Программа для вывода таблицы умножения до 10 на заданное число"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@ 7,30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say "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Введите число для таблицы умножения"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get x picture "9"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read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IF x &lt;=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OR x&gt;10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@ 9,20 say "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Можно вводить числа только от 1 до 9"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@ 7,30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say "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Введите число для таблицы умножения"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get x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read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endif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DO WHILE i&lt;=10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rez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= x*i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@ 11+i,30 say x picture "9"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@ 11+i,32 say " * 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@ 11+i,36 say i picture "99"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@ 11+i,39 say " = 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@ 11+i,43 say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rez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picture "99"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i=i+1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ENDDO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latin typeface="Arial" charset="0"/>
              </a:rPr>
              <a:t>Классификации языков программирования высокого уровня.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341438"/>
            <a:ext cx="8540750" cy="49022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1800" b="1" smtClean="0"/>
              <a:t>процедурные</a:t>
            </a:r>
            <a:r>
              <a:rPr lang="ru-RU" sz="1800" smtClean="0"/>
              <a:t> и </a:t>
            </a:r>
            <a:r>
              <a:rPr lang="ru-RU" sz="1800" b="1" smtClean="0"/>
              <a:t>непроцедурные (декларативные)</a:t>
            </a:r>
            <a:r>
              <a:rPr lang="ru-RU" sz="1800" smtClean="0"/>
              <a:t>.</a:t>
            </a:r>
          </a:p>
          <a:p>
            <a:pPr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1800" smtClean="0"/>
              <a:t>Процедурное программирование возникло на заре вычислительной техники и получило широкое распространение. В процедурных языках программа явно описывает действия, которые необходимо выполнить, а результат задается только способом получения его при помощи некоторой процедуры, которая представляет собой определенную последовательность действий. </a:t>
            </a:r>
          </a:p>
          <a:p>
            <a:pPr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1800" smtClean="0"/>
              <a:t>Среди процедурных языков выделяют в свою очередь </a:t>
            </a:r>
            <a:r>
              <a:rPr lang="ru-RU" sz="1800" b="1" smtClean="0"/>
              <a:t>структурные</a:t>
            </a:r>
            <a:r>
              <a:rPr lang="ru-RU" sz="1800" smtClean="0"/>
              <a:t> и </a:t>
            </a:r>
            <a:r>
              <a:rPr lang="ru-RU" sz="1800" b="1" smtClean="0"/>
              <a:t>операционные</a:t>
            </a:r>
            <a:r>
              <a:rPr lang="ru-RU" sz="1800" smtClean="0"/>
              <a:t> </a:t>
            </a:r>
            <a:r>
              <a:rPr lang="ru-RU" sz="1800" b="1" smtClean="0"/>
              <a:t>языки</a:t>
            </a:r>
            <a:r>
              <a:rPr lang="ru-RU" sz="1800" smtClean="0"/>
              <a:t>. В структурных языках одним оператором записываются целые алгоритмические структуры: ветвления, циклы и т.д. В операционных языках для этого используются несколько операций. Широко распространены следующие структурные языки: Паскаль, Си, Ада, ПЛ/1. Среди операционных известны Фортран, Бейсик, Фокал.</a:t>
            </a:r>
            <a:endParaRPr lang="ru-RU" sz="1800" b="1" smtClean="0"/>
          </a:p>
          <a:p>
            <a:pPr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1800" b="1" smtClean="0"/>
              <a:t>Непроцедрное</a:t>
            </a:r>
            <a:r>
              <a:rPr lang="ru-RU" sz="1800" smtClean="0"/>
              <a:t> (</a:t>
            </a:r>
            <a:r>
              <a:rPr lang="ru-RU" sz="1800" b="1" smtClean="0"/>
              <a:t>декларативное</a:t>
            </a:r>
            <a:r>
              <a:rPr lang="ru-RU" sz="1800" smtClean="0"/>
              <a:t>) программирование появилось в начале 70-х годов 20 века, но стремительное его развитие началось в 80-е годы, когда был разработан японский проект создания ЭВМ пятого поколения, целью которого явилась подготовка почвы для создания интеллектуальных машин. К непроцедурному программированию относятся </a:t>
            </a:r>
            <a:r>
              <a:rPr lang="ru-RU" sz="1800" b="1" smtClean="0"/>
              <a:t>функциональные</a:t>
            </a:r>
            <a:r>
              <a:rPr lang="ru-RU" sz="1800" smtClean="0"/>
              <a:t> и </a:t>
            </a:r>
            <a:r>
              <a:rPr lang="ru-RU" sz="1800" b="1" smtClean="0"/>
              <a:t>логические</a:t>
            </a:r>
            <a:r>
              <a:rPr lang="ru-RU" sz="1800" smtClean="0"/>
              <a:t> языки. </a:t>
            </a:r>
            <a:r>
              <a:rPr lang="ru-RU" sz="1800" b="1" smtClean="0"/>
              <a:t>Пролог яркий представитель декларативного языка программирования.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 sz="3200" smtClean="0">
                <a:latin typeface="Arial" charset="0"/>
              </a:rPr>
              <a:t>Классификации языков программирования высокого уровня.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smtClean="0">
                <a:effectLst/>
              </a:rPr>
              <a:t>Можно выделить еще один класс языков программирования - </a:t>
            </a:r>
            <a:r>
              <a:rPr lang="ru-RU" altLang="ru-RU" sz="1800" b="1" smtClean="0">
                <a:effectLst/>
              </a:rPr>
              <a:t>объектно</a:t>
            </a:r>
            <a:r>
              <a:rPr lang="ru-RU" altLang="ru-RU" sz="1800" smtClean="0">
                <a:effectLst/>
              </a:rPr>
              <a:t>-</a:t>
            </a:r>
            <a:r>
              <a:rPr lang="ru-RU" altLang="ru-RU" sz="1800" b="1" smtClean="0">
                <a:effectLst/>
              </a:rPr>
              <a:t>ориентированные</a:t>
            </a:r>
            <a:r>
              <a:rPr lang="ru-RU" altLang="ru-RU" sz="1800" smtClean="0">
                <a:effectLst/>
              </a:rPr>
              <a:t> </a:t>
            </a:r>
            <a:r>
              <a:rPr lang="ru-RU" altLang="ru-RU" sz="1800" b="1" smtClean="0">
                <a:effectLst/>
              </a:rPr>
              <a:t>языки</a:t>
            </a:r>
            <a:r>
              <a:rPr lang="ru-RU" altLang="ru-RU" sz="1800" smtClean="0">
                <a:effectLst/>
              </a:rPr>
              <a:t> </a:t>
            </a:r>
            <a:r>
              <a:rPr lang="ru-RU" altLang="ru-RU" sz="1800" b="1" smtClean="0">
                <a:effectLst/>
              </a:rPr>
              <a:t>высокого</a:t>
            </a:r>
            <a:r>
              <a:rPr lang="ru-RU" altLang="ru-RU" sz="1800" smtClean="0">
                <a:effectLst/>
              </a:rPr>
              <a:t> </a:t>
            </a:r>
            <a:r>
              <a:rPr lang="ru-RU" altLang="ru-RU" sz="1800" b="1" smtClean="0">
                <a:effectLst/>
              </a:rPr>
              <a:t>уровня.</a:t>
            </a:r>
            <a:r>
              <a:rPr lang="ru-RU" altLang="ru-RU" sz="1800" smtClean="0">
                <a:effectLst/>
              </a:rPr>
              <a:t> На таких языках не описывают подробной последовательности действий для решения задачи, хотя они содержат элементы процедурного программирования. Объектно-ориентированные языки, благодаря богатому пользовательскому интерфейсу, предлагают человеку решить задачу в удобной для него форме. Примером такого языка может служить язык программирования визуального общения Object Pascal.</a:t>
            </a:r>
          </a:p>
          <a:p>
            <a:pPr>
              <a:lnSpc>
                <a:spcPct val="80000"/>
              </a:lnSpc>
            </a:pPr>
            <a:r>
              <a:rPr lang="ru-RU" altLang="ru-RU" sz="1800" b="1" smtClean="0">
                <a:effectLst/>
              </a:rPr>
              <a:t>Языки описания сценариев</a:t>
            </a:r>
            <a:r>
              <a:rPr lang="ru-RU" altLang="ru-RU" sz="1800" smtClean="0">
                <a:effectLst/>
              </a:rPr>
              <a:t>, такие как Perl, Python, Rexx, Tcl и языки оболочек UNIX, предполагают стиль программирования, весьма отличный от характерного для языков системного уровня. Они предназначаются не для написания приложения с нуля, а для комбинирования компонентов, набор которых создается заранее при помощи других языков. Развитие и рост популярности Internet также способствовали распространению языков описания сценариев. Так, для написания сценариев широко употребляется язык Perl, а среди разработчиков Web-страниц популярен JavaScript.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5603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latin typeface="Arial" charset="0"/>
              </a:rPr>
              <a:t>Прикладное программное обеспечение</a:t>
            </a:r>
            <a:r>
              <a:rPr lang="ru-RU" sz="4000" smtClean="0"/>
              <a:t> 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smtClean="0">
                <a:latin typeface="Arial" charset="0"/>
              </a:rPr>
              <a:t>Пакет программ необходимы пользователю для его работы:</a:t>
            </a:r>
            <a:r>
              <a:rPr lang="en-US" sz="2800" smtClean="0">
                <a:latin typeface="Arial" charset="0"/>
              </a:rPr>
              <a:t>  </a:t>
            </a:r>
            <a:r>
              <a:rPr lang="ru-RU" sz="2800" smtClean="0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z="2800" b="1" smtClean="0">
                <a:latin typeface="Arial" charset="0"/>
              </a:rPr>
              <a:t>офисные пакеты;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z="2800" b="1" smtClean="0">
                <a:latin typeface="Arial" charset="0"/>
              </a:rPr>
              <a:t>графические редакторы;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z="2800" b="1" smtClean="0">
                <a:latin typeface="Arial" charset="0"/>
              </a:rPr>
              <a:t>программы распознавания текста;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z="2800" b="1" smtClean="0">
                <a:latin typeface="Arial" charset="0"/>
              </a:rPr>
              <a:t>программы обработки данных;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z="2800" b="1" smtClean="0">
                <a:latin typeface="Arial" charset="0"/>
              </a:rPr>
              <a:t>программы-переводчики;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z="2800" b="1" smtClean="0">
                <a:latin typeface="Arial" charset="0"/>
              </a:rPr>
              <a:t>мультимедиа-программы;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z="2800" b="1" smtClean="0">
                <a:latin typeface="Arial" charset="0"/>
              </a:rPr>
              <a:t>программы для работы в Интернете;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z="2800" b="1" smtClean="0">
                <a:latin typeface="Arial" charset="0"/>
              </a:rPr>
              <a:t>И т.д.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42938" y="714375"/>
            <a:ext cx="7772400" cy="1736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Конец лекции ПО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857250" y="3886200"/>
            <a:ext cx="7715250" cy="17526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hlinkClick r:id="rId2" action="ppaction://hlinkpres?slideindex=1&amp;slidetitle="/>
              </a:rPr>
              <a:t>Лекция № 4 . Компьютерные сети</a:t>
            </a:r>
            <a:endParaRPr lang="ru-RU" dirty="0" smtClean="0"/>
          </a:p>
          <a:p>
            <a:pPr>
              <a:defRPr/>
            </a:pPr>
            <a:r>
              <a:rPr lang="ru-RU" dirty="0" smtClean="0">
                <a:hlinkClick r:id="" action="ppaction://hlinkshowjump?jump=endshow"/>
              </a:rPr>
              <a:t>Закончить демонстрацию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72063" y="274638"/>
            <a:ext cx="3614737" cy="22256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Блок схема программы</a:t>
            </a:r>
          </a:p>
        </p:txBody>
      </p:sp>
      <p:grpSp>
        <p:nvGrpSpPr>
          <p:cNvPr id="5123" name="Group 39"/>
          <p:cNvGrpSpPr>
            <a:grpSpLocks/>
          </p:cNvGrpSpPr>
          <p:nvPr/>
        </p:nvGrpSpPr>
        <p:grpSpPr bwMode="auto">
          <a:xfrm>
            <a:off x="1143000" y="214313"/>
            <a:ext cx="3643313" cy="6435725"/>
            <a:chOff x="2250" y="1748"/>
            <a:chExt cx="4306" cy="7388"/>
          </a:xfrm>
        </p:grpSpPr>
        <p:grpSp>
          <p:nvGrpSpPr>
            <p:cNvPr id="5128" name="Group 40"/>
            <p:cNvGrpSpPr>
              <a:grpSpLocks/>
            </p:cNvGrpSpPr>
            <p:nvPr/>
          </p:nvGrpSpPr>
          <p:grpSpPr bwMode="auto">
            <a:xfrm>
              <a:off x="5859" y="2356"/>
              <a:ext cx="697" cy="5107"/>
              <a:chOff x="5859" y="2356"/>
              <a:chExt cx="697" cy="5107"/>
            </a:xfrm>
          </p:grpSpPr>
          <p:cxnSp>
            <p:nvCxnSpPr>
              <p:cNvPr id="5147" name="AutoShape 41"/>
              <p:cNvCxnSpPr>
                <a:cxnSpLocks noChangeShapeType="1"/>
              </p:cNvCxnSpPr>
              <p:nvPr/>
            </p:nvCxnSpPr>
            <p:spPr bwMode="auto">
              <a:xfrm>
                <a:off x="6242" y="2356"/>
                <a:ext cx="1" cy="1878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48" name="AutoShape 42"/>
              <p:cNvCxnSpPr>
                <a:cxnSpLocks noChangeShapeType="1"/>
              </p:cNvCxnSpPr>
              <p:nvPr/>
            </p:nvCxnSpPr>
            <p:spPr bwMode="auto">
              <a:xfrm>
                <a:off x="5859" y="7463"/>
                <a:ext cx="697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129" name="Group 43"/>
            <p:cNvGrpSpPr>
              <a:grpSpLocks/>
            </p:cNvGrpSpPr>
            <p:nvPr/>
          </p:nvGrpSpPr>
          <p:grpSpPr bwMode="auto">
            <a:xfrm>
              <a:off x="2250" y="1748"/>
              <a:ext cx="4306" cy="7388"/>
              <a:chOff x="2250" y="1748"/>
              <a:chExt cx="4306" cy="7388"/>
            </a:xfrm>
          </p:grpSpPr>
          <p:sp>
            <p:nvSpPr>
              <p:cNvPr id="5130" name="AutoShape 44"/>
              <p:cNvSpPr>
                <a:spLocks noChangeArrowheads="1"/>
              </p:cNvSpPr>
              <p:nvPr/>
            </p:nvSpPr>
            <p:spPr bwMode="auto">
              <a:xfrm>
                <a:off x="2250" y="6744"/>
                <a:ext cx="3609" cy="1440"/>
              </a:xfrm>
              <a:prstGeom prst="flowChartDecision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</a:pPr>
                <a:r>
                  <a:rPr lang="ru-RU" altLang="ru-RU" sz="1600">
                    <a:latin typeface="Calibri" panose="020F0502020204030204" pitchFamily="34" charset="0"/>
                  </a:rPr>
                  <a:t>Проверка условия окончания </a:t>
                </a:r>
                <a:endParaRPr lang="ru-RU" altLang="ru-RU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5131" name="AutoShape 45"/>
              <p:cNvSpPr>
                <a:spLocks noChangeArrowheads="1"/>
              </p:cNvSpPr>
              <p:nvPr/>
            </p:nvSpPr>
            <p:spPr bwMode="auto">
              <a:xfrm>
                <a:off x="2841" y="8472"/>
                <a:ext cx="2363" cy="664"/>
              </a:xfrm>
              <a:prstGeom prst="flowChartAlternateProcess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</a:pPr>
                <a:r>
                  <a:rPr lang="ru-RU" altLang="ru-RU" sz="1600">
                    <a:latin typeface="Calibri" panose="020F0502020204030204" pitchFamily="34" charset="0"/>
                  </a:rPr>
                  <a:t>Окончание программы</a:t>
                </a:r>
                <a:endParaRPr lang="ru-RU" altLang="ru-RU" sz="1600">
                  <a:latin typeface="Arial" panose="020B0604020202020204" pitchFamily="34" charset="0"/>
                </a:endParaRPr>
              </a:p>
            </p:txBody>
          </p:sp>
          <p:cxnSp>
            <p:nvCxnSpPr>
              <p:cNvPr id="5132" name="AutoShape 46"/>
              <p:cNvCxnSpPr>
                <a:cxnSpLocks noChangeShapeType="1"/>
                <a:stCxn id="5136" idx="2"/>
                <a:endCxn id="5130" idx="0"/>
              </p:cNvCxnSpPr>
              <p:nvPr/>
            </p:nvCxnSpPr>
            <p:spPr bwMode="auto">
              <a:xfrm rot="16200000" flipH="1">
                <a:off x="3835" y="6525"/>
                <a:ext cx="428" cy="1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5133" name="Group 47"/>
              <p:cNvGrpSpPr>
                <a:grpSpLocks/>
              </p:cNvGrpSpPr>
              <p:nvPr/>
            </p:nvGrpSpPr>
            <p:grpSpPr bwMode="auto">
              <a:xfrm>
                <a:off x="2250" y="1748"/>
                <a:ext cx="4306" cy="5716"/>
                <a:chOff x="2250" y="1748"/>
                <a:chExt cx="4306" cy="5716"/>
              </a:xfrm>
            </p:grpSpPr>
            <p:sp>
              <p:nvSpPr>
                <p:cNvPr id="5135" name="AutoShape 48"/>
                <p:cNvSpPr>
                  <a:spLocks noChangeArrowheads="1"/>
                </p:cNvSpPr>
                <p:nvPr/>
              </p:nvSpPr>
              <p:spPr bwMode="auto">
                <a:xfrm>
                  <a:off x="2250" y="3436"/>
                  <a:ext cx="3546" cy="1531"/>
                </a:xfrm>
                <a:prstGeom prst="flowChartDecision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</a:pPr>
                  <a:r>
                    <a:rPr lang="ru-RU" altLang="ru-RU" sz="1600">
                      <a:latin typeface="Calibri" panose="020F0502020204030204" pitchFamily="34" charset="0"/>
                    </a:rPr>
                    <a:t>Проверка правильности ввода данных</a:t>
                  </a:r>
                  <a:endParaRPr lang="ru-RU" altLang="ru-RU" sz="16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136" name="AutoShape 49"/>
                <p:cNvSpPr>
                  <a:spLocks noChangeArrowheads="1"/>
                </p:cNvSpPr>
                <p:nvPr/>
              </p:nvSpPr>
              <p:spPr bwMode="auto">
                <a:xfrm>
                  <a:off x="2925" y="5356"/>
                  <a:ext cx="2237" cy="960"/>
                </a:xfrm>
                <a:prstGeom prst="flowChartProcess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</a:pPr>
                  <a:r>
                    <a:rPr lang="ru-RU" altLang="ru-RU" sz="1600">
                      <a:latin typeface="Calibri" panose="020F0502020204030204" pitchFamily="34" charset="0"/>
                    </a:rPr>
                    <a:t>Выполнение расчета и вывод ответа</a:t>
                  </a:r>
                  <a:endParaRPr lang="ru-RU" altLang="ru-RU" sz="1600"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5137" name="AutoShape 50"/>
                <p:cNvCxnSpPr>
                  <a:cxnSpLocks noChangeShapeType="1"/>
                </p:cNvCxnSpPr>
                <p:nvPr/>
              </p:nvCxnSpPr>
              <p:spPr bwMode="auto">
                <a:xfrm>
                  <a:off x="4026" y="3189"/>
                  <a:ext cx="1" cy="29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38" name="AutoShape 51"/>
                <p:cNvCxnSpPr>
                  <a:cxnSpLocks noChangeShapeType="1"/>
                  <a:stCxn id="5135" idx="2"/>
                </p:cNvCxnSpPr>
                <p:nvPr/>
              </p:nvCxnSpPr>
              <p:spPr bwMode="auto">
                <a:xfrm rot="16200000" flipH="1">
                  <a:off x="3846" y="5144"/>
                  <a:ext cx="360" cy="6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39" name="AutoShape 52"/>
                <p:cNvCxnSpPr>
                  <a:cxnSpLocks noChangeShapeType="1"/>
                  <a:stCxn id="5135" idx="3"/>
                </p:cNvCxnSpPr>
                <p:nvPr/>
              </p:nvCxnSpPr>
              <p:spPr bwMode="auto">
                <a:xfrm>
                  <a:off x="5795" y="4201"/>
                  <a:ext cx="393" cy="2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5140" name="Group 53"/>
                <p:cNvGrpSpPr>
                  <a:grpSpLocks/>
                </p:cNvGrpSpPr>
                <p:nvPr/>
              </p:nvGrpSpPr>
              <p:grpSpPr bwMode="auto">
                <a:xfrm>
                  <a:off x="2475" y="1748"/>
                  <a:ext cx="3767" cy="1440"/>
                  <a:chOff x="2475" y="1748"/>
                  <a:chExt cx="3767" cy="1440"/>
                </a:xfrm>
              </p:grpSpPr>
              <p:sp>
                <p:nvSpPr>
                  <p:cNvPr id="5143" name="AutoShape 54"/>
                  <p:cNvSpPr>
                    <a:spLocks noChangeArrowheads="1"/>
                  </p:cNvSpPr>
                  <p:nvPr/>
                </p:nvSpPr>
                <p:spPr bwMode="auto">
                  <a:xfrm>
                    <a:off x="3179" y="1748"/>
                    <a:ext cx="1517" cy="461"/>
                  </a:xfrm>
                  <a:prstGeom prst="flowChartAlternateProcess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</a:pPr>
                    <a:r>
                      <a:rPr lang="ru-RU" altLang="ru-RU" sz="1600">
                        <a:latin typeface="Calibri" panose="020F0502020204030204" pitchFamily="34" charset="0"/>
                      </a:rPr>
                      <a:t>Заголовок</a:t>
                    </a:r>
                  </a:p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ru-RU" altLang="ru-RU" sz="16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5144" name="AutoShape 55"/>
                  <p:cNvSpPr>
                    <a:spLocks noChangeArrowheads="1"/>
                  </p:cNvSpPr>
                  <p:nvPr/>
                </p:nvSpPr>
                <p:spPr bwMode="auto">
                  <a:xfrm>
                    <a:off x="2475" y="2569"/>
                    <a:ext cx="2813" cy="619"/>
                  </a:xfrm>
                  <a:prstGeom prst="flowChartInputOutput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</a:pPr>
                    <a:r>
                      <a:rPr lang="ru-RU" altLang="ru-RU" sz="1600">
                        <a:latin typeface="Calibri" panose="020F0502020204030204" pitchFamily="34" charset="0"/>
                      </a:rPr>
                      <a:t>Ввод данных</a:t>
                    </a:r>
                    <a:endParaRPr lang="ru-RU" altLang="ru-RU" sz="1600"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5145" name="AutoShape 5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947" y="2209"/>
                    <a:ext cx="0" cy="360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146" name="AutoShape 57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947" y="2356"/>
                    <a:ext cx="2295" cy="0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5141" name="AutoShape 58"/>
                <p:cNvCxnSpPr>
                  <a:cxnSpLocks noChangeShapeType="1"/>
                </p:cNvCxnSpPr>
                <p:nvPr/>
              </p:nvCxnSpPr>
              <p:spPr bwMode="auto">
                <a:xfrm>
                  <a:off x="6556" y="5248"/>
                  <a:ext cx="0" cy="2216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42" name="AutoShape 59"/>
                <p:cNvCxnSpPr>
                  <a:cxnSpLocks noChangeShapeType="1"/>
                </p:cNvCxnSpPr>
                <p:nvPr/>
              </p:nvCxnSpPr>
              <p:spPr bwMode="auto">
                <a:xfrm flipH="1">
                  <a:off x="4026" y="5248"/>
                  <a:ext cx="2530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5134" name="AutoShape 60"/>
              <p:cNvCxnSpPr>
                <a:cxnSpLocks noChangeShapeType="1"/>
              </p:cNvCxnSpPr>
              <p:nvPr/>
            </p:nvCxnSpPr>
            <p:spPr bwMode="auto">
              <a:xfrm flipH="1">
                <a:off x="4050" y="8161"/>
                <a:ext cx="1" cy="28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5124" name="TextBox 65"/>
          <p:cNvSpPr txBox="1">
            <a:spLocks noChangeArrowheads="1"/>
          </p:cNvSpPr>
          <p:nvPr/>
        </p:nvSpPr>
        <p:spPr bwMode="auto">
          <a:xfrm>
            <a:off x="2643188" y="5715000"/>
            <a:ext cx="396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</a:rPr>
              <a:t>да</a:t>
            </a:r>
          </a:p>
        </p:txBody>
      </p:sp>
      <p:sp>
        <p:nvSpPr>
          <p:cNvPr id="5125" name="TextBox 66"/>
          <p:cNvSpPr txBox="1">
            <a:spLocks noChangeArrowheads="1"/>
          </p:cNvSpPr>
          <p:nvPr/>
        </p:nvSpPr>
        <p:spPr bwMode="auto">
          <a:xfrm>
            <a:off x="2643188" y="2928938"/>
            <a:ext cx="396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</a:rPr>
              <a:t>да</a:t>
            </a:r>
          </a:p>
        </p:txBody>
      </p:sp>
      <p:sp>
        <p:nvSpPr>
          <p:cNvPr id="5126" name="TextBox 67"/>
          <p:cNvSpPr txBox="1">
            <a:spLocks noChangeArrowheads="1"/>
          </p:cNvSpPr>
          <p:nvPr/>
        </p:nvSpPr>
        <p:spPr bwMode="auto">
          <a:xfrm>
            <a:off x="4214813" y="4929188"/>
            <a:ext cx="476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</a:rPr>
              <a:t>нет</a:t>
            </a:r>
          </a:p>
        </p:txBody>
      </p:sp>
      <p:sp>
        <p:nvSpPr>
          <p:cNvPr id="5127" name="TextBox 68"/>
          <p:cNvSpPr txBox="1">
            <a:spLocks noChangeArrowheads="1"/>
          </p:cNvSpPr>
          <p:nvPr/>
        </p:nvSpPr>
        <p:spPr bwMode="auto">
          <a:xfrm>
            <a:off x="4071938" y="2071688"/>
            <a:ext cx="476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</a:rPr>
              <a:t>нет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980113" y="228600"/>
            <a:ext cx="286226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Блок схема программы</a:t>
            </a:r>
          </a:p>
        </p:txBody>
      </p:sp>
      <p:grpSp>
        <p:nvGrpSpPr>
          <p:cNvPr id="6147" name="Group 39"/>
          <p:cNvGrpSpPr>
            <a:grpSpLocks/>
          </p:cNvGrpSpPr>
          <p:nvPr/>
        </p:nvGrpSpPr>
        <p:grpSpPr bwMode="auto">
          <a:xfrm>
            <a:off x="1071563" y="214313"/>
            <a:ext cx="3714750" cy="6435725"/>
            <a:chOff x="2166" y="1665"/>
            <a:chExt cx="4390" cy="7471"/>
          </a:xfrm>
        </p:grpSpPr>
        <p:grpSp>
          <p:nvGrpSpPr>
            <p:cNvPr id="6152" name="Group 40"/>
            <p:cNvGrpSpPr>
              <a:grpSpLocks/>
            </p:cNvGrpSpPr>
            <p:nvPr/>
          </p:nvGrpSpPr>
          <p:grpSpPr bwMode="auto">
            <a:xfrm>
              <a:off x="5859" y="2356"/>
              <a:ext cx="697" cy="5107"/>
              <a:chOff x="5859" y="2356"/>
              <a:chExt cx="697" cy="5107"/>
            </a:xfrm>
          </p:grpSpPr>
          <p:cxnSp>
            <p:nvCxnSpPr>
              <p:cNvPr id="6171" name="AutoShape 41"/>
              <p:cNvCxnSpPr>
                <a:cxnSpLocks noChangeShapeType="1"/>
              </p:cNvCxnSpPr>
              <p:nvPr/>
            </p:nvCxnSpPr>
            <p:spPr bwMode="auto">
              <a:xfrm>
                <a:off x="6242" y="2356"/>
                <a:ext cx="1" cy="1878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72" name="AutoShape 42"/>
              <p:cNvCxnSpPr>
                <a:cxnSpLocks noChangeShapeType="1"/>
              </p:cNvCxnSpPr>
              <p:nvPr/>
            </p:nvCxnSpPr>
            <p:spPr bwMode="auto">
              <a:xfrm>
                <a:off x="5859" y="7463"/>
                <a:ext cx="697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6153" name="Group 43"/>
            <p:cNvGrpSpPr>
              <a:grpSpLocks/>
            </p:cNvGrpSpPr>
            <p:nvPr/>
          </p:nvGrpSpPr>
          <p:grpSpPr bwMode="auto">
            <a:xfrm>
              <a:off x="2166" y="1665"/>
              <a:ext cx="4390" cy="7471"/>
              <a:chOff x="2166" y="1665"/>
              <a:chExt cx="4390" cy="7471"/>
            </a:xfrm>
          </p:grpSpPr>
          <p:sp>
            <p:nvSpPr>
              <p:cNvPr id="6154" name="AutoShape 44"/>
              <p:cNvSpPr>
                <a:spLocks noChangeArrowheads="1"/>
              </p:cNvSpPr>
              <p:nvPr/>
            </p:nvSpPr>
            <p:spPr bwMode="auto">
              <a:xfrm>
                <a:off x="2250" y="6744"/>
                <a:ext cx="3609" cy="1440"/>
              </a:xfrm>
              <a:prstGeom prst="flowChartDecision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</a:pPr>
                <a:r>
                  <a:rPr lang="en-US" altLang="ru-RU" sz="1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WHILE i&lt;=10</a:t>
                </a:r>
              </a:p>
              <a:p>
                <a:pPr algn="ctr" eaLnBrk="1" hangingPunct="1"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</a:pPr>
                <a:r>
                  <a:rPr lang="ru-RU" altLang="ru-RU" sz="1600">
                    <a:latin typeface="Calibri" panose="020F0502020204030204" pitchFamily="34" charset="0"/>
                  </a:rPr>
                  <a:t> </a:t>
                </a:r>
                <a:endParaRPr lang="ru-RU" altLang="ru-RU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6155" name="AutoShape 45"/>
              <p:cNvSpPr>
                <a:spLocks noChangeArrowheads="1"/>
              </p:cNvSpPr>
              <p:nvPr/>
            </p:nvSpPr>
            <p:spPr bwMode="auto">
              <a:xfrm>
                <a:off x="2841" y="8472"/>
                <a:ext cx="2363" cy="664"/>
              </a:xfrm>
              <a:prstGeom prst="flowChartAlternateProcess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Arial" panose="020B0604020202020204" pitchFamily="34" charset="0"/>
                  <a:buChar char="►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</a:pPr>
                <a:r>
                  <a:rPr lang="en-US" altLang="ru-RU" sz="1600">
                    <a:latin typeface="Calibri" panose="020F0502020204030204" pitchFamily="34" charset="0"/>
                  </a:rPr>
                  <a:t>ENDDO</a:t>
                </a:r>
                <a:endParaRPr lang="ru-RU" altLang="ru-RU" sz="1600">
                  <a:latin typeface="Arial" panose="020B0604020202020204" pitchFamily="34" charset="0"/>
                </a:endParaRPr>
              </a:p>
            </p:txBody>
          </p:sp>
          <p:cxnSp>
            <p:nvCxnSpPr>
              <p:cNvPr id="6156" name="AutoShape 46"/>
              <p:cNvCxnSpPr>
                <a:cxnSpLocks noChangeShapeType="1"/>
                <a:stCxn id="6160" idx="2"/>
                <a:endCxn id="6154" idx="0"/>
              </p:cNvCxnSpPr>
              <p:nvPr/>
            </p:nvCxnSpPr>
            <p:spPr bwMode="auto">
              <a:xfrm rot="5400000">
                <a:off x="3846" y="6525"/>
                <a:ext cx="428" cy="1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6157" name="Group 47"/>
              <p:cNvGrpSpPr>
                <a:grpSpLocks/>
              </p:cNvGrpSpPr>
              <p:nvPr/>
            </p:nvGrpSpPr>
            <p:grpSpPr bwMode="auto">
              <a:xfrm>
                <a:off x="2166" y="1665"/>
                <a:ext cx="4390" cy="5799"/>
                <a:chOff x="2166" y="1665"/>
                <a:chExt cx="4390" cy="5799"/>
              </a:xfrm>
            </p:grpSpPr>
            <p:sp>
              <p:nvSpPr>
                <p:cNvPr id="6159" name="AutoShape 48"/>
                <p:cNvSpPr>
                  <a:spLocks noChangeArrowheads="1"/>
                </p:cNvSpPr>
                <p:nvPr/>
              </p:nvSpPr>
              <p:spPr bwMode="auto">
                <a:xfrm>
                  <a:off x="2250" y="3436"/>
                  <a:ext cx="3546" cy="1531"/>
                </a:xfrm>
                <a:prstGeom prst="flowChartDecision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</a:pPr>
                  <a:r>
                    <a:rPr lang="en-US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IF x &lt;=0 OR x&gt;10</a:t>
                  </a:r>
                </a:p>
                <a:p>
                  <a:pPr algn="ctr" eaLnBrk="1" hangingPunct="1"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</a:pPr>
                  <a:endParaRPr lang="ru-RU" altLang="ru-RU" sz="16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160" name="AutoShape 49"/>
                <p:cNvSpPr>
                  <a:spLocks noChangeArrowheads="1"/>
                </p:cNvSpPr>
                <p:nvPr/>
              </p:nvSpPr>
              <p:spPr bwMode="auto">
                <a:xfrm>
                  <a:off x="2419" y="5356"/>
                  <a:ext cx="3293" cy="960"/>
                </a:xfrm>
                <a:prstGeom prst="flowChartProcess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Arial" panose="020B0604020202020204" pitchFamily="34" charset="0"/>
                    <a:buChar char="►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</a:pPr>
                  <a:r>
                    <a:rPr lang="en-US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rez= x*i</a:t>
                  </a:r>
                  <a:endParaRPr lang="ru-RU" altLang="ru-RU" sz="16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1" hangingPunct="1"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</a:pPr>
                  <a:r>
                    <a:rPr lang="en-US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@ 11+i,43 say rez picture "99"</a:t>
                  </a:r>
                </a:p>
                <a:p>
                  <a:pPr algn="ctr" eaLnBrk="1" hangingPunct="1"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</a:pPr>
                  <a:endParaRPr lang="en-US" altLang="ru-RU" sz="16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1" hangingPunct="1"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</a:pPr>
                  <a:endParaRPr lang="ru-RU" altLang="ru-RU" sz="1600"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6161" name="AutoShape 50"/>
                <p:cNvCxnSpPr>
                  <a:cxnSpLocks noChangeShapeType="1"/>
                </p:cNvCxnSpPr>
                <p:nvPr/>
              </p:nvCxnSpPr>
              <p:spPr bwMode="auto">
                <a:xfrm>
                  <a:off x="4026" y="3189"/>
                  <a:ext cx="1" cy="29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162" name="AutoShape 51"/>
                <p:cNvCxnSpPr>
                  <a:cxnSpLocks noChangeShapeType="1"/>
                  <a:stCxn id="6159" idx="2"/>
                </p:cNvCxnSpPr>
                <p:nvPr/>
              </p:nvCxnSpPr>
              <p:spPr bwMode="auto">
                <a:xfrm rot="16200000" flipH="1">
                  <a:off x="3846" y="5144"/>
                  <a:ext cx="360" cy="6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163" name="AutoShape 52"/>
                <p:cNvCxnSpPr>
                  <a:cxnSpLocks noChangeShapeType="1"/>
                  <a:stCxn id="6159" idx="3"/>
                </p:cNvCxnSpPr>
                <p:nvPr/>
              </p:nvCxnSpPr>
              <p:spPr bwMode="auto">
                <a:xfrm>
                  <a:off x="5795" y="4201"/>
                  <a:ext cx="393" cy="2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6164" name="Group 53"/>
                <p:cNvGrpSpPr>
                  <a:grpSpLocks/>
                </p:cNvGrpSpPr>
                <p:nvPr/>
              </p:nvGrpSpPr>
              <p:grpSpPr bwMode="auto">
                <a:xfrm>
                  <a:off x="2166" y="1665"/>
                  <a:ext cx="4076" cy="1523"/>
                  <a:chOff x="2166" y="1665"/>
                  <a:chExt cx="4076" cy="1523"/>
                </a:xfrm>
              </p:grpSpPr>
              <p:sp>
                <p:nvSpPr>
                  <p:cNvPr id="6167" name="AutoShape 54"/>
                  <p:cNvSpPr>
                    <a:spLocks noChangeArrowheads="1"/>
                  </p:cNvSpPr>
                  <p:nvPr/>
                </p:nvSpPr>
                <p:spPr bwMode="auto">
                  <a:xfrm>
                    <a:off x="2334" y="1665"/>
                    <a:ext cx="3715" cy="544"/>
                  </a:xfrm>
                  <a:prstGeom prst="flowChartAlternateProcess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</a:pPr>
                    <a:r>
                      <a:rPr lang="ru-RU" alt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Программа для вывода таблицы умножения до 10 на заданное число</a:t>
                    </a:r>
                    <a:endParaRPr lang="ru-RU" altLang="ru-RU" sz="1200">
                      <a:latin typeface="Calibri" panose="020F0502020204030204" pitchFamily="34" charset="0"/>
                    </a:endParaRPr>
                  </a:p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ru-RU" altLang="ru-RU" sz="12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6168" name="AutoShape 55"/>
                  <p:cNvSpPr>
                    <a:spLocks noChangeArrowheads="1"/>
                  </p:cNvSpPr>
                  <p:nvPr/>
                </p:nvSpPr>
                <p:spPr bwMode="auto">
                  <a:xfrm>
                    <a:off x="2166" y="2569"/>
                    <a:ext cx="3631" cy="619"/>
                  </a:xfrm>
                  <a:prstGeom prst="flowChartInputOutput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Font typeface="Wingdings" panose="05000000000000000000" pitchFamily="2" charset="2"/>
                      <a:buChar char="§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80000"/>
                      <a:buFont typeface="Arial" panose="020B0604020202020204" pitchFamily="34" charset="0"/>
                      <a:buChar char="►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eaLnBrk="1" hangingPunct="1">
                      <a:lnSpc>
                        <a:spcPts val="2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get x picture "9"</a:t>
                    </a:r>
                  </a:p>
                  <a:p>
                    <a:pPr eaLnBrk="1" hangingPunct="1">
                      <a:lnSpc>
                        <a:spcPts val="2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read</a:t>
                    </a:r>
                  </a:p>
                  <a:p>
                    <a:pPr algn="ctr" eaLnBrk="1" hangingPunct="1"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</a:pPr>
                    <a:endParaRPr lang="ru-RU" altLang="ru-RU" sz="1600"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6169" name="AutoShape 5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947" y="2209"/>
                    <a:ext cx="0" cy="360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170" name="AutoShape 57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947" y="2356"/>
                    <a:ext cx="2295" cy="0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6165" name="AutoShape 58"/>
                <p:cNvCxnSpPr>
                  <a:cxnSpLocks noChangeShapeType="1"/>
                </p:cNvCxnSpPr>
                <p:nvPr/>
              </p:nvCxnSpPr>
              <p:spPr bwMode="auto">
                <a:xfrm>
                  <a:off x="6556" y="5248"/>
                  <a:ext cx="0" cy="2216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166" name="AutoShape 59"/>
                <p:cNvCxnSpPr>
                  <a:cxnSpLocks noChangeShapeType="1"/>
                </p:cNvCxnSpPr>
                <p:nvPr/>
              </p:nvCxnSpPr>
              <p:spPr bwMode="auto">
                <a:xfrm flipH="1">
                  <a:off x="4026" y="5248"/>
                  <a:ext cx="2530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6158" name="AutoShape 60"/>
              <p:cNvCxnSpPr>
                <a:cxnSpLocks noChangeShapeType="1"/>
              </p:cNvCxnSpPr>
              <p:nvPr/>
            </p:nvCxnSpPr>
            <p:spPr bwMode="auto">
              <a:xfrm flipH="1">
                <a:off x="4050" y="8161"/>
                <a:ext cx="1" cy="28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148" name="TextBox 26"/>
          <p:cNvSpPr txBox="1">
            <a:spLocks noChangeArrowheads="1"/>
          </p:cNvSpPr>
          <p:nvPr/>
        </p:nvSpPr>
        <p:spPr bwMode="auto">
          <a:xfrm>
            <a:off x="2643188" y="5715000"/>
            <a:ext cx="396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</a:rPr>
              <a:t>да</a:t>
            </a:r>
          </a:p>
        </p:txBody>
      </p:sp>
      <p:sp>
        <p:nvSpPr>
          <p:cNvPr id="6149" name="TextBox 27"/>
          <p:cNvSpPr txBox="1">
            <a:spLocks noChangeArrowheads="1"/>
          </p:cNvSpPr>
          <p:nvPr/>
        </p:nvSpPr>
        <p:spPr bwMode="auto">
          <a:xfrm>
            <a:off x="2643188" y="2928938"/>
            <a:ext cx="396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</a:rPr>
              <a:t>да</a:t>
            </a:r>
          </a:p>
        </p:txBody>
      </p:sp>
      <p:sp>
        <p:nvSpPr>
          <p:cNvPr id="6150" name="TextBox 28"/>
          <p:cNvSpPr txBox="1">
            <a:spLocks noChangeArrowheads="1"/>
          </p:cNvSpPr>
          <p:nvPr/>
        </p:nvSpPr>
        <p:spPr bwMode="auto">
          <a:xfrm>
            <a:off x="4214813" y="4929188"/>
            <a:ext cx="476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</a:rPr>
              <a:t>нет</a:t>
            </a:r>
          </a:p>
        </p:txBody>
      </p:sp>
      <p:sp>
        <p:nvSpPr>
          <p:cNvPr id="6151" name="TextBox 29"/>
          <p:cNvSpPr txBox="1">
            <a:spLocks noChangeArrowheads="1"/>
          </p:cNvSpPr>
          <p:nvPr/>
        </p:nvSpPr>
        <p:spPr bwMode="auto">
          <a:xfrm>
            <a:off x="4071938" y="2071688"/>
            <a:ext cx="476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Calibri" panose="020F0502020204030204" pitchFamily="34" charset="0"/>
              </a:rPr>
              <a:t>нет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40750" cy="5842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Основные элементы программирования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mtClean="0"/>
              <a:t>Ввод данных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mtClean="0"/>
              <a:t>Вычисления, действия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mtClean="0"/>
              <a:t>Ветвление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mtClean="0"/>
              <a:t>Условный и безусловный переход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mtClean="0"/>
              <a:t>Цикл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mtClean="0"/>
              <a:t>Вывод результатов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mtClean="0"/>
              <a:t>Массивы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ru-RU" smtClean="0"/>
              <a:t>Подпрограммы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44450"/>
            <a:ext cx="8540750" cy="584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/>
              <a:t>Программное обеспечение</a:t>
            </a:r>
            <a:r>
              <a:rPr lang="ru-RU" sz="4000" dirty="0" smtClean="0"/>
              <a:t> 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4294967295"/>
          </p:nvPr>
        </p:nvSpPr>
        <p:spPr>
          <a:xfrm>
            <a:off x="468313" y="549275"/>
            <a:ext cx="8229600" cy="6119813"/>
          </a:xfrm>
        </p:spPr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ru-RU" dirty="0" smtClean="0"/>
              <a:t>конкретного компьютера – совокупность программ обработки данных необходимых компьютеру или пользователю.</a:t>
            </a:r>
            <a:endParaRPr lang="en-US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ru-RU" sz="2400" b="1" dirty="0" smtClean="0"/>
              <a:t>Классификация программного обеспечения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dirty="0" smtClean="0"/>
              <a:t>Выделяют следующие уровни программного обеспечения:</a:t>
            </a:r>
          </a:p>
          <a:p>
            <a:pPr algn="ctr" eaLnBrk="1" hangingPunct="1">
              <a:buFont typeface="Arial" charset="0"/>
              <a:buChar char="►"/>
              <a:defRPr/>
            </a:pPr>
            <a:r>
              <a:rPr lang="ru-RU" dirty="0" smtClean="0"/>
              <a:t>базовый уровень;</a:t>
            </a:r>
          </a:p>
          <a:p>
            <a:pPr algn="ctr" eaLnBrk="1" hangingPunct="1">
              <a:buFont typeface="Arial" charset="0"/>
              <a:buChar char="►"/>
              <a:defRPr/>
            </a:pPr>
            <a:r>
              <a:rPr lang="ru-RU" dirty="0" smtClean="0"/>
              <a:t>системный уровень;</a:t>
            </a:r>
          </a:p>
          <a:p>
            <a:pPr algn="ctr" eaLnBrk="1" hangingPunct="1">
              <a:buFont typeface="Arial" charset="0"/>
              <a:buChar char="►"/>
              <a:defRPr/>
            </a:pPr>
            <a:r>
              <a:rPr lang="ru-RU" dirty="0" smtClean="0"/>
              <a:t>служебный уровень</a:t>
            </a:r>
          </a:p>
          <a:p>
            <a:pPr algn="ctr" eaLnBrk="1" hangingPunct="1">
              <a:buFont typeface="Arial" charset="0"/>
              <a:buChar char="►"/>
              <a:defRPr/>
            </a:pPr>
            <a:r>
              <a:rPr lang="ru-RU" dirty="0" smtClean="0"/>
              <a:t>прикладной уровень.</a:t>
            </a:r>
          </a:p>
          <a:p>
            <a:pPr eaLnBrk="1" hangingPunct="1">
              <a:buFont typeface="Arial" charset="0"/>
              <a:buChar char="►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40750" cy="5127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smtClean="0"/>
              <a:t>Базовое программное обеспечение</a:t>
            </a:r>
            <a:endParaRPr lang="ru-RU" sz="4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2700" smtClean="0"/>
              <a:t>Самый низкий уровень программного обеспечения представляет базовое программное обеспечение. Оно отвечает за взаимодействие с базовыми аппаратными средствами. Как правило, программные средства непосредственно входят в состав базового оборудования и хранятся в специальных микросхемах, называемых постоянными запоминающими устройствами (ПЗУ – </a:t>
            </a:r>
            <a:r>
              <a:rPr lang="en-US" sz="2700" smtClean="0"/>
              <a:t>Read Only Memory</a:t>
            </a:r>
            <a:r>
              <a:rPr lang="ru-RU" sz="2700" smtClean="0"/>
              <a:t>, </a:t>
            </a:r>
            <a:r>
              <a:rPr lang="en-US" sz="2700" smtClean="0"/>
              <a:t>ROM</a:t>
            </a:r>
            <a:r>
              <a:rPr lang="ru-RU" sz="2700" smtClean="0"/>
              <a:t>).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2700" smtClean="0"/>
              <a:t>Комплект программ находящихся в ПЗУ образует базовую систему ввода-вывода (</a:t>
            </a:r>
            <a:r>
              <a:rPr lang="en-US" sz="2700" smtClean="0"/>
              <a:t>BIOS</a:t>
            </a:r>
            <a:r>
              <a:rPr lang="ru-RU" sz="2700" smtClean="0"/>
              <a:t> – </a:t>
            </a:r>
            <a:r>
              <a:rPr lang="en-US" sz="2700" smtClean="0"/>
              <a:t>Basic Input Output System</a:t>
            </a:r>
            <a:r>
              <a:rPr lang="ru-RU" sz="2700" smtClean="0"/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40750" cy="5127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Основное назначение  </a:t>
            </a:r>
            <a:r>
              <a:rPr lang="en-US" sz="4000" smtClean="0"/>
              <a:t>BIOS</a:t>
            </a:r>
            <a:endParaRPr lang="ru-RU" sz="400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28688"/>
            <a:ext cx="8229600" cy="5572125"/>
          </a:xfrm>
        </p:spPr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ru-RU" b="1" smtClean="0"/>
              <a:t>Основная функция </a:t>
            </a:r>
            <a:r>
              <a:rPr lang="en-US" b="1" smtClean="0"/>
              <a:t>BIOS </a:t>
            </a:r>
            <a:r>
              <a:rPr lang="ru-RU" smtClean="0"/>
              <a:t>заключается в </a:t>
            </a:r>
            <a:r>
              <a:rPr lang="ru-RU" i="1" smtClean="0"/>
              <a:t>управлении стандартными внешними и внутренними устройствами:</a:t>
            </a:r>
            <a:endParaRPr lang="ru-RU" smtClean="0"/>
          </a:p>
          <a:p>
            <a:pPr eaLnBrk="1" hangingPunct="1">
              <a:buFont typeface="Arial" charset="0"/>
              <a:buChar char="►"/>
              <a:defRPr/>
            </a:pPr>
            <a:r>
              <a:rPr lang="ru-RU" smtClean="0"/>
              <a:t>монитором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ru-RU" smtClean="0"/>
              <a:t>клавиатурой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ru-RU" smtClean="0"/>
              <a:t>дисководами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ru-RU" smtClean="0"/>
              <a:t>принтером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ru-RU" smtClean="0"/>
              <a:t>Таймеров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ru-RU" smtClean="0"/>
              <a:t>И т.д.</a:t>
            </a:r>
          </a:p>
          <a:p>
            <a:pPr eaLnBrk="1" hangingPunct="1">
              <a:buFont typeface="Arial" charset="0"/>
              <a:buChar char="►"/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40750" cy="5127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smtClean="0"/>
              <a:t>Вспомогательные функции </a:t>
            </a:r>
            <a:r>
              <a:rPr lang="en-US" sz="3200" b="1" smtClean="0"/>
              <a:t>BIOS</a:t>
            </a:r>
            <a:r>
              <a:rPr lang="en-US" sz="4000" b="1" smtClean="0"/>
              <a:t> </a:t>
            </a:r>
            <a:endParaRPr lang="ru-RU" sz="4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981075"/>
            <a:ext cx="8229600" cy="52689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3000" b="1" smtClean="0"/>
              <a:t>реализуются</a:t>
            </a:r>
            <a:r>
              <a:rPr lang="ru-RU" sz="3000" smtClean="0"/>
              <a:t> при включении ПК на этапе "загрузки".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3000" i="1" smtClean="0"/>
              <a:t>тестирование</a:t>
            </a:r>
            <a:r>
              <a:rPr lang="ru-RU" sz="3000" smtClean="0"/>
              <a:t> аппаратного обеспечения в том числе оперативной памяти. В случае обнаружения неисправности выполняется индикация ошибки.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3000" smtClean="0"/>
              <a:t>возможность </a:t>
            </a:r>
            <a:r>
              <a:rPr lang="ru-RU" sz="3000" i="1" smtClean="0"/>
              <a:t>настройки основных  режимов работы</a:t>
            </a:r>
            <a:r>
              <a:rPr lang="ru-RU" sz="3000" smtClean="0"/>
              <a:t> стандартных устройств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3000" i="1" smtClean="0"/>
              <a:t>инициализация векторов прерывания</a:t>
            </a:r>
            <a:r>
              <a:rPr lang="ru-RU" sz="3000" smtClean="0"/>
              <a:t> нижнего уровня.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ru-RU" sz="3000" i="1" smtClean="0"/>
              <a:t>поиск</a:t>
            </a:r>
            <a:r>
              <a:rPr lang="ru-RU" sz="3000" smtClean="0"/>
              <a:t> сначала на гибком, затем на жестком диске </a:t>
            </a:r>
            <a:r>
              <a:rPr lang="ru-RU" sz="3000" i="1" smtClean="0"/>
              <a:t>программы</a:t>
            </a:r>
            <a:r>
              <a:rPr lang="ru-RU" sz="3000" smtClean="0"/>
              <a:t>-</a:t>
            </a:r>
            <a:r>
              <a:rPr lang="ru-RU" sz="3000" i="1" smtClean="0"/>
              <a:t>загрузки ОС</a:t>
            </a:r>
            <a:r>
              <a:rPr lang="ru-RU" sz="3000" smtClean="0"/>
              <a:t> и её загрузки с диска в оперативную память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ица">
  <a:themeElements>
    <a:clrScheme name="Граница 7">
      <a:dk1>
        <a:srgbClr val="000000"/>
      </a:dk1>
      <a:lt1>
        <a:srgbClr val="DDDCC5"/>
      </a:lt1>
      <a:dk2>
        <a:srgbClr val="95934B"/>
      </a:dk2>
      <a:lt2>
        <a:srgbClr val="DBDAC3"/>
      </a:lt2>
      <a:accent1>
        <a:srgbClr val="EAEBE1"/>
      </a:accent1>
      <a:accent2>
        <a:srgbClr val="9DB0B7"/>
      </a:accent2>
      <a:accent3>
        <a:srgbClr val="EBEBDF"/>
      </a:accent3>
      <a:accent4>
        <a:srgbClr val="000000"/>
      </a:accent4>
      <a:accent5>
        <a:srgbClr val="F3F3EE"/>
      </a:accent5>
      <a:accent6>
        <a:srgbClr val="8E9FA6"/>
      </a:accent6>
      <a:hlink>
        <a:srgbClr val="009900"/>
      </a:hlink>
      <a:folHlink>
        <a:srgbClr val="808000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451</TotalTime>
  <Words>1178</Words>
  <Application>Microsoft Office PowerPoint</Application>
  <PresentationFormat>Экран (4:3)</PresentationFormat>
  <Paragraphs>162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Tahoma</vt:lpstr>
      <vt:lpstr>Arial</vt:lpstr>
      <vt:lpstr>Wingdings</vt:lpstr>
      <vt:lpstr>Calibri</vt:lpstr>
      <vt:lpstr>Times New Roman</vt:lpstr>
      <vt:lpstr>Граница</vt:lpstr>
      <vt:lpstr>Программное беспечение  компьютера (ПО) </vt:lpstr>
      <vt:lpstr>Пример программы написанной на языке FOXPRO 8.0</vt:lpstr>
      <vt:lpstr>Блок схема программы</vt:lpstr>
      <vt:lpstr>Блок схема программы</vt:lpstr>
      <vt:lpstr>Основные элементы программирования</vt:lpstr>
      <vt:lpstr>Программное обеспечение </vt:lpstr>
      <vt:lpstr>Базовое программное обеспечение</vt:lpstr>
      <vt:lpstr>Основное назначение  BIOS</vt:lpstr>
      <vt:lpstr>Вспомогательные функции BIOS </vt:lpstr>
      <vt:lpstr>Системное программное обеспечение </vt:lpstr>
      <vt:lpstr>Основные операционные системы</vt:lpstr>
      <vt:lpstr>Основные операционные системы</vt:lpstr>
      <vt:lpstr>Основные операционные системы</vt:lpstr>
      <vt:lpstr>Основные операционные системы</vt:lpstr>
      <vt:lpstr>Основные операционные системы</vt:lpstr>
      <vt:lpstr>Операционные оболочки и файловые менеджеры.</vt:lpstr>
      <vt:lpstr>Служебное программное обеспечение</vt:lpstr>
      <vt:lpstr>Языки программирования (Инструментальное ПО)</vt:lpstr>
      <vt:lpstr>Языки программирования высокого уровня </vt:lpstr>
      <vt:lpstr>Классификации языков программирования высокого уровня.</vt:lpstr>
      <vt:lpstr>Классификации языков программирования высокого уровня.</vt:lpstr>
      <vt:lpstr>Прикладное программное обеспечение </vt:lpstr>
      <vt:lpstr>Конец лекции ПО</vt:lpstr>
    </vt:vector>
  </TitlesOfParts>
  <Company>МКРК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 (ПО) компьютера</dc:title>
  <dc:creator>Колледж</dc:creator>
  <cp:lastModifiedBy>Павел</cp:lastModifiedBy>
  <cp:revision>31</cp:revision>
  <dcterms:created xsi:type="dcterms:W3CDTF">2008-02-18T14:14:40Z</dcterms:created>
  <dcterms:modified xsi:type="dcterms:W3CDTF">2015-04-15T09:24:10Z</dcterms:modified>
</cp:coreProperties>
</file>