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72" r:id="rId5"/>
    <p:sldId id="273" r:id="rId6"/>
    <p:sldId id="274" r:id="rId7"/>
    <p:sldId id="265" r:id="rId8"/>
    <p:sldId id="266" r:id="rId9"/>
    <p:sldId id="276" r:id="rId10"/>
    <p:sldId id="277" r:id="rId11"/>
    <p:sldId id="257" r:id="rId12"/>
    <p:sldId id="275" r:id="rId13"/>
    <p:sldId id="278" r:id="rId14"/>
    <p:sldId id="279" r:id="rId15"/>
    <p:sldId id="270" r:id="rId16"/>
    <p:sldId id="258" r:id="rId17"/>
    <p:sldId id="267" r:id="rId18"/>
    <p:sldId id="259" r:id="rId19"/>
    <p:sldId id="260" r:id="rId20"/>
    <p:sldId id="261" r:id="rId21"/>
    <p:sldId id="268" r:id="rId22"/>
    <p:sldId id="269" r:id="rId23"/>
    <p:sldId id="271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8B6AB-75F8-4A82-8563-689642D4763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494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6469B-53C0-46A5-80C8-81D6874177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4782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4213B-311E-474D-B053-ED9E449DFCA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365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A42BC-62E0-43D6-958F-985B4803AF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005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34492-0FAB-40BA-BD44-EF83439D84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1888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21912-C64A-4987-B19E-7B07C9F64E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2847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9859A-159F-4CB2-9FE6-9ACAD0AC29B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0112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B0B03-374B-457C-A964-652395C1F2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675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232A2-0554-4C3E-A1BD-CCEEB97AAC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463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FE2E4-02B3-42AE-9BF9-7D6224E4EA2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2960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B63F4-9175-48F1-85DC-96E6826026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3911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B5A788"/>
                </a:solidFill>
              </a:defRPr>
            </a:lvl1pPr>
          </a:lstStyle>
          <a:p>
            <a:pPr>
              <a:defRPr/>
            </a:pPr>
            <a:fld id="{B5B46352-29A1-4A72-978F-25F2C38165E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0" r:id="rId2"/>
    <p:sldLayoutId id="2147483786" r:id="rId3"/>
    <p:sldLayoutId id="2147483781" r:id="rId4"/>
    <p:sldLayoutId id="2147483787" r:id="rId5"/>
    <p:sldLayoutId id="2147483782" r:id="rId6"/>
    <p:sldLayoutId id="2147483788" r:id="rId7"/>
    <p:sldLayoutId id="2147483789" r:id="rId8"/>
    <p:sldLayoutId id="2147483790" r:id="rId9"/>
    <p:sldLayoutId id="2147483783" r:id="rId10"/>
    <p:sldLayoutId id="21474837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A%D0%BE%D0%BC%D0%BF%D1%8C%D1%8E%D1%82%D0%B5%D1%80%D0%BD%D0%B0%D1%8F_%D0%BF%D1%80%D0%BE%D0%B3%D1%80%D0%B0%D0%BC%D0%BC%D0%B0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613" y="1268413"/>
            <a:ext cx="6548437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>
                <a:solidFill>
                  <a:schemeClr val="tx2">
                    <a:satMod val="130000"/>
                  </a:schemeClr>
                </a:solidFill>
              </a:rPr>
              <a:t>Безопасность информации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274638"/>
            <a:ext cx="79629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200" dirty="0" smtClean="0"/>
              <a:t>Соответственно по важности информацию можно поделить так же на три группы: </a:t>
            </a:r>
            <a:endParaRPr lang="ru-RU" sz="3200" dirty="0"/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971550" y="1447800"/>
            <a:ext cx="7962900" cy="5076825"/>
          </a:xfrm>
        </p:spPr>
        <p:txBody>
          <a:bodyPr/>
          <a:lstStyle/>
          <a:p>
            <a:r>
              <a:rPr lang="ru-RU" altLang="ru-RU" sz="2800" smtClean="0"/>
              <a:t>Информация низкой степени важности, которая может быть либо восстановлена из каких либо источников, либо получена заново</a:t>
            </a:r>
          </a:p>
          <a:p>
            <a:r>
              <a:rPr lang="ru-RU" altLang="ru-RU" sz="2800" smtClean="0"/>
              <a:t> Информация средней степени важности, которая в принципе может быть утеряна без восстановления, однако не является очень ценной</a:t>
            </a:r>
          </a:p>
          <a:p>
            <a:r>
              <a:rPr lang="ru-RU" altLang="ru-RU" sz="2800" smtClean="0"/>
              <a:t>Информация высокой степени важности, которая не подлежит восстановлению и потеря которой является существенной проблемой для пользователя.</a:t>
            </a:r>
          </a:p>
          <a:p>
            <a:endParaRPr lang="ru-RU" altLang="ru-RU" sz="28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1071563" y="1214438"/>
            <a:ext cx="7821612" cy="53832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mtClean="0"/>
              <a:t>Единственный надежный способ предотвращения потери информации и соответствующих (иногда очень существенных) потерь времени и денег — это создание </a:t>
            </a:r>
            <a:r>
              <a:rPr lang="ru-RU" altLang="ru-RU" b="1" i="1" smtClean="0"/>
              <a:t>резервных копий</a:t>
            </a:r>
            <a:r>
              <a:rPr lang="ru-RU" altLang="ru-RU" i="1" smtClean="0"/>
              <a:t> </a:t>
            </a:r>
            <a:r>
              <a:rPr lang="ru-RU" altLang="ru-RU" smtClean="0"/>
              <a:t>данных, то есть копий, позволяющих восстановить данные при их повреждении или утрате.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b="1" smtClean="0"/>
              <a:t>Процесс создания резервных копий обычно называется </a:t>
            </a:r>
            <a:r>
              <a:rPr lang="ru-RU" altLang="ru-RU" b="1" i="1" smtClean="0"/>
              <a:t>резервированием</a:t>
            </a:r>
            <a:r>
              <a:rPr lang="ru-RU" altLang="ru-RU" i="1" smtClean="0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i="1" smtClean="0"/>
              <a:t>Автоматическое резервирование.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357313" y="428625"/>
            <a:ext cx="6400800" cy="6953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indent="-283464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ru-RU" sz="3200" b="1" i="1">
                <a:latin typeface="+mn-lt"/>
              </a:rPr>
              <a:t>Резервирование данных</a:t>
            </a:r>
            <a:endParaRPr lang="ru-RU" sz="3200" b="1" i="1" dirty="0"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Устройства для хранения данных</a:t>
            </a:r>
            <a:endParaRPr lang="ru-RU" dirty="0"/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1. Винчестеры</a:t>
            </a:r>
          </a:p>
          <a:p>
            <a:r>
              <a:rPr lang="ru-RU" altLang="ru-RU" smtClean="0"/>
              <a:t>2. Оптические диски </a:t>
            </a:r>
          </a:p>
          <a:p>
            <a:r>
              <a:rPr lang="ru-RU" altLang="ru-RU" smtClean="0"/>
              <a:t>3. Электронные носители</a:t>
            </a:r>
          </a:p>
          <a:p>
            <a:r>
              <a:rPr lang="ru-RU" altLang="ru-RU" smtClean="0"/>
              <a:t>4. Облачные хранилища.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ъект 2"/>
          <p:cNvSpPr>
            <a:spLocks noGrp="1"/>
          </p:cNvSpPr>
          <p:nvPr>
            <p:ph idx="1"/>
          </p:nvPr>
        </p:nvSpPr>
        <p:spPr>
          <a:xfrm>
            <a:off x="684213" y="0"/>
            <a:ext cx="8459787" cy="6858000"/>
          </a:xfrm>
        </p:spPr>
        <p:txBody>
          <a:bodyPr/>
          <a:lstStyle/>
          <a:p>
            <a:r>
              <a:rPr lang="ru-RU" altLang="ru-RU" sz="2100" smtClean="0"/>
              <a:t>Справочная информация о сроках хранения данных на различных типах носителей:</a:t>
            </a:r>
          </a:p>
          <a:p>
            <a:r>
              <a:rPr lang="ru-RU" altLang="ru-RU" sz="2100" smtClean="0"/>
              <a:t>1.	Оптические диски : CD, DVD и Blu Ray. Могут хранить информацию от 2-3 лет до 50. В каждом конкретном случае срок хранения зависит от качества оптического диска и от условий хранения. Наибольший вред оптическим устройствам памяти наносят: механические повреждения, прямой солнечный свет и замутнение защитного слоя.</a:t>
            </a:r>
          </a:p>
          <a:p>
            <a:r>
              <a:rPr lang="ru-RU" altLang="ru-RU" sz="2100" smtClean="0"/>
              <a:t>2.	НДД накопители – «винчестеры». Могут хранить информацию от 2-3 до 10 лет. Наибольший вред «винчестерам» наносят электромагнитные излучения, механические повреждения нарушения температурного режима хранения и влажности – что приводит к высыханию магнитного слоя и его обсыпанию.</a:t>
            </a:r>
          </a:p>
          <a:p>
            <a:r>
              <a:rPr lang="ru-RU" altLang="ru-RU" sz="2100" smtClean="0"/>
              <a:t>3.	Электронная память: USB флэш накопители, карты памяти и пр. Могут  хранить информацию от 2-3 месяцев до 10 лет. Мало чувствительны к внешним воздействиям, исключая экстремальные воздействия. Основные причины выхода из строя связаны с поломками электроники. Рекомендуется покупать для хранения устройства долговременной памяти известных производителей (брендов).</a:t>
            </a:r>
          </a:p>
          <a:p>
            <a:endParaRPr lang="ru-RU" altLang="ru-RU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3938" y="23813"/>
            <a:ext cx="7499350" cy="4175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Облачные хранилища</a:t>
            </a:r>
            <a:endParaRPr lang="ru-RU" dirty="0"/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>
          <a:xfrm>
            <a:off x="611188" y="549275"/>
            <a:ext cx="8323262" cy="5699125"/>
          </a:xfrm>
        </p:spPr>
        <p:txBody>
          <a:bodyPr/>
          <a:lstStyle/>
          <a:p>
            <a:r>
              <a:rPr lang="ru-RU" altLang="ru-RU" sz="2400" smtClean="0"/>
              <a:t>3.	С развитием Интернет все более популярным становится хранение информации на сетевых серверах. Создаются даже специальные облачные хранилища информации. </a:t>
            </a:r>
          </a:p>
          <a:p>
            <a:r>
              <a:rPr lang="ru-RU" altLang="ru-RU" sz="2400" smtClean="0"/>
              <a:t>Такая информация имеет очень низкую защиту от доступа к ней не авторизованных пользователей (если у этих пользователей все-таки возникает желание получить доступ к этой информации) и то, что доступ к такой информации полностью зависит от владельца такого сервера, который по своему желанию может отключить его в любой момент.</a:t>
            </a:r>
          </a:p>
          <a:p>
            <a:r>
              <a:rPr lang="ru-RU" altLang="ru-RU" sz="2400" smtClean="0"/>
              <a:t>Заботу о целостности информации несет непосредственно хостинг-провайдер у которого расположена эта информация и целостность такой информации может быть гораздо выше, чем целостность обеспечиваемая самим пользователем.</a:t>
            </a:r>
          </a:p>
          <a:p>
            <a:endParaRPr lang="ru-RU" altLang="ru-RU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Ценность информации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Наибольшую ценность представляет авторская информация: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Домашнее фото и видео и аудио записи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Письма, документы, статьи и т.д.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Наиболее ценную информацию рекомендуется хранить  вне компьютера.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На компьютере информацию лучше хранить на отдельном несистемном диске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274638"/>
            <a:ext cx="6851650" cy="2746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tx2">
                    <a:satMod val="130000"/>
                  </a:schemeClr>
                </a:solidFill>
              </a:rPr>
              <a:t>Ограничение доступа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000125" y="692150"/>
            <a:ext cx="7624763" cy="59769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 smtClean="0"/>
              <a:t>Для обеспечения безопасности данных очень полезно применение простых, но эффективных мер по ограничению доступа к этим данным: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 b="1" smtClean="0"/>
              <a:t>Установление паролей: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b="1" smtClean="0"/>
              <a:t>На </a:t>
            </a:r>
            <a:r>
              <a:rPr lang="en-US" altLang="ru-RU" sz="2800" b="1" smtClean="0"/>
              <a:t>BIOS</a:t>
            </a:r>
            <a:r>
              <a:rPr lang="en-US" altLang="ru-RU" sz="2800" smtClean="0"/>
              <a:t> – </a:t>
            </a:r>
            <a:r>
              <a:rPr lang="ru-RU" altLang="ru-RU" sz="2800" smtClean="0"/>
              <a:t>ограничивает доступ к аппаратным устройствам компьютера;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b="1" smtClean="0"/>
              <a:t>На загрузку ОС или конкретного пользователя</a:t>
            </a:r>
            <a:r>
              <a:rPr lang="ru-RU" altLang="ru-RU" sz="2800" smtClean="0"/>
              <a:t> – не позволяет запускать компьютер со стандартной ОС;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b="1" smtClean="0"/>
              <a:t>На устройства и элементы данной ОС</a:t>
            </a:r>
            <a:r>
              <a:rPr lang="ru-RU" altLang="ru-RU" sz="2800" smtClean="0"/>
              <a:t> (диски, принтеры, папки, файлы, программы и т.д.)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b="1" smtClean="0"/>
              <a:t>На редактирование реестра и другие элементы настройки ОС.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Аппаратная защита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Аппаратные ключи</a:t>
            </a:r>
          </a:p>
          <a:p>
            <a:pPr eaLnBrk="1" hangingPunct="1"/>
            <a:r>
              <a:rPr lang="ru-RU" altLang="ru-RU" smtClean="0"/>
              <a:t>Источники бесперебойного питания</a:t>
            </a:r>
          </a:p>
          <a:p>
            <a:pPr eaLnBrk="1" hangingPunct="1"/>
            <a:r>
              <a:rPr lang="ru-RU" altLang="ru-RU" smtClean="0"/>
              <a:t>Дублирование устройств</a:t>
            </a:r>
          </a:p>
          <a:p>
            <a:pPr eaLnBrk="1" hangingPunct="1"/>
            <a:r>
              <a:rPr lang="ru-RU" altLang="ru-RU" smtClean="0"/>
              <a:t>Резервные серверы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274638"/>
            <a:ext cx="3313113" cy="4175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>
                <a:solidFill>
                  <a:schemeClr val="tx2">
                    <a:satMod val="130000"/>
                  </a:schemeClr>
                </a:solidFill>
              </a:rPr>
              <a:t>Шифрование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908050"/>
            <a:ext cx="8085137" cy="568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b="1" i="1" smtClean="0"/>
              <a:t>Используется для хранение  и передаче конфиденциальных и секретных данных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Если на компьютере, к которому может иметь доступ более одного человека, необходимо держать конфиденциальные данные, их следует хранить в зашифрованной форме — скажем, в защищенном паролем архиве программ </a:t>
            </a:r>
            <a:r>
              <a:rPr lang="en-US" altLang="ru-RU" sz="2400" smtClean="0"/>
              <a:t>PKZIP </a:t>
            </a:r>
            <a:r>
              <a:rPr lang="ru-RU" altLang="ru-RU" sz="2400" smtClean="0"/>
              <a:t>или </a:t>
            </a:r>
            <a:r>
              <a:rPr lang="en-US" altLang="ru-RU" sz="2400" smtClean="0"/>
              <a:t>ARJ</a:t>
            </a:r>
            <a:r>
              <a:rPr lang="ru-RU" altLang="ru-RU" sz="2400" smtClean="0"/>
              <a:t> или на защищенном паролем диске (</a:t>
            </a:r>
            <a:r>
              <a:rPr lang="en-US" altLang="ru-RU" sz="2400" smtClean="0"/>
              <a:t>NDisk</a:t>
            </a:r>
            <a:r>
              <a:rPr lang="ru-RU" altLang="ru-RU" sz="2400" smtClean="0"/>
              <a:t>),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 Следует помнить, что все стандартные способы шифрования данных ненадежны против серьезного взлома — существуют даже программы, взламывающие пароли, и эти программы легко доступны.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Для действительно секретных данных или данных, представляющих серьезный коммерческий интерес, такие методы не годятся. Для этих целей необходимо использовать  специальные средства, либо средства, изготовленные самостоятельно.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188913"/>
            <a:ext cx="7078663" cy="3460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2">
                    <a:satMod val="130000"/>
                  </a:schemeClr>
                </a:solidFill>
              </a:rPr>
              <a:t>Защита от компьютерных вирусов</a:t>
            </a:r>
            <a:r>
              <a:rPr lang="ru-RU" sz="4000" dirty="0">
                <a:solidFill>
                  <a:schemeClr val="tx2">
                    <a:satMod val="130000"/>
                  </a:schemeClr>
                </a:solidFill>
              </a:rPr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908050"/>
            <a:ext cx="8156575" cy="57880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800" b="1" smtClean="0"/>
              <a:t>Компьютерные вирусы — это специально написанные программы</a:t>
            </a:r>
            <a:r>
              <a:rPr lang="ru-RU" altLang="ru-RU" sz="2800" smtClean="0"/>
              <a:t>, </a:t>
            </a:r>
            <a:r>
              <a:rPr lang="ru-RU" altLang="ru-RU" sz="2800" b="1" smtClean="0"/>
              <a:t>которые могут записывать </a:t>
            </a:r>
            <a:r>
              <a:rPr lang="ru-RU" altLang="ru-RU" sz="2800" smtClean="0"/>
              <a:t>(внедрять)</a:t>
            </a:r>
            <a:r>
              <a:rPr lang="ru-RU" altLang="ru-RU" sz="2800" b="1" smtClean="0"/>
              <a:t> свои копии </a:t>
            </a:r>
            <a:r>
              <a:rPr lang="ru-RU" altLang="ru-RU" sz="2800" smtClean="0"/>
              <a:t>(возможно, измененные)</a:t>
            </a:r>
            <a:r>
              <a:rPr lang="ru-RU" altLang="ru-RU" sz="2800" b="1" smtClean="0"/>
              <a:t> в компьютерные программы</a:t>
            </a:r>
            <a:r>
              <a:rPr lang="ru-RU" altLang="ru-RU" sz="2800" smtClean="0"/>
              <a:t>, расположенные в исполнимых файлах, системных областях дисков, драйверах, документах и т.д., причем эти копии сохраняют возможность к «размножению».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Программа или иной объект, содержащие вирус, называются </a:t>
            </a:r>
            <a:r>
              <a:rPr lang="ru-RU" altLang="ru-RU" sz="2800" i="1" smtClean="0"/>
              <a:t>зараженными. </a:t>
            </a:r>
            <a:r>
              <a:rPr lang="ru-RU" altLang="ru-RU" sz="2800" smtClean="0"/>
              <a:t>Зараженными могут быть исполнимые файлы, программы начальной загрузки жесткого диска или дискеты, файлы драйверов, командные файлы </a:t>
            </a:r>
            <a:r>
              <a:rPr lang="en-US" altLang="ru-RU" sz="2800" smtClean="0"/>
              <a:t>DOS</a:t>
            </a:r>
            <a:r>
              <a:rPr lang="ru-RU" altLang="ru-RU" sz="2800" smtClean="0"/>
              <a:t>, документы </a:t>
            </a:r>
            <a:r>
              <a:rPr lang="en-US" altLang="ru-RU" sz="2800" smtClean="0"/>
              <a:t>Word</a:t>
            </a:r>
            <a:r>
              <a:rPr lang="ru-RU" altLang="ru-RU" sz="2800" smtClean="0"/>
              <a:t> для </a:t>
            </a:r>
            <a:r>
              <a:rPr lang="en-US" altLang="ru-RU" sz="2800" smtClean="0"/>
              <a:t>Windows</a:t>
            </a:r>
            <a:r>
              <a:rPr lang="ru-RU" altLang="ru-RU" sz="2800" smtClean="0"/>
              <a:t>, электронные таблицы в формате </a:t>
            </a:r>
            <a:r>
              <a:rPr lang="en-US" altLang="ru-RU" sz="2800" smtClean="0"/>
              <a:t>Excel</a:t>
            </a:r>
            <a:r>
              <a:rPr lang="ru-RU" altLang="ru-RU" sz="2800" smtClean="0"/>
              <a:t> и т.д.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274638"/>
            <a:ext cx="7934325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Информационная безопасность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ru-RU" b="1" dirty="0" smtClean="0"/>
              <a:t>Включает в себя следующие понятия </a:t>
            </a:r>
          </a:p>
          <a:p>
            <a:pPr marL="82296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ru-RU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Конфиденциальность: обеспечение доступа к информации только авторизованным пользователям.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Целостность: обеспечение достоверности и полноты информации и методов её обработки.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Доступность: обеспечение доступа к информации и связанным с ней активам авторизованных пользователей по мере необходимости.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Антивирусные программы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Антивирусная программа</a:t>
            </a:r>
            <a:r>
              <a:rPr lang="ru-RU" altLang="ru-RU" smtClean="0"/>
              <a:t> (</a:t>
            </a:r>
            <a:r>
              <a:rPr lang="ru-RU" altLang="ru-RU" b="1" smtClean="0"/>
              <a:t>антивирус</a:t>
            </a:r>
            <a:r>
              <a:rPr lang="ru-RU" altLang="ru-RU" smtClean="0"/>
              <a:t>) — изначально </a:t>
            </a:r>
            <a:r>
              <a:rPr lang="ru-RU" altLang="ru-RU" smtClean="0">
                <a:hlinkClick r:id="rId2" action="ppaction://hlinkfile" tooltip="Компьютерная программа"/>
              </a:rPr>
              <a:t>программа</a:t>
            </a:r>
            <a:r>
              <a:rPr lang="ru-RU" altLang="ru-RU" smtClean="0"/>
              <a:t> для обнаружения и лечения вредоносных объектов или инфицированных файлов, а также для профилактики — предотвращения заражения файла или операционной системы вредоносным кодом.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Антивирусные программы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Многие современные антивирусы позволяют обнаруживать и удалять также </a:t>
            </a:r>
            <a:r>
              <a:rPr lang="ru-RU" dirty="0" smtClean="0">
                <a:solidFill>
                  <a:srgbClr val="FF0000"/>
                </a:solidFill>
              </a:rPr>
              <a:t>троянские программы</a:t>
            </a:r>
            <a:r>
              <a:rPr lang="ru-RU" dirty="0" smtClean="0"/>
              <a:t> и прочие </a:t>
            </a:r>
            <a:r>
              <a:rPr lang="ru-RU" dirty="0" smtClean="0">
                <a:solidFill>
                  <a:srgbClr val="FF0000"/>
                </a:solidFill>
              </a:rPr>
              <a:t>вредоносные программы</a:t>
            </a:r>
            <a:r>
              <a:rPr lang="ru-RU" dirty="0" smtClean="0"/>
              <a:t>. Так же существуют программы - </a:t>
            </a:r>
            <a:r>
              <a:rPr lang="ru-RU" dirty="0" err="1" smtClean="0">
                <a:solidFill>
                  <a:srgbClr val="FF0000"/>
                </a:solidFill>
              </a:rPr>
              <a:t>файрволы</a:t>
            </a:r>
            <a:r>
              <a:rPr lang="ru-RU" dirty="0" smtClean="0"/>
              <a:t>, которые также способствуют защите компьютерных сетей или отдельных узлов от несанкционированного доступа, однако их основная задача — не пропускать (фильтровать) пакеты, не подходящие под критерии, определённые в конфигурации, т.е. от несанкционированного доступа извне или, наоборот, для ограничения связи программ с внешними источниками из-за возможной утечки информации.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Антивирусные программы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Антивирусное программное обеспечение состоит из подпрограмм, которые пытаются обнаружить, предотвратить размножение и удалить компьютерные вирусы и другие вредоносные программы, но ни одна из них не даст </a:t>
            </a:r>
            <a:r>
              <a:rPr lang="ru-RU" altLang="ru-RU" smtClean="0">
                <a:solidFill>
                  <a:srgbClr val="FF0000"/>
                </a:solidFill>
              </a:rPr>
              <a:t>100% защиты.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5619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Антивирусные программы</a:t>
            </a:r>
            <a:endParaRPr lang="ru-RU" dirty="0"/>
          </a:p>
        </p:txBody>
      </p:sp>
      <p:sp>
        <p:nvSpPr>
          <p:cNvPr id="30723" name="Объект 2"/>
          <p:cNvSpPr>
            <a:spLocks noGrp="1"/>
          </p:cNvSpPr>
          <p:nvPr>
            <p:ph idx="1"/>
          </p:nvPr>
        </p:nvSpPr>
        <p:spPr>
          <a:xfrm>
            <a:off x="755650" y="981075"/>
            <a:ext cx="8178800" cy="5761038"/>
          </a:xfrm>
        </p:spPr>
        <p:txBody>
          <a:bodyPr/>
          <a:lstStyle/>
          <a:p>
            <a:pPr eaLnBrk="1" hangingPunct="1">
              <a:buClr>
                <a:srgbClr val="3891A7"/>
              </a:buClr>
            </a:pPr>
            <a:r>
              <a:rPr lang="ru-RU" altLang="ru-RU" smtClean="0"/>
              <a:t>Основные принципы заложенные в антивирусных  программах :</a:t>
            </a:r>
          </a:p>
          <a:p>
            <a:pPr eaLnBrk="1" hangingPunct="1">
              <a:buClr>
                <a:srgbClr val="3891A7"/>
              </a:buClr>
            </a:pPr>
            <a:r>
              <a:rPr lang="ru-RU" altLang="ru-RU" smtClean="0"/>
              <a:t>Вирусные базы – уже найденные и определённые кем-то программы, как вирусные, заносятся и хранятся в таких базах. Их нужно периодически обновлять.</a:t>
            </a:r>
          </a:p>
          <a:p>
            <a:pPr eaLnBrk="1" hangingPunct="1">
              <a:buClr>
                <a:srgbClr val="3891A7"/>
              </a:buClr>
            </a:pPr>
            <a:r>
              <a:rPr lang="ru-RU" altLang="ru-RU" smtClean="0"/>
              <a:t>Аналитическое определение вирусных программ по нестандартным, несанкционированным действиям. </a:t>
            </a:r>
          </a:p>
          <a:p>
            <a:pPr eaLnBrk="1" hangingPunct="1">
              <a:buClr>
                <a:srgbClr val="3891A7"/>
              </a:buClr>
            </a:pPr>
            <a:r>
              <a:rPr lang="ru-RU" altLang="ru-RU" smtClean="0"/>
              <a:t>Антивирусные программы могут допускать ошибки.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b="1" dirty="0" smtClean="0"/>
              <a:t>Защита информации на персональном компьютере (ПК).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1747" name="Объект 2"/>
          <p:cNvSpPr>
            <a:spLocks noGrp="1"/>
          </p:cNvSpPr>
          <p:nvPr>
            <p:ph idx="1"/>
          </p:nvPr>
        </p:nvSpPr>
        <p:spPr>
          <a:xfrm>
            <a:off x="684213" y="1028700"/>
            <a:ext cx="8250237" cy="4800600"/>
          </a:xfrm>
        </p:spPr>
        <p:txBody>
          <a:bodyPr/>
          <a:lstStyle/>
          <a:p>
            <a:r>
              <a:rPr lang="ru-RU" altLang="ru-RU" smtClean="0"/>
              <a:t>Основными способами защиты информации на ПК является:</a:t>
            </a:r>
          </a:p>
          <a:p>
            <a:r>
              <a:rPr lang="ru-RU" altLang="ru-RU" smtClean="0"/>
              <a:t>Установка паролей на </a:t>
            </a:r>
            <a:r>
              <a:rPr lang="en-US" altLang="ru-RU" smtClean="0"/>
              <a:t>BIOS </a:t>
            </a:r>
            <a:r>
              <a:rPr lang="ru-RU" altLang="ru-RU" smtClean="0"/>
              <a:t>и на вход пользователя в операционную систему.</a:t>
            </a:r>
          </a:p>
          <a:p>
            <a:r>
              <a:rPr lang="ru-RU" altLang="ru-RU" smtClean="0"/>
              <a:t>Установка блоков бесперебойного питания на сетевое питающее напряжение (</a:t>
            </a:r>
            <a:r>
              <a:rPr lang="en-US" altLang="ru-RU" smtClean="0"/>
              <a:t>UPS</a:t>
            </a:r>
            <a:r>
              <a:rPr lang="ru-RU" altLang="ru-RU" smtClean="0"/>
              <a:t>)</a:t>
            </a:r>
          </a:p>
          <a:p>
            <a:r>
              <a:rPr lang="ru-RU" altLang="ru-RU" smtClean="0"/>
              <a:t>Резервирование данных при работе пользователя.</a:t>
            </a:r>
          </a:p>
          <a:p>
            <a:r>
              <a:rPr lang="ru-RU" altLang="ru-RU" smtClean="0"/>
              <a:t>Важно понимать, что любая информация хранящаяся на ПК может быть найдена и прочитана. Это вопрос времени и денег.</a:t>
            </a:r>
          </a:p>
          <a:p>
            <a:endParaRPr lang="ru-RU" altLang="ru-RU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b="1" dirty="0" smtClean="0"/>
              <a:t>Защита информации в локальных проводных сетях.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2771" name="Объект 2"/>
          <p:cNvSpPr>
            <a:spLocks noGrp="1"/>
          </p:cNvSpPr>
          <p:nvPr>
            <p:ph idx="1"/>
          </p:nvPr>
        </p:nvSpPr>
        <p:spPr>
          <a:xfrm>
            <a:off x="827088" y="1125538"/>
            <a:ext cx="8107362" cy="5122862"/>
          </a:xfrm>
        </p:spPr>
        <p:txBody>
          <a:bodyPr/>
          <a:lstStyle/>
          <a:p>
            <a:r>
              <a:rPr lang="ru-RU" altLang="ru-RU" smtClean="0"/>
              <a:t>Основными способами защиты информации в локальных сетях является:</a:t>
            </a:r>
          </a:p>
          <a:p>
            <a:r>
              <a:rPr lang="ru-RU" altLang="ru-RU" smtClean="0"/>
              <a:t>Администрирование – установления различного приоритета (прав) различным пользователям на доступ к управлению информацией и её редактированием (изменением).</a:t>
            </a:r>
          </a:p>
          <a:p>
            <a:r>
              <a:rPr lang="ru-RU" altLang="ru-RU" smtClean="0"/>
              <a:t>Подтверждение прав пользователя (идентификация и паролирование) при выполнении наиболее важных операций с информацией.</a:t>
            </a:r>
          </a:p>
          <a:p>
            <a:endParaRPr lang="ru-RU" altLang="ru-RU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8107362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smtClean="0"/>
              <a:t>Защита информации в беспроводных сетях.</a:t>
            </a:r>
            <a:endParaRPr lang="ru-RU" dirty="0"/>
          </a:p>
        </p:txBody>
      </p:sp>
      <p:sp>
        <p:nvSpPr>
          <p:cNvPr id="33795" name="Объект 2"/>
          <p:cNvSpPr>
            <a:spLocks noGrp="1"/>
          </p:cNvSpPr>
          <p:nvPr>
            <p:ph idx="1"/>
          </p:nvPr>
        </p:nvSpPr>
        <p:spPr>
          <a:xfrm>
            <a:off x="1131888" y="1700213"/>
            <a:ext cx="7499350" cy="4800600"/>
          </a:xfrm>
        </p:spPr>
        <p:txBody>
          <a:bodyPr/>
          <a:lstStyle/>
          <a:p>
            <a:r>
              <a:rPr lang="ru-RU" altLang="ru-RU" smtClean="0"/>
              <a:t>Основными способами защиты информации в беспроводных сетях является:</a:t>
            </a:r>
          </a:p>
          <a:p>
            <a:r>
              <a:rPr lang="ru-RU" altLang="ru-RU" smtClean="0"/>
              <a:t>Идентификация пользователей и устройств в беспроводной сети при подключении.</a:t>
            </a:r>
          </a:p>
          <a:p>
            <a:r>
              <a:rPr lang="ru-RU" altLang="ru-RU" smtClean="0"/>
              <a:t>Шифрование информации передаваемой по беспроводной сети.</a:t>
            </a:r>
          </a:p>
          <a:p>
            <a:endParaRPr lang="ru-RU" altLang="ru-RU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b="1" dirty="0" smtClean="0"/>
              <a:t>Защита информации в сети интернет (глобальных сетях).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4819" name="Объект 2"/>
          <p:cNvSpPr>
            <a:spLocks noGrp="1"/>
          </p:cNvSpPr>
          <p:nvPr>
            <p:ph idx="1"/>
          </p:nvPr>
        </p:nvSpPr>
        <p:spPr>
          <a:xfrm>
            <a:off x="668338" y="1028700"/>
            <a:ext cx="8459787" cy="4800600"/>
          </a:xfrm>
        </p:spPr>
        <p:txBody>
          <a:bodyPr/>
          <a:lstStyle/>
          <a:p>
            <a:r>
              <a:rPr lang="ru-RU" altLang="ru-RU" smtClean="0"/>
              <a:t>Основными способами защиты информации в интернет является:</a:t>
            </a:r>
          </a:p>
          <a:p>
            <a:r>
              <a:rPr lang="ru-RU" altLang="ru-RU" smtClean="0"/>
              <a:t>Идентификация пользователей и устройств  сети при подключении к различным сайтам.</a:t>
            </a:r>
          </a:p>
          <a:p>
            <a:r>
              <a:rPr lang="ru-RU" altLang="ru-RU" smtClean="0"/>
              <a:t>Шифрование информации передаваемой по сетям интернет.</a:t>
            </a:r>
          </a:p>
          <a:p>
            <a:r>
              <a:rPr lang="ru-RU" altLang="ru-RU" smtClean="0"/>
              <a:t>Важно понимать, что защитить информацию, расположенную в сети интернет от скачивания (копирования) невозможно. Можно только затруднить этот процесс.</a:t>
            </a:r>
          </a:p>
          <a:p>
            <a:endParaRPr lang="ru-RU" altLang="ru-RU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296863"/>
            <a:ext cx="7786688" cy="3952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b="1" dirty="0" smtClean="0"/>
              <a:t>Защита информации в социальных сетях.</a:t>
            </a:r>
            <a:endParaRPr lang="ru-RU" dirty="0"/>
          </a:p>
        </p:txBody>
      </p:sp>
      <p:sp>
        <p:nvSpPr>
          <p:cNvPr id="35843" name="Объект 2"/>
          <p:cNvSpPr>
            <a:spLocks noGrp="1"/>
          </p:cNvSpPr>
          <p:nvPr>
            <p:ph idx="1"/>
          </p:nvPr>
        </p:nvSpPr>
        <p:spPr>
          <a:xfrm>
            <a:off x="611188" y="692150"/>
            <a:ext cx="8323262" cy="5556250"/>
          </a:xfrm>
        </p:spPr>
        <p:txBody>
          <a:bodyPr/>
          <a:lstStyle/>
          <a:p>
            <a:r>
              <a:rPr lang="ru-RU" altLang="ru-RU" sz="2800" smtClean="0"/>
              <a:t>Использование социальных сетей для общения и передачи информации для определенного круга лиц в настоящее время приводит к тому, что получение доступа к чужим личным страничкам в социальных сетях является становится весьма частым способом несанкционированного использования информации.</a:t>
            </a:r>
          </a:p>
          <a:p>
            <a:r>
              <a:rPr lang="ru-RU" altLang="ru-RU" sz="2800" smtClean="0"/>
              <a:t>Установка сложного пароля на вход на свою личную страничку. Лучше всего, если пароль будет содержать не менее 8 символов, включая символы верхнего и нижнего регистров, цифры и символы, не являющиеся ни буквами и не цифрами.</a:t>
            </a:r>
          </a:p>
          <a:p>
            <a:endParaRPr lang="ru-RU" altLang="ru-RU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346075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36867" name="Объект 2"/>
          <p:cNvSpPr>
            <a:spLocks noGrp="1"/>
          </p:cNvSpPr>
          <p:nvPr>
            <p:ph idx="1"/>
          </p:nvPr>
        </p:nvSpPr>
        <p:spPr>
          <a:xfrm>
            <a:off x="827088" y="765175"/>
            <a:ext cx="8107362" cy="5483225"/>
          </a:xfrm>
        </p:spPr>
        <p:txBody>
          <a:bodyPr/>
          <a:lstStyle/>
          <a:p>
            <a:r>
              <a:rPr lang="ru-RU" altLang="ru-RU" sz="2800" smtClean="0"/>
              <a:t>Ни в коем случае нельзя давать пароли, связанные с именами (родственников, детей, и пр.), прозвищами, кличками домашних питомцев, связанных с датой рождения (своей или близких), а так же часто используемых слов при обращении (киска, зайчик, рыбка и пр.). Такие пароли довольно легко подбираются.</a:t>
            </a:r>
          </a:p>
          <a:p>
            <a:r>
              <a:rPr lang="ru-RU" altLang="ru-RU" sz="2800" smtClean="0"/>
              <a:t>Чаще всего взлом личных страничек выполняется не подбором пароля, а просто кражей этого пароля. Поэтому очень важно следить за тем, что бы пароли не попадали к другим пользователям, даже близким.</a:t>
            </a:r>
          </a:p>
          <a:p>
            <a:endParaRPr lang="ru-RU" alt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1214438" y="1571625"/>
            <a:ext cx="7643812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2400">
                <a:latin typeface="Arial" panose="020B0604020202020204" pitchFamily="34" charset="0"/>
              </a:rPr>
              <a:t>законодательные (международные конвенции, конституционные нормы, федеральные законы и акты,)</a:t>
            </a:r>
            <a:endParaRPr lang="en-US" altLang="ru-RU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2400">
                <a:latin typeface="Arial" panose="020B0604020202020204" pitchFamily="34" charset="0"/>
              </a:rPr>
              <a:t>физические (средства физического ограничения доступа к информации: ограждения, сейфы и т.д.) </a:t>
            </a:r>
            <a:endParaRPr lang="en-US" altLang="ru-RU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ru-RU" altLang="ru-RU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2400">
                <a:latin typeface="Arial" panose="020B0604020202020204" pitchFamily="34" charset="0"/>
              </a:rPr>
              <a:t>аппаратные </a:t>
            </a:r>
            <a:endParaRPr lang="en-US" altLang="ru-RU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ru-RU" altLang="ru-RU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2400">
                <a:latin typeface="Arial" panose="020B0604020202020204" pitchFamily="34" charset="0"/>
              </a:rPr>
              <a:t>программные </a:t>
            </a:r>
            <a:endParaRPr lang="en-US" altLang="ru-RU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ru-RU" altLang="ru-RU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2400">
                <a:latin typeface="Arial" panose="020B0604020202020204" pitchFamily="34" charset="0"/>
              </a:rPr>
              <a:t>криптографические </a:t>
            </a: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2071688" y="642938"/>
            <a:ext cx="5410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>
                <a:latin typeface="Arial" panose="020B0604020202020204" pitchFamily="34" charset="0"/>
              </a:rPr>
              <a:t>Средства защиты информации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ъект 2"/>
          <p:cNvSpPr>
            <a:spLocks noGrp="1"/>
          </p:cNvSpPr>
          <p:nvPr>
            <p:ph idx="1"/>
          </p:nvPr>
        </p:nvSpPr>
        <p:spPr>
          <a:xfrm>
            <a:off x="539750" y="188913"/>
            <a:ext cx="8394700" cy="6059487"/>
          </a:xfrm>
        </p:spPr>
        <p:txBody>
          <a:bodyPr/>
          <a:lstStyle/>
          <a:p>
            <a:r>
              <a:rPr lang="ru-RU" altLang="ru-RU" sz="2400" smtClean="0"/>
              <a:t>Следует периодически менять пароли (от 1 раза в месяц, до 1 раза в год) на важные объекты в вычислительной технике и компьютерных сетях.</a:t>
            </a:r>
          </a:p>
          <a:p>
            <a:r>
              <a:rPr lang="ru-RU" altLang="ru-RU" sz="2400" smtClean="0"/>
              <a:t>Большой проблемой при работе с социальными сетями является потеря логина и пароля самим пользователем и, в следствие этого, потеря информации, которая хранится на социальной страничке. Это связано с тем, что рядовой пользователь устанавливает автоматический ввод логина и пароля на вход в свою страничку из своего браузера. Поэтому, рекомендуется все пароли и логины записывать и хранить вне компьютера, лучше всего на бумажном носителе </a:t>
            </a:r>
          </a:p>
          <a:p>
            <a:r>
              <a:rPr lang="ru-RU" altLang="ru-RU" sz="2400" smtClean="0"/>
              <a:t>Важно понимать, что информация, размещенная в социальных сетях с большой вероятностью может быть утеряна или похищена и, ни в коем случае не размещать там информацию, представляющую большую ценность.</a:t>
            </a:r>
          </a:p>
          <a:p>
            <a:endParaRPr lang="ru-RU" alt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1042988" y="1052513"/>
            <a:ext cx="7993062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>
                <a:latin typeface="Arial" panose="020B0604020202020204" pitchFamily="34" charset="0"/>
              </a:rPr>
              <a:t>Базовым в этом отношении является Закон Российской Федерации "Об информации, информатизации и защите информации", принятый 25 января 1995 г. В соответствии с ним любой российский гражданин может предпринимать необходимые меры для предотвращения утечки, хищения, утраты, искажения и подделки информации. Вопрос состоит в том, какие действия являются на самом деле необходимыми для адекватной защиты вашей информации. </a:t>
            </a:r>
          </a:p>
        </p:txBody>
      </p:sp>
      <p:sp>
        <p:nvSpPr>
          <p:cNvPr id="11267" name="Прямоугольник 2"/>
          <p:cNvSpPr>
            <a:spLocks noChangeArrowheads="1"/>
          </p:cNvSpPr>
          <p:nvPr/>
        </p:nvSpPr>
        <p:spPr bwMode="auto">
          <a:xfrm>
            <a:off x="1187450" y="223838"/>
            <a:ext cx="7534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>
                <a:latin typeface="Arial" panose="020B0604020202020204" pitchFamily="34" charset="0"/>
              </a:rPr>
              <a:t>Законодательные средства защиты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333375"/>
            <a:ext cx="7513638" cy="41751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 b="1" dirty="0" smtClean="0"/>
              <a:t>Законодательные средства защиты</a:t>
            </a:r>
            <a:endParaRPr lang="ru-RU" sz="3600" dirty="0"/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>
            <a:off x="985838" y="1054100"/>
            <a:ext cx="8137525" cy="5832475"/>
          </a:xfrm>
        </p:spPr>
        <p:txBody>
          <a:bodyPr/>
          <a:lstStyle/>
          <a:p>
            <a:r>
              <a:rPr lang="ru-RU" altLang="ru-RU" sz="3600" smtClean="0"/>
              <a:t>Главной вехой в цепочке этих изменений стало введение в действие 1 января 1997г. нового Уголовного кодекса. В нем содержится глава "Преступления в сфере компьютерной информации", где перечислены следующие преступления: </a:t>
            </a:r>
          </a:p>
          <a:p>
            <a:endParaRPr lang="ru-RU" alt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0613" y="0"/>
            <a:ext cx="7513637" cy="41751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 b="1" dirty="0" smtClean="0"/>
              <a:t>Законодательные средства защиты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088" y="549275"/>
            <a:ext cx="8137525" cy="5832475"/>
          </a:xfrm>
        </p:spPr>
        <p:txBody>
          <a:bodyPr/>
          <a:lstStyle/>
          <a:p>
            <a:pPr>
              <a:defRPr/>
            </a:pPr>
            <a:r>
              <a:rPr lang="ru-RU" sz="2800" b="1" dirty="0" smtClean="0"/>
              <a:t>неправомерный </a:t>
            </a:r>
            <a:r>
              <a:rPr lang="ru-RU" sz="2800" b="1" dirty="0"/>
              <a:t>доступ к компьютерной информации (статья 272): </a:t>
            </a:r>
          </a:p>
          <a:p>
            <a:pPr>
              <a:defRPr/>
            </a:pPr>
            <a:r>
              <a:rPr lang="ru-RU" sz="2800" b="1" dirty="0"/>
              <a:t>создание, использование и распространение вредоносных компьютерных программ (статья 273); </a:t>
            </a:r>
            <a:endParaRPr lang="ru-RU" sz="2800" b="1" dirty="0" smtClean="0"/>
          </a:p>
          <a:p>
            <a:pPr>
              <a:defRPr/>
            </a:pPr>
            <a:r>
              <a:rPr lang="ru-RU" sz="2800" b="1" dirty="0" smtClean="0"/>
              <a:t>нарушение </a:t>
            </a:r>
            <a:r>
              <a:rPr lang="ru-RU" sz="2800" b="1" dirty="0"/>
              <a:t>правил эксплуатации компьютеров, компьютерных систем и сетей (статья 274). </a:t>
            </a:r>
            <a:endParaRPr lang="ru-RU" sz="2800" b="1" dirty="0" smtClean="0"/>
          </a:p>
          <a:p>
            <a:pPr marL="82550" indent="0">
              <a:buFont typeface="Wingdings 2" panose="05020102010507070707" pitchFamily="18" charset="2"/>
              <a:buNone/>
              <a:defRPr/>
            </a:pPr>
            <a:r>
              <a:rPr lang="ru-RU" sz="2800" dirty="0" smtClean="0"/>
              <a:t>Отметим</a:t>
            </a:r>
            <a:r>
              <a:rPr lang="ru-RU" sz="2800" dirty="0"/>
              <a:t>, что уголовная ответственность за перечисленное наступает только в том случае, когда уничтожена, блокирована, модифицирована пли скопирована информация, хранящаяся в электронном виде.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0826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Безопасность информации на компьютере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1214438" y="2214563"/>
            <a:ext cx="7497762" cy="2838450"/>
          </a:xfrm>
        </p:spPr>
        <p:txBody>
          <a:bodyPr/>
          <a:lstStyle/>
          <a:p>
            <a:pPr eaLnBrk="1" hangingPunct="1"/>
            <a:r>
              <a:rPr lang="ru-RU" altLang="ru-RU" b="1" smtClean="0"/>
              <a:t>В процессе эксплуатации компьютера</a:t>
            </a:r>
            <a:r>
              <a:rPr lang="ru-RU" altLang="ru-RU" smtClean="0"/>
              <a:t> </a:t>
            </a:r>
            <a:r>
              <a:rPr lang="ru-RU" altLang="ru-RU" b="1" smtClean="0"/>
              <a:t>по самым разным причинам возможны</a:t>
            </a:r>
            <a:r>
              <a:rPr lang="ru-RU" altLang="ru-RU" smtClean="0"/>
              <a:t> (и часто происходят) </a:t>
            </a:r>
            <a:r>
              <a:rPr lang="ru-RU" altLang="ru-RU" b="1" smtClean="0"/>
              <a:t>порча и потеря информации</a:t>
            </a:r>
            <a:r>
              <a:rPr lang="ru-RU" altLang="ru-RU" smtClean="0"/>
              <a:t>, находящейся на жестких дисках компьютера.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0" y="285750"/>
            <a:ext cx="7497763" cy="15001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Основные причины потери информации на компьютере </a:t>
            </a: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  <a:t>(пронумерованы по значимости)</a:t>
            </a:r>
            <a:endParaRPr lang="ru-RU" sz="31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1435100" y="2214563"/>
            <a:ext cx="7499350" cy="4033837"/>
          </a:xfrm>
        </p:spPr>
        <p:txBody>
          <a:bodyPr/>
          <a:lstStyle/>
          <a:p>
            <a:pPr marL="595313" indent="-514350" eaLnBrk="1" hangingPunct="1">
              <a:lnSpc>
                <a:spcPct val="80000"/>
              </a:lnSpc>
              <a:buFont typeface="Gill Sans MT" panose="020B0502020104020203" pitchFamily="34" charset="0"/>
              <a:buAutoNum type="arabicPeriod"/>
            </a:pPr>
            <a:r>
              <a:rPr lang="ru-RU" altLang="ru-RU" b="1" smtClean="0"/>
              <a:t>ошибочными действиями пользователей</a:t>
            </a:r>
            <a:r>
              <a:rPr lang="ru-RU" altLang="ru-RU" smtClean="0"/>
              <a:t>, </a:t>
            </a:r>
            <a:r>
              <a:rPr lang="ru-RU" altLang="ru-RU" sz="2800" smtClean="0"/>
              <a:t>(чаще всего)</a:t>
            </a:r>
            <a:r>
              <a:rPr lang="ru-RU" altLang="ru-RU" smtClean="0"/>
              <a:t> </a:t>
            </a:r>
          </a:p>
          <a:p>
            <a:pPr marL="595313" indent="-514350" eaLnBrk="1" hangingPunct="1">
              <a:lnSpc>
                <a:spcPct val="80000"/>
              </a:lnSpc>
              <a:buFont typeface="Gill Sans MT" panose="020B0502020104020203" pitchFamily="34" charset="0"/>
              <a:buAutoNum type="arabicPeriod"/>
            </a:pPr>
            <a:r>
              <a:rPr lang="ru-RU" altLang="ru-RU" smtClean="0"/>
              <a:t>некорректной работой программ</a:t>
            </a:r>
          </a:p>
          <a:p>
            <a:pPr marL="595313" indent="-514350" eaLnBrk="1" hangingPunct="1">
              <a:lnSpc>
                <a:spcPct val="80000"/>
              </a:lnSpc>
              <a:buFont typeface="Gill Sans MT" panose="020B0502020104020203" pitchFamily="34" charset="0"/>
              <a:buAutoNum type="arabicPeriod"/>
            </a:pPr>
            <a:r>
              <a:rPr lang="ru-RU" altLang="ru-RU" smtClean="0"/>
              <a:t>сбоями в электропитании</a:t>
            </a:r>
          </a:p>
          <a:p>
            <a:pPr marL="595313" indent="-514350" eaLnBrk="1" hangingPunct="1">
              <a:lnSpc>
                <a:spcPct val="80000"/>
              </a:lnSpc>
              <a:buFont typeface="Gill Sans MT" panose="020B0502020104020203" pitchFamily="34" charset="0"/>
              <a:buAutoNum type="arabicPeriod"/>
            </a:pPr>
            <a:r>
              <a:rPr lang="ru-RU" altLang="ru-RU" smtClean="0"/>
              <a:t>авариями жестких дисков</a:t>
            </a:r>
          </a:p>
          <a:p>
            <a:pPr marL="595313" indent="-514350" eaLnBrk="1" hangingPunct="1">
              <a:lnSpc>
                <a:spcPct val="80000"/>
              </a:lnSpc>
              <a:buFont typeface="Gill Sans MT" panose="020B0502020104020203" pitchFamily="34" charset="0"/>
              <a:buAutoNum type="arabicPeriod"/>
            </a:pPr>
            <a:r>
              <a:rPr lang="ru-RU" altLang="ru-RU" smtClean="0"/>
              <a:t>компьютерными вирусами, </a:t>
            </a:r>
          </a:p>
          <a:p>
            <a:pPr marL="595313" indent="-514350" eaLnBrk="1" hangingPunct="1">
              <a:lnSpc>
                <a:spcPct val="80000"/>
              </a:lnSpc>
              <a:buFont typeface="Gill Sans MT" panose="020B0502020104020203" pitchFamily="34" charset="0"/>
              <a:buAutoNum type="arabicPeriod"/>
            </a:pPr>
            <a:r>
              <a:rPr lang="ru-RU" altLang="ru-RU" smtClean="0"/>
              <a:t>Несанкционированными действиями третьих лиц  и т.д. </a:t>
            </a:r>
          </a:p>
          <a:p>
            <a:pPr marL="595313" indent="-514350" eaLnBrk="1" hangingPunct="1">
              <a:buFont typeface="Gill Sans MT" panose="020B0502020104020203" pitchFamily="34" charset="0"/>
              <a:buAutoNum type="arabicPeriod"/>
            </a:pPr>
            <a:endParaRPr lang="ru-RU" alt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b="1" dirty="0" smtClean="0"/>
              <a:t>Классификация информации по срочности хранения и важности самой информации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800" smtClean="0"/>
              <a:t>Краткосрочная информация – информация, которая подлежит обновлению (копированию) от нескольких раз в день, до одного раза в месяц</a:t>
            </a:r>
          </a:p>
          <a:p>
            <a:r>
              <a:rPr lang="ru-RU" altLang="ru-RU" sz="2800" smtClean="0"/>
              <a:t>Средне срочная информация – информация, которая обновляется от одного раза в месяц до одного раза в год</a:t>
            </a:r>
          </a:p>
          <a:p>
            <a:r>
              <a:rPr lang="ru-RU" altLang="ru-RU" sz="2800" smtClean="0"/>
              <a:t>Долгосрочная информация, которая обновляется от одного раза в год, до постоянного хранения.</a:t>
            </a:r>
          </a:p>
          <a:p>
            <a:endParaRPr lang="ru-RU" altLang="ru-RU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1349</TotalTime>
  <Words>1566</Words>
  <Application>Microsoft Office PowerPoint</Application>
  <PresentationFormat>Экран (4:3)</PresentationFormat>
  <Paragraphs>125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7" baseType="lpstr">
      <vt:lpstr>Arial</vt:lpstr>
      <vt:lpstr>Corbel</vt:lpstr>
      <vt:lpstr>Wingdings 2</vt:lpstr>
      <vt:lpstr>Verdana</vt:lpstr>
      <vt:lpstr>Calibri</vt:lpstr>
      <vt:lpstr>Gill Sans MT</vt:lpstr>
      <vt:lpstr>Солнцестояние</vt:lpstr>
      <vt:lpstr>Безопасность информации</vt:lpstr>
      <vt:lpstr>Информационная безопасность</vt:lpstr>
      <vt:lpstr>Презентация PowerPoint</vt:lpstr>
      <vt:lpstr>Презентация PowerPoint</vt:lpstr>
      <vt:lpstr>Законодательные средства защиты</vt:lpstr>
      <vt:lpstr>Законодательные средства защиты</vt:lpstr>
      <vt:lpstr>Безопасность информации на компьютере</vt:lpstr>
      <vt:lpstr>Основные причины потери информации на компьютере (пронумерованы по значимости)</vt:lpstr>
      <vt:lpstr>Классификация информации по срочности хранения и важности самой информации </vt:lpstr>
      <vt:lpstr>Соответственно по важности информацию можно поделить так же на три группы: </vt:lpstr>
      <vt:lpstr>Презентация PowerPoint</vt:lpstr>
      <vt:lpstr>Устройства для хранения данных</vt:lpstr>
      <vt:lpstr>Презентация PowerPoint</vt:lpstr>
      <vt:lpstr>Облачные хранилища</vt:lpstr>
      <vt:lpstr>Ценность информации</vt:lpstr>
      <vt:lpstr>Ограничение доступа</vt:lpstr>
      <vt:lpstr>Аппаратная защита</vt:lpstr>
      <vt:lpstr>Шифрование</vt:lpstr>
      <vt:lpstr>Защита от компьютерных вирусов </vt:lpstr>
      <vt:lpstr>Антивирусные программы</vt:lpstr>
      <vt:lpstr>Антивирусные программы</vt:lpstr>
      <vt:lpstr>Антивирусные программы</vt:lpstr>
      <vt:lpstr>Антивирусные программы</vt:lpstr>
      <vt:lpstr>Защита информации на персональном компьютере (ПК). </vt:lpstr>
      <vt:lpstr>Защита информации в локальных проводных сетях.  </vt:lpstr>
      <vt:lpstr>Защита информации в беспроводных сетях.</vt:lpstr>
      <vt:lpstr>Защита информации в сети интернет (глобальных сетях).  </vt:lpstr>
      <vt:lpstr>Защита информации в социальных сетях.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информации</dc:title>
  <dc:creator>Gosha</dc:creator>
  <cp:lastModifiedBy>Pavel</cp:lastModifiedBy>
  <cp:revision>24</cp:revision>
  <dcterms:created xsi:type="dcterms:W3CDTF">2008-02-20T10:42:11Z</dcterms:created>
  <dcterms:modified xsi:type="dcterms:W3CDTF">2018-01-11T11:44:14Z</dcterms:modified>
</cp:coreProperties>
</file>