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7" r:id="rId6"/>
    <p:sldId id="260" r:id="rId7"/>
    <p:sldId id="261" r:id="rId8"/>
    <p:sldId id="262" r:id="rId9"/>
    <p:sldId id="282" r:id="rId10"/>
    <p:sldId id="280" r:id="rId11"/>
    <p:sldId id="281" r:id="rId12"/>
    <p:sldId id="279" r:id="rId13"/>
    <p:sldId id="278" r:id="rId14"/>
    <p:sldId id="263" r:id="rId15"/>
    <p:sldId id="264" r:id="rId16"/>
    <p:sldId id="265" r:id="rId17"/>
    <p:sldId id="266" r:id="rId18"/>
    <p:sldId id="267" r:id="rId19"/>
    <p:sldId id="268" r:id="rId20"/>
    <p:sldId id="270" r:id="rId21"/>
    <p:sldId id="269" r:id="rId22"/>
    <p:sldId id="271" r:id="rId23"/>
    <p:sldId id="273" r:id="rId24"/>
    <p:sldId id="274" r:id="rId25"/>
    <p:sldId id="275" r:id="rId26"/>
    <p:sldId id="276" r:id="rId2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F5C03-41C4-4E33-882E-D9AE38F8FD91}" type="datetimeFigureOut">
              <a:rPr lang="ru-RU"/>
              <a:pPr>
                <a:defRPr/>
              </a:pPr>
              <a:t>20.03.2017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6F522-6A15-419A-B023-81DD919A31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561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87194-C238-4EB5-AD49-74B53B42D767}" type="datetimeFigureOut">
              <a:rPr lang="ru-RU"/>
              <a:pPr>
                <a:defRPr/>
              </a:pPr>
              <a:t>20.03.2017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966B6-B424-4CB9-BD92-6249498693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531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9E475-1CA1-4009-AEC6-950FA1DF0DBF}" type="datetimeFigureOut">
              <a:rPr lang="ru-RU"/>
              <a:pPr>
                <a:defRPr/>
              </a:pPr>
              <a:t>20.03.2017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E8826-7796-424E-AC5D-2AE188E524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476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21732-54D6-4951-B989-7F2527C26CF0}" type="datetimeFigureOut">
              <a:rPr lang="ru-RU"/>
              <a:pPr>
                <a:defRPr/>
              </a:pPr>
              <a:t>20.03.2017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43685-2921-4FEC-B8F5-3CB9A883EE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85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2EBA0-D599-4A1A-AB17-4916AACF9EDE}" type="datetimeFigureOut">
              <a:rPr lang="ru-RU"/>
              <a:pPr>
                <a:defRPr/>
              </a:pPr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CFE503-58F5-4EEA-8C5A-C66B60594E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2443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7E981-D409-4B2B-82C1-56D8A896B574}" type="datetimeFigureOut">
              <a:rPr lang="ru-RU"/>
              <a:pPr>
                <a:defRPr/>
              </a:pPr>
              <a:t>20.03.2017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ADA59-C344-476C-834A-AE7AA7F14A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178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FFA38-8A7E-40DA-9348-266941DA52AD}" type="datetimeFigureOut">
              <a:rPr lang="ru-RU"/>
              <a:pPr>
                <a:defRPr/>
              </a:pPr>
              <a:t>20.03.2017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776D9-66A0-492E-81EA-911A409241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719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88750-3835-41F9-98B8-9746DC400C18}" type="datetimeFigureOut">
              <a:rPr lang="ru-RU"/>
              <a:pPr>
                <a:defRPr/>
              </a:pPr>
              <a:t>20.03.2017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23CE9-9293-4C1E-827E-B8823FE6D5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581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FB225-D881-4D9B-A4CA-1EBD190DD172}" type="datetimeFigureOut">
              <a:rPr lang="ru-RU"/>
              <a:pPr>
                <a:defRPr/>
              </a:pPr>
              <a:t>20.03.2017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EE00E-F467-4DB7-AAC0-C31B5FE975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110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A71E8-DD3A-4B1B-A4CA-C842C2069ACE}" type="datetimeFigureOut">
              <a:rPr lang="ru-RU"/>
              <a:pPr>
                <a:defRPr/>
              </a:pPr>
              <a:t>20.03.2017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91CA7-3BA3-443D-9B86-9E5AC7623C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811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C963E-19D6-4C10-B09B-779D120C0626}" type="datetimeFigureOut">
              <a:rPr lang="ru-RU"/>
              <a:pPr>
                <a:defRPr/>
              </a:pPr>
              <a:t>20.03.2017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257C9-84F5-4BBB-BE11-BB9F39CF00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63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FC5F2E-1A71-4BA3-A019-4B944D4DBC42}" type="datetimeFigureOut">
              <a:rPr lang="ru-RU"/>
              <a:pPr>
                <a:defRPr/>
              </a:pPr>
              <a:t>20.03.2017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BCBCBC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21C2254-EE14-4FD0-AD12-D3A6624B71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43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anose="05020102010507070707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anose="05020102010507070707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anose="05000000000000000000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anose="05040102010807070707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anose="05020102010507070707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1%D0%B5%D1%82%D0%B5%D0%B2%D0%B0%D1%8F_%D0%BC%D0%BE%D0%B4%D0%B5%D0%BB%D1%8C" TargetMode="External"/><Relationship Id="rId2" Type="http://schemas.openxmlformats.org/officeDocument/2006/relationships/hyperlink" Target="http://ru.wikipedia.org/wiki/%D0%AD%D1%82%D0%B0%D0%BB%D0%BE%D0%BD%D0%BD%D0%B0%D1%8F_%D0%BC%D0%BE%D0%B4%D0%B5%D0%BB%D1%8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D0%A1%D0%B5%D1%82%D0%B5%D0%B2%D0%BE%D0%B9_%D0%BF%D1%80%D0%BE%D1%82%D0%BE%D0%BA%D0%BE%D0%BB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"/>
            <a:ext cx="7772400" cy="112474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8000" dirty="0" smtClean="0"/>
              <a:t>Интернет 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5" y="1678658"/>
            <a:ext cx="8786813" cy="4822155"/>
          </a:xfrm>
        </p:spPr>
        <p:txBody>
          <a:bodyPr>
            <a:normAutofit fontScale="92500" lnSpcReduction="20000"/>
          </a:bodyPr>
          <a:lstStyle/>
          <a:p>
            <a:pPr indent="45720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Интернет </a:t>
            </a:r>
            <a:r>
              <a:rPr lang="ru-RU" dirty="0"/>
              <a:t>представляет собой международную компьютерную «сеть сетей», действующую на основе сотрудничества и соединяющую друг с другом самых разных пользователей, в том числе государственные организации, учебные заведения, библиотеки, корпорации, больницы, частных лиц и т.д. </a:t>
            </a:r>
            <a:endParaRPr lang="ru-RU" dirty="0" smtClean="0"/>
          </a:p>
          <a:p>
            <a:pPr indent="45720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Не </a:t>
            </a:r>
            <a:r>
              <a:rPr lang="ru-RU" dirty="0"/>
              <a:t>существует какой-либо одной организации, которая бы владела или управляла сетью Интернет или контролировала бы ее. Однако Интернет не является бесплатным. Основное бремя расходов на поддержание сети несут основные пользователи, а именно университеты, национальные исследовательские центры, высокотехнологичные корпорации и государственные учреждения. 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2293143" y="908720"/>
            <a:ext cx="44862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400" dirty="0"/>
              <a:t>История интернет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История </a:t>
            </a:r>
            <a:r>
              <a:rPr lang="ru-RU" sz="3600" dirty="0" smtClean="0"/>
              <a:t>интернет в СССР (России)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90320"/>
            <a:ext cx="9144000" cy="6367680"/>
          </a:xfrm>
        </p:spPr>
        <p:txBody>
          <a:bodyPr/>
          <a:lstStyle/>
          <a:p>
            <a:r>
              <a:rPr lang="ru-RU" sz="2500" dirty="0"/>
              <a:t>В период с 1959 по 1989 год ведущие советские ученые и государственные деятели неоднократно пытались создать общенациональную компьютерную сеть, преследуя главным образом общественные цели и интересы.</a:t>
            </a:r>
          </a:p>
          <a:p>
            <a:r>
              <a:rPr lang="ru-RU" sz="2500" dirty="0" smtClean="0"/>
              <a:t>Октябрь 1970 </a:t>
            </a:r>
            <a:r>
              <a:rPr lang="ru-RU" sz="2500" dirty="0"/>
              <a:t>года кибернетик Виктор Глушков</a:t>
            </a: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 smtClean="0"/>
              <a:t>Идея Виктора Глушкова </a:t>
            </a:r>
            <a:r>
              <a:rPr lang="ru-RU" sz="2500" dirty="0"/>
              <a:t>заключалась в том, чтобы перейти к эпохе электронного социализма. Он назвал свой невероятно амбициозный проект </a:t>
            </a:r>
            <a:r>
              <a:rPr lang="ru-RU" sz="2500" b="1" u="sng" dirty="0"/>
              <a:t>Общегосударственной автоматизированной системой </a:t>
            </a:r>
            <a:r>
              <a:rPr lang="ru-RU" sz="2500" dirty="0"/>
              <a:t>(ОГАС). Она предназначалась для оптимизации и технологической модернизации всей плановой экономики. Он считал, что такая система должна принимать экономические решения в соответствии с государственными планами, а не по рыночным </a:t>
            </a:r>
            <a:r>
              <a:rPr lang="ru-RU" sz="2500" dirty="0" smtClean="0"/>
              <a:t>ценам. </a:t>
            </a:r>
            <a:r>
              <a:rPr lang="ru-RU" sz="2500" dirty="0"/>
              <a:t>Глушков хотел, чтобы решения принимались </a:t>
            </a:r>
            <a:r>
              <a:rPr lang="ru-RU" sz="2500" dirty="0" err="1"/>
              <a:t>оперативнее</a:t>
            </a:r>
            <a:r>
              <a:rPr lang="ru-RU" sz="2500" dirty="0"/>
              <a:t> и с умом, и даже задумывался об электронных деньгах. </a:t>
            </a:r>
          </a:p>
        </p:txBody>
      </p:sp>
    </p:spTree>
    <p:extLst>
      <p:ext uri="{BB962C8B-B14F-4D97-AF65-F5344CB8AC3E}">
        <p14:creationId xmlns:p14="http://schemas.microsoft.com/office/powerpoint/2010/main" val="142440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История </a:t>
            </a:r>
            <a:r>
              <a:rPr lang="ru-RU" sz="3600" dirty="0" smtClean="0"/>
              <a:t>интернет в СССР (России)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62682"/>
            <a:ext cx="9144000" cy="6134670"/>
          </a:xfrm>
        </p:spPr>
        <p:txBody>
          <a:bodyPr/>
          <a:lstStyle/>
          <a:p>
            <a:r>
              <a:rPr lang="ru-RU" sz="2200" dirty="0" smtClean="0"/>
              <a:t>Полное </a:t>
            </a:r>
            <a:r>
              <a:rPr lang="ru-RU" sz="2200" dirty="0"/>
              <a:t>название плана Глушкова «Общегосударственная автоматизированная система сбора и обработки информации для учета, планирования и управления народным хозяйством в СССР». </a:t>
            </a:r>
            <a:endParaRPr lang="ru-RU" sz="2200" dirty="0" smtClean="0"/>
          </a:p>
          <a:p>
            <a:r>
              <a:rPr lang="ru-RU" sz="2200" dirty="0" smtClean="0"/>
              <a:t>Впервые </a:t>
            </a:r>
            <a:r>
              <a:rPr lang="ru-RU" sz="2200" dirty="0"/>
              <a:t>он предложил эту систему (ОГАС) в 1962 году, намереваясь сделать из нее национальную компьютерную сеть в режиме реального времени с удаленным доступом на базе действующей и новой телефонной сети. В своей самой амбициозной версии данная сеть должна была охватить большую часть евразийского континента, став своеобразной нервной системой, проникающей на каждое предприятие плановой экономики. </a:t>
            </a:r>
            <a:endParaRPr lang="ru-RU" sz="2200" dirty="0" smtClean="0"/>
          </a:p>
          <a:p>
            <a:r>
              <a:rPr lang="ru-RU" sz="2200" dirty="0" smtClean="0"/>
              <a:t>Модель </a:t>
            </a:r>
            <a:r>
              <a:rPr lang="ru-RU" sz="2200" dirty="0"/>
              <a:t>у этой сети была иерархическая, соответствуя трехуровневой структуре государства и его экономики. Один головной компьютерный центр в Москве должен был подключиться к 200 компьютерным центрам среднего уровня в крупных городах, а те в свою очередь должны были подключиться к 20 тысячам компьютерных терминалов, распределенным по ключевым производствам народного хозяйства.</a:t>
            </a:r>
          </a:p>
        </p:txBody>
      </p:sp>
    </p:spTree>
    <p:extLst>
      <p:ext uri="{BB962C8B-B14F-4D97-AF65-F5344CB8AC3E}">
        <p14:creationId xmlns:p14="http://schemas.microsoft.com/office/powerpoint/2010/main" val="1560538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579296" cy="418058"/>
          </a:xfrm>
        </p:spPr>
        <p:txBody>
          <a:bodyPr>
            <a:normAutofit fontScale="90000"/>
          </a:bodyPr>
          <a:lstStyle/>
          <a:p>
            <a:r>
              <a:rPr lang="ru-RU" dirty="0"/>
              <a:t>История интернет в СССР (России)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18058"/>
            <a:ext cx="8964488" cy="6251302"/>
          </a:xfrm>
        </p:spPr>
        <p:txBody>
          <a:bodyPr/>
          <a:lstStyle/>
          <a:p>
            <a:r>
              <a:rPr lang="ru-RU" dirty="0" smtClean="0"/>
              <a:t>С начала 1990-х годов иностранный интернет начинает активно завоёвывать Российский информационный рынок. Начинают развиваться российские информационные ресурсы, правда на основе импортных информационных технологий</a:t>
            </a:r>
          </a:p>
          <a:p>
            <a:r>
              <a:rPr lang="ru-RU" dirty="0" smtClean="0"/>
              <a:t>Начиная с 2000 годов интернет и информационные технологии приобретают всё большее значение в жизни общества, государства и  безопасность этой сферы приобретает огромное значение.</a:t>
            </a:r>
          </a:p>
          <a:p>
            <a:r>
              <a:rPr lang="ru-RU" dirty="0" smtClean="0"/>
              <a:t>2014 год. Россия переводит хранение информации российских пользователей на серверы расположенные на своей территории.</a:t>
            </a:r>
          </a:p>
          <a:p>
            <a:r>
              <a:rPr lang="ru-RU" dirty="0" smtClean="0"/>
              <a:t>2015 год. Россия создает собственные электронные платежные системы.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6862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/>
              <a:t>История интернет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56584"/>
          </a:xfrm>
        </p:spPr>
        <p:txBody>
          <a:bodyPr/>
          <a:lstStyle/>
          <a:p>
            <a:r>
              <a:rPr lang="ru-RU" b="1" dirty="0" smtClean="0"/>
              <a:t>2016 год. Инженеры-связисты </a:t>
            </a:r>
            <a:r>
              <a:rPr lang="ru-RU" b="1" dirty="0"/>
              <a:t>Минобороны России завершили развертывание новой коммуникационной системы "Закрытый сегмент передачи данных". Среди специалистов система получила название - "военный интернет", так как пользоваться ей могут только военнослужащие. Система не коммутируется с глобальным интернетом, а все компьютеры, подключенные к ней, защищены от подключений несертифицированных </a:t>
            </a:r>
            <a:r>
              <a:rPr lang="ru-RU" b="1" dirty="0" err="1"/>
              <a:t>флешек</a:t>
            </a:r>
            <a:r>
              <a:rPr lang="ru-RU" b="1" dirty="0"/>
              <a:t> и внешних жестких дисков.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66692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9690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u="sng" dirty="0" smtClean="0"/>
              <a:t>Инфраструктура сети Интернет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813"/>
            <a:ext cx="9001125" cy="6072187"/>
          </a:xfrm>
        </p:spPr>
        <p:txBody>
          <a:bodyPr>
            <a:normAutofit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/>
              <a:t>Для того, чтобы различные компьютеры в Интернете могли сообщаться друг с другом, используются протоколы, т.е. правила или условия коммуникации. </a:t>
            </a:r>
            <a:r>
              <a:rPr lang="ru-RU" b="1" u="sng" dirty="0" smtClean="0"/>
              <a:t>Язык Интернета называется TCP/IP, что означает протокол Управления передачей/Интернет-протокол. Любой компьютер для того, чтобы общаться в Интернете, должен уметь "говорить" на языке TCP/IP. Этот стандарт является "открытым", что означает, что он не является фирменным продуктом какой-либо одной компании.</a:t>
            </a:r>
            <a:r>
              <a:rPr lang="ru-RU" b="1" dirty="0" smtClean="0"/>
              <a:t> Основная операционная система называется UNIX, но стандарт Интернета приспособлен для использования на всех наиболее распространенных системах, таких как UNIX, PC и </a:t>
            </a:r>
            <a:r>
              <a:rPr lang="ru-RU" b="1" dirty="0" err="1" smtClean="0"/>
              <a:t>Macintosh</a:t>
            </a:r>
            <a:r>
              <a:rPr lang="ru-RU" b="1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403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u="sng" dirty="0" smtClean="0"/>
              <a:t>Инфраструктура сети Интернет</a:t>
            </a:r>
            <a:endParaRPr lang="ru-RU" dirty="0"/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0" y="549275"/>
            <a:ext cx="9144000" cy="6308725"/>
          </a:xfrm>
        </p:spPr>
        <p:txBody>
          <a:bodyPr/>
          <a:lstStyle/>
          <a:p>
            <a:pPr eaLnBrk="1" hangingPunct="1"/>
            <a:r>
              <a:rPr lang="ru-RU" altLang="ru-RU" sz="3200" b="1" u="sng" smtClean="0"/>
              <a:t>Маршрутизаторы решают, в каком направлении отослать сетевые данные, предварительно посылая пакеты по нужному адресу и затем "маршрутизируя" данные в направлении соответствующего компьютера, где эти пакеты собираются вновь. </a:t>
            </a:r>
          </a:p>
          <a:p>
            <a:pPr eaLnBrk="1" hangingPunct="1"/>
            <a:r>
              <a:rPr lang="ru-RU" altLang="ru-RU" sz="3200" b="1" u="sng" smtClean="0"/>
              <a:t>Мосты предназначены для соединения двух каких-либо сегментов кабельной проводки внутри сети; </a:t>
            </a:r>
          </a:p>
          <a:p>
            <a:pPr eaLnBrk="1" hangingPunct="1"/>
            <a:r>
              <a:rPr lang="ru-RU" altLang="ru-RU" sz="3200" b="1" u="sng" smtClean="0"/>
              <a:t>Коммутаторы -- это приспособления для замыкания и размыкания цепей.</a:t>
            </a:r>
            <a:endParaRPr lang="ru-RU" altLang="ru-RU" sz="3200" smtClean="0"/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9690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u="sng" dirty="0" smtClean="0"/>
              <a:t>Инфраструктура сети Интернет</a:t>
            </a:r>
            <a:endParaRPr lang="ru-RU" dirty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380037"/>
          </a:xfrm>
        </p:spPr>
        <p:txBody>
          <a:bodyPr/>
          <a:lstStyle/>
          <a:p>
            <a:pPr eaLnBrk="1" hangingPunct="1"/>
            <a:r>
              <a:rPr lang="ru-RU" altLang="ru-RU" sz="3200" b="1" smtClean="0"/>
              <a:t>Существуют четыре стадии доступа в Интернет. </a:t>
            </a:r>
          </a:p>
          <a:p>
            <a:pPr eaLnBrk="1" hangingPunct="1"/>
            <a:r>
              <a:rPr lang="ru-RU" altLang="ru-RU" sz="3200" b="1" smtClean="0"/>
              <a:t>1-ый Уровень: Опорная сеть Интернет, в настоящее время называемая "</a:t>
            </a:r>
            <a:r>
              <a:rPr lang="ru-RU" altLang="ru-RU" sz="3200" b="1" u="sng" smtClean="0"/>
              <a:t>сверхскоростная опорная сеть" (vBNS</a:t>
            </a:r>
            <a:r>
              <a:rPr lang="ru-RU" altLang="ru-RU" sz="3200" b="1" smtClean="0"/>
              <a:t>), поддерживается корпорацией IBM, WorldCom Inc. и Merit (некоммерческая организация, владельцами которой являются 11 государственных университетов в штате Мичиган). </a:t>
            </a:r>
            <a:endParaRPr lang="ru-RU" altLang="ru-RU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u="sng" dirty="0" smtClean="0"/>
              <a:t>Инфраструктура сети Интернет</a:t>
            </a:r>
            <a:endParaRPr lang="ru-RU" dirty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z="3200" b="1" smtClean="0"/>
              <a:t>Второй уровень доступа обеспечивается через </a:t>
            </a:r>
            <a:r>
              <a:rPr lang="ru-RU" altLang="ru-RU" sz="3200" b="1" u="sng" smtClean="0"/>
              <a:t>серию станций обмена данных городских зон (MAE)</a:t>
            </a:r>
            <a:r>
              <a:rPr lang="ru-RU" altLang="ru-RU" sz="3200" b="1" smtClean="0"/>
              <a:t> в различных частях страны. Такая станция представляют собой оптоволоконное кольцо передачи данных вокруг города, соединяющее потребителей с городской сетью.</a:t>
            </a:r>
            <a:endParaRPr lang="ru-RU" altLang="ru-RU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u="sng" dirty="0" smtClean="0"/>
              <a:t>Инфраструктура сети Интернет</a:t>
            </a:r>
            <a:endParaRPr lang="ru-RU" dirty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b="1" u="sng" smtClean="0"/>
              <a:t>Третий уровень доступа в Интернет представлен региональными сетевыми операторами </a:t>
            </a:r>
          </a:p>
          <a:p>
            <a:pPr eaLnBrk="1" hangingPunct="1"/>
            <a:r>
              <a:rPr lang="ru-RU" altLang="ru-RU" b="1" u="sng" smtClean="0"/>
              <a:t>Четвертый уровень доступа в Интернет -- это поставщик Интернет-услуг (ISP)</a:t>
            </a:r>
            <a:endParaRPr lang="ru-RU" altLang="ru-RU" b="1" smtClean="0"/>
          </a:p>
          <a:p>
            <a:pPr eaLnBrk="1" hangingPunct="1"/>
            <a:endParaRPr lang="ru-RU" altLang="ru-RU" b="1" u="sng" smtClean="0"/>
          </a:p>
          <a:p>
            <a:pPr eaLnBrk="1" hangingPunct="1"/>
            <a:r>
              <a:rPr lang="ru-RU" altLang="ru-RU" b="1" u="sng" smtClean="0"/>
              <a:t>На апрель 2001 года количество ISP составляло 9600, что превышало их число середине 1996 года более чем в шесть раз (1500).</a:t>
            </a:r>
            <a:r>
              <a:rPr lang="ru-RU" altLang="ru-RU" b="1" smtClean="0"/>
              <a:t> </a:t>
            </a: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51115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u="sng" dirty="0" smtClean="0"/>
              <a:t>Инфраструктура сети Интернет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50"/>
            <a:ext cx="9144000" cy="6000750"/>
          </a:xfrm>
        </p:spPr>
        <p:txBody>
          <a:bodyPr>
            <a:normAutofit fontScale="92500" lnSpcReduction="10000"/>
          </a:bodyPr>
          <a:lstStyle/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600" b="1" i="1" dirty="0" smtClean="0"/>
              <a:t>Основные функции интернет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i="1" u="sng" dirty="0" smtClean="0"/>
              <a:t>Электронная почта и списки участников электронной дискуссии</a:t>
            </a:r>
            <a:endParaRPr lang="ru-RU" b="1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/>
              <a:t>Электронная почта (</a:t>
            </a:r>
            <a:r>
              <a:rPr lang="ru-RU" b="1" dirty="0" err="1" smtClean="0"/>
              <a:t>e-mail</a:t>
            </a:r>
            <a:r>
              <a:rPr lang="ru-RU" b="1" dirty="0" smtClean="0"/>
              <a:t>) используется для двух основных целей: двусторонняя личная связь и участие в электронных дискуссионных группах. Лист-сервер -- это организованная система, в которой группа людей получает сообщения, связанные с определенной темой. </a:t>
            </a:r>
            <a:r>
              <a:rPr lang="ru-RU" b="1" i="1" u="sng" dirty="0" smtClean="0"/>
              <a:t>Другой </a:t>
            </a:r>
            <a:r>
              <a:rPr lang="ru-RU" b="1" i="1" u="sng" dirty="0" smtClean="0"/>
              <a:t>популярный способ использования -- электронный журнал, e-</a:t>
            </a:r>
            <a:r>
              <a:rPr lang="ru-RU" b="1" i="1" u="sng" dirty="0" err="1" smtClean="0"/>
              <a:t>journal</a:t>
            </a:r>
            <a:r>
              <a:rPr lang="ru-RU" b="1" dirty="0" smtClean="0"/>
              <a:t>, где подписчики электронного списка рассылки могут читать полные тексты, опубликованных журналов. Некоторые электронные журналы доступны с помощью протокола передачи файлов (FTP) или на собственных страницах Всемирной паутины.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43971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История интернет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928688"/>
            <a:ext cx="8858250" cy="5786437"/>
          </a:xfrm>
        </p:spPr>
        <p:txBody>
          <a:bodyPr>
            <a:normAutofit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u="sng" dirty="0" smtClean="0"/>
              <a:t>В 1964 году ученый «Рэнд </a:t>
            </a:r>
            <a:r>
              <a:rPr lang="ru-RU" b="1" u="sng" dirty="0" err="1" smtClean="0"/>
              <a:t>корпорэйшн</a:t>
            </a:r>
            <a:r>
              <a:rPr lang="ru-RU" b="1" u="sng" dirty="0" smtClean="0"/>
              <a:t>» по имени Пол Баран</a:t>
            </a:r>
            <a:r>
              <a:rPr lang="ru-RU" b="1" dirty="0" smtClean="0"/>
              <a:t> разработал сеть компьютерной </a:t>
            </a:r>
            <a:r>
              <a:rPr lang="ru-RU" b="1" dirty="0" smtClean="0"/>
              <a:t>связи.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/>
              <a:t>В </a:t>
            </a:r>
            <a:r>
              <a:rPr lang="ru-RU" b="1" dirty="0" smtClean="0"/>
              <a:t>этой системе каждое сообщение наносилось на маленькие полоски, которые вкладывались в "электронные конверты", или пакеты, каждый из которых имел адрес отправителя и получателя. Эти пакеты затем запускались в сеть связанных друг с другом компьютеров, как конфетти. Пакеты перебрасывались по </a:t>
            </a:r>
            <a:r>
              <a:rPr lang="ru-RU" b="1" dirty="0" err="1" smtClean="0"/>
              <a:t>высокопроводящим</a:t>
            </a:r>
            <a:r>
              <a:rPr lang="ru-RU" b="1" dirty="0" smtClean="0"/>
              <a:t> проводам в направлении конечной цели, и по прибытии на которую они собирались вновь. Сеть пакетной коммутации Барана стала технологической основой Интернета.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u="sng" dirty="0" smtClean="0"/>
              <a:t>«Всемирная паутина» </a:t>
            </a:r>
            <a:br>
              <a:rPr lang="ru-RU" i="1" u="sng" dirty="0" smtClean="0"/>
            </a:br>
            <a:r>
              <a:rPr lang="ru-RU" i="1" u="sng" dirty="0" smtClean="0"/>
              <a:t>(WWW или </a:t>
            </a:r>
            <a:r>
              <a:rPr lang="ru-RU" i="1" u="sng" dirty="0" err="1" smtClean="0"/>
              <a:t>Web</a:t>
            </a:r>
            <a:r>
              <a:rPr lang="ru-RU" i="1" u="sng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38"/>
            <a:ext cx="9144000" cy="5643562"/>
          </a:xfrm>
        </p:spPr>
        <p:txBody>
          <a:bodyPr>
            <a:normAutofit fontScale="925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u="sng" dirty="0" smtClean="0"/>
              <a:t>В 1990 году главный архитектор "паутины" Тим </a:t>
            </a:r>
            <a:r>
              <a:rPr lang="ru-RU" b="1" u="sng" dirty="0" err="1" smtClean="0"/>
              <a:t>Бернер</a:t>
            </a:r>
            <a:r>
              <a:rPr lang="ru-RU" b="1" u="sng" dirty="0" smtClean="0"/>
              <a:t>-Ли</a:t>
            </a:r>
            <a:r>
              <a:rPr lang="ru-RU" b="1" dirty="0" smtClean="0"/>
              <a:t>, программист в Европейской лаборатории физики элементарных частиц (СERN</a:t>
            </a:r>
            <a:r>
              <a:rPr lang="ru-RU" b="1" dirty="0" smtClean="0"/>
              <a:t>), </a:t>
            </a:r>
            <a:r>
              <a:rPr lang="ru-RU" b="1" dirty="0" smtClean="0"/>
              <a:t>вместе со своим коллегой </a:t>
            </a:r>
            <a:r>
              <a:rPr lang="ru-RU" b="1" dirty="0" err="1" smtClean="0"/>
              <a:t>Робером</a:t>
            </a:r>
            <a:r>
              <a:rPr lang="ru-RU" b="1" dirty="0" smtClean="0"/>
              <a:t> </a:t>
            </a:r>
            <a:r>
              <a:rPr lang="ru-RU" b="1" dirty="0" err="1" smtClean="0"/>
              <a:t>Кайо</a:t>
            </a:r>
            <a:r>
              <a:rPr lang="ru-RU" b="1" dirty="0" smtClean="0"/>
              <a:t> разработали проектный документ, разъясняющий гипертекст как способ связи и доступа к информации. В нем объяснялось, как можно интегрировать документы при помощи системы ссылок, называемой "паутина". </a:t>
            </a:r>
            <a:endParaRPr lang="ru-RU" b="1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u="sng" dirty="0" smtClean="0"/>
              <a:t>В </a:t>
            </a:r>
            <a:r>
              <a:rPr lang="ru-RU" b="1" u="sng" dirty="0" smtClean="0"/>
              <a:t>документе 1990 года рассматривались понятия, имеющие принципиальное значение для "паутины" в ее сегодняшнем виде: способность ссылок через границы компьютеров или сетей; общий протокол обмена документами (протокол передачи гипертекста или HTTP)</a:t>
            </a:r>
            <a:r>
              <a:rPr lang="ru-RU" b="1" dirty="0" smtClean="0"/>
              <a:t>; общий документальный протокол для поставщиков информации и потребителей (язык разметки гипертекстов или </a:t>
            </a:r>
            <a:r>
              <a:rPr lang="ru-RU" b="1" dirty="0" smtClean="0"/>
              <a:t>HTML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u="sng" dirty="0" smtClean="0"/>
              <a:t>«Всемирная паутина» </a:t>
            </a:r>
            <a:br>
              <a:rPr lang="ru-RU" i="1" u="sng" dirty="0" smtClean="0"/>
            </a:br>
            <a:r>
              <a:rPr lang="ru-RU" i="1" u="sng" dirty="0" smtClean="0"/>
              <a:t>(WWW или </a:t>
            </a:r>
            <a:r>
              <a:rPr lang="ru-RU" i="1" u="sng" dirty="0" err="1" smtClean="0"/>
              <a:t>Web</a:t>
            </a:r>
            <a:r>
              <a:rPr lang="ru-RU" i="1" u="sng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75"/>
            <a:ext cx="9144000" cy="5572125"/>
          </a:xfrm>
        </p:spPr>
        <p:txBody>
          <a:bodyPr>
            <a:normAutofit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/>
              <a:t>В настоящее время «всемирная паутина» является наиболее мощным поисковым инструментом на Интернете, поскольку она без каких-либо видимых "стыков" интегрирует текст, графику, аудио- и видеоинформацию в виде гипертекста. </a:t>
            </a:r>
            <a:endParaRPr lang="ru-RU" b="1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u="sng" dirty="0" smtClean="0"/>
              <a:t>Гипертекст </a:t>
            </a:r>
            <a:r>
              <a:rPr lang="ru-RU" b="1" u="sng" dirty="0" smtClean="0"/>
              <a:t>дает возможность пользователю, просматривая один документ, одновременно перепрыгивать на смежные элементы другого документа при помощи соединений гипертекста.</a:t>
            </a:r>
            <a:r>
              <a:rPr lang="ru-RU" b="1" dirty="0" smtClean="0"/>
              <a:t> Имея соответствующее программное обеспечение (например, </a:t>
            </a:r>
            <a:r>
              <a:rPr lang="ru-RU" b="1" dirty="0" err="1" smtClean="0"/>
              <a:t>Netscape</a:t>
            </a:r>
            <a:r>
              <a:rPr lang="ru-RU" b="1" dirty="0" smtClean="0"/>
              <a:t>, </a:t>
            </a:r>
            <a:r>
              <a:rPr lang="ru-RU" b="1" dirty="0" err="1" smtClean="0"/>
              <a:t>Internet</a:t>
            </a:r>
            <a:r>
              <a:rPr lang="ru-RU" b="1" dirty="0" smtClean="0"/>
              <a:t> </a:t>
            </a:r>
            <a:r>
              <a:rPr lang="ru-RU" b="1" dirty="0" err="1" smtClean="0"/>
              <a:t>Explorer</a:t>
            </a:r>
            <a:r>
              <a:rPr lang="ru-RU" b="1" dirty="0" smtClean="0"/>
              <a:t>, </a:t>
            </a:r>
            <a:r>
              <a:rPr lang="ru-RU" b="1" dirty="0" err="1" smtClean="0"/>
              <a:t>Opera</a:t>
            </a:r>
            <a:r>
              <a:rPr lang="ru-RU" b="1" dirty="0" smtClean="0"/>
              <a:t> или </a:t>
            </a:r>
            <a:r>
              <a:rPr lang="ru-RU" b="1" dirty="0" err="1" smtClean="0"/>
              <a:t>Lynx</a:t>
            </a:r>
            <a:r>
              <a:rPr lang="ru-RU" b="1" dirty="0" smtClean="0"/>
              <a:t>), пользователь может просматривать изображения, прослушивать </a:t>
            </a:r>
            <a:r>
              <a:rPr lang="ru-RU" b="1" dirty="0" err="1" smtClean="0"/>
              <a:t>аудиофайлы</a:t>
            </a:r>
            <a:r>
              <a:rPr lang="ru-RU" b="1" dirty="0" smtClean="0"/>
              <a:t> и смотреть кинофильмы на Всемирной паутине. 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8259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Модель </a:t>
            </a:r>
            <a:r>
              <a:rPr lang="en-US" dirty="0" smtClean="0"/>
              <a:t>OSI</a:t>
            </a:r>
            <a:endParaRPr lang="ru-RU" dirty="0"/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0" y="714375"/>
            <a:ext cx="9144000" cy="6000750"/>
          </a:xfrm>
        </p:spPr>
        <p:txBody>
          <a:bodyPr/>
          <a:lstStyle/>
          <a:p>
            <a:pPr eaLnBrk="1" hangingPunct="1"/>
            <a:r>
              <a:rPr lang="ru-RU" altLang="ru-RU" sz="3200" b="1" smtClean="0"/>
              <a:t>Сетевая модель OSI</a:t>
            </a:r>
            <a:r>
              <a:rPr lang="ru-RU" altLang="ru-RU" sz="3200" smtClean="0"/>
              <a:t> (</a:t>
            </a:r>
            <a:r>
              <a:rPr lang="ru-RU" altLang="ru-RU" sz="3200" i="1" smtClean="0"/>
              <a:t>базовая </a:t>
            </a:r>
            <a:r>
              <a:rPr lang="ru-RU" altLang="ru-RU" sz="3200" i="1" smtClean="0">
                <a:hlinkClick r:id="rId2" tooltip="Эталонная модель"/>
              </a:rPr>
              <a:t>эталонная </a:t>
            </a:r>
            <a:r>
              <a:rPr lang="ru-RU" altLang="ru-RU" sz="3200" i="1" smtClean="0"/>
              <a:t>модель</a:t>
            </a:r>
            <a:r>
              <a:rPr lang="ru-RU" altLang="ru-RU" sz="3200" i="1" smtClean="0">
                <a:solidFill>
                  <a:srgbClr val="FF0000"/>
                </a:solidFill>
              </a:rPr>
              <a:t> </a:t>
            </a:r>
            <a:r>
              <a:rPr lang="ru-RU" altLang="ru-RU" sz="3200" i="1" smtClean="0"/>
              <a:t>взаимодействия открытых систем</a:t>
            </a:r>
            <a:r>
              <a:rPr lang="ru-RU" altLang="ru-RU" sz="3200" smtClean="0"/>
              <a:t>, англ. </a:t>
            </a:r>
            <a:r>
              <a:rPr lang="ru-RU" altLang="ru-RU" sz="3200" i="1" smtClean="0"/>
              <a:t>Open Systems Interconnection Basic Reference Model</a:t>
            </a:r>
            <a:r>
              <a:rPr lang="ru-RU" altLang="ru-RU" sz="3200" smtClean="0"/>
              <a:t>) — абстрактная </a:t>
            </a:r>
            <a:r>
              <a:rPr lang="ru-RU" altLang="ru-RU" sz="3200" smtClean="0">
                <a:hlinkClick r:id="rId3" tooltip="Сетевая модель"/>
              </a:rPr>
              <a:t>сетевая модель</a:t>
            </a:r>
            <a:r>
              <a:rPr lang="ru-RU" altLang="ru-RU" sz="3200" smtClean="0"/>
              <a:t> для коммуникаций и разработки </a:t>
            </a:r>
            <a:r>
              <a:rPr lang="ru-RU" altLang="ru-RU" sz="3200" smtClean="0">
                <a:hlinkClick r:id="rId4" tooltip="Сетевой протокол"/>
              </a:rPr>
              <a:t>сетевых </a:t>
            </a:r>
            <a:r>
              <a:rPr lang="ru-RU" altLang="ru-RU" sz="3200" smtClean="0"/>
              <a:t>протоколов. Представляет уровневый подход к сети. Каждый уровень обслуживает свою часть процесса взаимодействия. Благодаря такой структуре совместная работа сетевого оборудования и программного обеспечения становится гораздо проще и прозрачнее.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1115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Модель </a:t>
            </a:r>
            <a:r>
              <a:rPr lang="en-US" dirty="0" smtClean="0"/>
              <a:t>OSI</a:t>
            </a:r>
            <a:endParaRPr lang="ru-RU" dirty="0"/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graphicFrame>
        <p:nvGraphicFramePr>
          <p:cNvPr id="20484" name="Object 2"/>
          <p:cNvGraphicFramePr>
            <a:graphicFrameLocks noChangeAspect="1"/>
          </p:cNvGraphicFramePr>
          <p:nvPr/>
        </p:nvGraphicFramePr>
        <p:xfrm>
          <a:off x="142875" y="571500"/>
          <a:ext cx="9001125" cy="607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5" name="Документ" r:id="rId3" imgW="6102018" imgH="3882683" progId="Word.Document.12">
                  <p:embed/>
                </p:oleObj>
              </mc:Choice>
              <mc:Fallback>
                <p:oleObj name="Документ" r:id="rId3" imgW="6102018" imgH="3882683" progId="Word.Documen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571500"/>
                        <a:ext cx="9001125" cy="6072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403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TCP/IP</a:t>
            </a:r>
            <a:endParaRPr lang="ru-RU" dirty="0"/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0" y="571500"/>
          <a:ext cx="9144000" cy="628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9" name="Документ" r:id="rId3" imgW="6058201" imgH="3779759" progId="Word.Document.12">
                  <p:embed/>
                </p:oleObj>
              </mc:Choice>
              <mc:Fallback>
                <p:oleObj name="Документ" r:id="rId3" imgW="6058201" imgH="3779759" progId="Word.Document.1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71500"/>
                        <a:ext cx="9144000" cy="628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1115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/>
              <a:t>Способы подключения</a:t>
            </a:r>
            <a:endParaRPr lang="ru-RU" dirty="0"/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142875" y="642938"/>
            <a:ext cx="9001125" cy="5665787"/>
          </a:xfrm>
        </p:spPr>
        <p:txBody>
          <a:bodyPr/>
          <a:lstStyle/>
          <a:p>
            <a:pPr eaLnBrk="1" hangingPunct="1"/>
            <a:r>
              <a:rPr lang="ru-RU" altLang="ru-RU" b="1" smtClean="0"/>
              <a:t>Модемное: 53,3 Кбит/с.</a:t>
            </a:r>
            <a:endParaRPr lang="ru-RU" altLang="ru-RU" smtClean="0"/>
          </a:p>
          <a:p>
            <a:pPr eaLnBrk="1" hangingPunct="1"/>
            <a:r>
              <a:rPr lang="ru-RU" altLang="ru-RU" b="1" smtClean="0"/>
              <a:t>DSL (</a:t>
            </a:r>
            <a:r>
              <a:rPr lang="en-US" altLang="ru-RU" b="1" smtClean="0"/>
              <a:t>ADSL</a:t>
            </a:r>
            <a:r>
              <a:rPr lang="ru-RU" altLang="ru-RU" b="1" smtClean="0"/>
              <a:t>) – от 128</a:t>
            </a:r>
            <a:r>
              <a:rPr lang="en-US" altLang="ru-RU" b="1" smtClean="0"/>
              <a:t> </a:t>
            </a:r>
            <a:r>
              <a:rPr lang="ru-RU" altLang="ru-RU" b="1" smtClean="0"/>
              <a:t>Кбит до 8 Мбит/с</a:t>
            </a:r>
            <a:endParaRPr lang="ru-RU" altLang="ru-RU" smtClean="0"/>
          </a:p>
          <a:p>
            <a:pPr eaLnBrk="1" hangingPunct="1"/>
            <a:r>
              <a:rPr lang="ru-RU" altLang="ru-RU" b="1" smtClean="0"/>
              <a:t>Кабельное подключение – как и DSL , но дешевле</a:t>
            </a:r>
            <a:endParaRPr lang="ru-RU" altLang="ru-RU" smtClean="0"/>
          </a:p>
          <a:p>
            <a:pPr eaLnBrk="1" hangingPunct="1"/>
            <a:r>
              <a:rPr lang="ru-RU" altLang="ru-RU" b="1" smtClean="0"/>
              <a:t>Сотовое подключение</a:t>
            </a:r>
            <a:r>
              <a:rPr lang="en-US" altLang="ru-RU" b="1" smtClean="0"/>
              <a:t> (3G)</a:t>
            </a:r>
            <a:r>
              <a:rPr lang="ru-RU" altLang="ru-RU" b="1" smtClean="0"/>
              <a:t> до 3 Мбит</a:t>
            </a:r>
          </a:p>
          <a:p>
            <a:pPr eaLnBrk="1" hangingPunct="1"/>
            <a:r>
              <a:rPr lang="en-US" altLang="ru-RU" b="1" smtClean="0"/>
              <a:t>Yota (4G) </a:t>
            </a:r>
            <a:r>
              <a:rPr lang="ru-RU" altLang="ru-RU" b="1" smtClean="0"/>
              <a:t>до 10 Мбит</a:t>
            </a:r>
            <a:r>
              <a:rPr lang="en-US" altLang="ru-RU" b="1" smtClean="0"/>
              <a:t> </a:t>
            </a:r>
            <a:endParaRPr lang="ru-RU" altLang="ru-RU" b="1" smtClean="0"/>
          </a:p>
          <a:p>
            <a:pPr eaLnBrk="1" hangingPunct="1"/>
            <a:r>
              <a:rPr lang="ru-RU" altLang="ru-RU" b="1" smtClean="0"/>
              <a:t>Выделенная цифровая телефонная линия – 1,544 Мбит/с до 44,736 Мбит/с</a:t>
            </a:r>
          </a:p>
          <a:p>
            <a:pPr eaLnBrk="1" hangingPunct="1"/>
            <a:r>
              <a:rPr lang="ru-RU" altLang="ru-RU" b="1" smtClean="0"/>
              <a:t>Спутниковое от 400 Кбит до 2Мбит</a:t>
            </a:r>
            <a:endParaRPr lang="ru-RU" altLang="ru-RU" smtClean="0"/>
          </a:p>
          <a:p>
            <a:pPr eaLnBrk="1" hangingPunct="1"/>
            <a:r>
              <a:rPr lang="ru-RU" altLang="ru-RU" b="1" smtClean="0"/>
              <a:t>Оптиковолоконный 1000 Мбит/с</a:t>
            </a:r>
          </a:p>
          <a:p>
            <a:pPr eaLnBrk="1" hangingPunct="1"/>
            <a:r>
              <a:rPr lang="en-US" altLang="ru-RU" b="1" smtClean="0"/>
              <a:t>Wi-Fi </a:t>
            </a:r>
            <a:r>
              <a:rPr lang="ru-RU" altLang="ru-RU" b="1" smtClean="0"/>
              <a:t>радиоканал до 500 метров до 300Мбит</a:t>
            </a:r>
          </a:p>
          <a:p>
            <a:pPr eaLnBrk="1" hangingPunct="1"/>
            <a:r>
              <a:rPr lang="en-US" altLang="ru-RU" b="1" smtClean="0"/>
              <a:t>LAN </a:t>
            </a:r>
            <a:r>
              <a:rPr lang="ru-RU" altLang="ru-RU" b="1" smtClean="0"/>
              <a:t>до 300Мбит</a:t>
            </a:r>
            <a:endParaRPr lang="ru-RU" altLang="ru-RU" smtClean="0"/>
          </a:p>
          <a:p>
            <a:pPr eaLnBrk="1" hangingPunct="1"/>
            <a:endParaRPr lang="ru-RU" altLang="ru-RU" smtClean="0"/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1115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Интернет сегодня: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63"/>
            <a:ext cx="9144000" cy="6357937"/>
          </a:xfrm>
        </p:spPr>
        <p:txBody>
          <a:bodyPr>
            <a:normAutofit fontScale="925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/>
              <a:t>Отсутствие границ языковой барьер.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/>
              <a:t>Оперативность связи почта и </a:t>
            </a:r>
            <a:r>
              <a:rPr lang="en-US" b="1" dirty="0" smtClean="0"/>
              <a:t>IP </a:t>
            </a:r>
            <a:r>
              <a:rPr lang="ru-RU" b="1" dirty="0" smtClean="0"/>
              <a:t>телефония.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/>
              <a:t>Абсолютная демократичность.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/>
              <a:t>Система ссылок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/>
              <a:t>Справочная информация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/>
              <a:t>Общение и поиск друзей по духу. Форумы и чат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/>
              <a:t>Работа в Интернет.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/>
              <a:t>Учёба в интернет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/>
              <a:t>Финансовая и банковская деятельность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/>
              <a:t>Передача информации Почтовая переписка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/>
              <a:t>Коммерческая деятельность.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/>
              <a:t>Интернет торговля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/>
              <a:t>Развлечения Музыка и кино, телевидение.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/>
              <a:t>Личная информация сайты 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/>
              <a:t>Воровство, жульничество, обман и вымогательство в сети Интернет.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2405"/>
            <a:ext cx="8229600" cy="51115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История интернет</a:t>
            </a:r>
            <a:endParaRPr lang="ru-RU" dirty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0" y="543562"/>
            <a:ext cx="9144000" cy="6171564"/>
          </a:xfrm>
        </p:spPr>
        <p:txBody>
          <a:bodyPr/>
          <a:lstStyle/>
          <a:p>
            <a:pPr eaLnBrk="1" hangingPunct="1"/>
            <a:r>
              <a:rPr lang="ru-RU" altLang="ru-RU" sz="3200" b="1" u="sng" dirty="0" smtClean="0"/>
              <a:t>Первоначальная сеть была создана в конце 1960-х годов и называлась ARPANET.</a:t>
            </a:r>
            <a:r>
              <a:rPr lang="ru-RU" altLang="ru-RU" sz="3200" b="1" dirty="0" smtClean="0"/>
              <a:t> Ее цель состояла в том, чтобы дать возможность подрядчикам, университетам и сотрудникам Министерства обороны, участвующим в исследованиях и разработках оборонного характера, поддерживать связь по компьютерным сетям и совместно использовать вычислительные ресурсы тех немногих на то время мощных компьютеров, которые находились в разных географических точках.</a:t>
            </a:r>
            <a:endParaRPr lang="ru-RU" altLang="ru-RU" sz="32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1115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История интернет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38"/>
            <a:ext cx="9001125" cy="6072187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u="sng" dirty="0" smtClean="0"/>
              <a:t>В сентябре 1969 года в Калифорнийском университете Лос-Анджелеса (UCLA) была создана пакетная сеть с одинарным </a:t>
            </a:r>
            <a:r>
              <a:rPr lang="ru-RU" b="1" u="sng" dirty="0" err="1" smtClean="0"/>
              <a:t>маршрутизатором</a:t>
            </a:r>
            <a:r>
              <a:rPr lang="ru-RU" b="1" u="sng" dirty="0" smtClean="0"/>
              <a:t>.</a:t>
            </a:r>
            <a:r>
              <a:rPr lang="ru-RU" b="1" dirty="0" smtClean="0"/>
              <a:t> А вскоре уже заработали четыре </a:t>
            </a:r>
            <a:r>
              <a:rPr lang="ru-RU" b="1" dirty="0" err="1" smtClean="0"/>
              <a:t>маршрутизатора</a:t>
            </a:r>
            <a:r>
              <a:rPr lang="ru-RU" b="1" dirty="0" smtClean="0"/>
              <a:t>. Система ARPANET быстро разрасталась. К 1977 году она включала в себя 111 систем хостинга</a:t>
            </a:r>
            <a:r>
              <a:rPr lang="ru-RU" b="1" dirty="0" smtClean="0"/>
              <a:t>. В </a:t>
            </a:r>
            <a:r>
              <a:rPr lang="ru-RU" b="1" dirty="0" smtClean="0"/>
              <a:t>конечном счете она стала стержневой сетью </a:t>
            </a:r>
            <a:r>
              <a:rPr lang="ru-RU" b="1" dirty="0" smtClean="0"/>
              <a:t>AВPA </a:t>
            </a:r>
            <a:r>
              <a:rPr lang="ru-RU" b="1" dirty="0" err="1" smtClean="0"/>
              <a:t>Internet</a:t>
            </a:r>
            <a:r>
              <a:rPr lang="ru-RU" b="1" dirty="0" smtClean="0"/>
              <a:t>, система многих сетей, использующих в качестве языка Протокол управления передачей/</a:t>
            </a:r>
            <a:r>
              <a:rPr lang="ru-RU" b="1" dirty="0" err="1" smtClean="0"/>
              <a:t>Инернет</a:t>
            </a:r>
            <a:r>
              <a:rPr lang="ru-RU" b="1" dirty="0" smtClean="0"/>
              <a:t>-протокол (TCP/IP) как основу архитектуры. ARPANET сыграл важную роль в развитии Интернета.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9525000" cy="681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41"/>
            <a:ext cx="8229600" cy="51115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История интернет</a:t>
            </a:r>
            <a:endParaRPr lang="ru-RU" dirty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0" y="512497"/>
            <a:ext cx="9144000" cy="6345503"/>
          </a:xfrm>
        </p:spPr>
        <p:txBody>
          <a:bodyPr/>
          <a:lstStyle/>
          <a:p>
            <a:pPr eaLnBrk="1" hangingPunct="1"/>
            <a:r>
              <a:rPr lang="ru-RU" altLang="ru-RU" sz="3200" b="1" u="sng" dirty="0" smtClean="0"/>
              <a:t>В 1984 году ARPANET разделилась на две сети: ARPANET и Сеть оборонных данных (DDN).</a:t>
            </a:r>
            <a:r>
              <a:rPr lang="ru-RU" altLang="ru-RU" sz="3200" b="1" dirty="0" smtClean="0"/>
              <a:t> DDN продолжает оставаться одной из составляющих сетей Интернета. (Открытая часть DDN называется MILNET). В 1990 году ARPANET прекратила работу, поскольку более эффективную работу Интернет на коммерческой основе смогла обеспечить сеть Национального научного фонда (NSF) и различные сети среднего уровня, финансируемые Национальным фондом науки. Продолжает работать военная сеть в Министерстве обороны.</a:t>
            </a:r>
            <a:endParaRPr lang="ru-RU" altLang="ru-RU" sz="3200" dirty="0" smtClean="0"/>
          </a:p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43971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История интернет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63"/>
            <a:ext cx="9144000" cy="6357937"/>
          </a:xfrm>
        </p:spPr>
        <p:txBody>
          <a:bodyPr>
            <a:normAutofit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u="sng" dirty="0" smtClean="0"/>
              <a:t>В 1985 году Национальный фонд науки финансировал создание нескольких национальных суперкомпьютерных центров</a:t>
            </a:r>
            <a:r>
              <a:rPr lang="ru-RU" b="1" dirty="0" smtClean="0"/>
              <a:t>, которые были предназначены для использования исследователями в университетах по всей стране</a:t>
            </a:r>
            <a:r>
              <a:rPr lang="ru-RU" b="1" dirty="0" smtClean="0"/>
              <a:t>.. </a:t>
            </a:r>
            <a:r>
              <a:rPr lang="ru-RU" b="1" dirty="0" smtClean="0"/>
              <a:t>NSF финансировал создание сети мощностью в 56 килобайтов/сек, объединившей пять суперкомпьютерных центров, и предложил любым региональным и университетским компьютерным центрам, находившимся в пределах физической досягаемости от этой сети, подсоединиться к ней. Это был зародыш сети Интернет в нынешнем ее виде. </a:t>
            </a:r>
            <a:r>
              <a:rPr lang="ru-RU" b="1" dirty="0" smtClean="0">
                <a:solidFill>
                  <a:srgbClr val="FFC000"/>
                </a:solidFill>
              </a:rPr>
              <a:t>Первоначально смысл подключения к ней состоял в том, что это давало дистанционный доступ к суперкомпьютеру.</a:t>
            </a: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58259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История интернет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75"/>
            <a:ext cx="9001125" cy="6143625"/>
          </a:xfrm>
        </p:spPr>
        <p:txBody>
          <a:bodyPr>
            <a:normAutofit fontScale="925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u="sng" dirty="0" smtClean="0"/>
              <a:t>В мае 1993 года NSF радикальным образом изменил архитектуру</a:t>
            </a:r>
            <a:r>
              <a:rPr lang="ru-RU" b="1" dirty="0" smtClean="0"/>
              <a:t> Интернета, поскольку правительство не хотело больше иметь дела с системами опорной сети. Вместо нее </a:t>
            </a:r>
            <a:r>
              <a:rPr lang="ru-RU" b="1" u="sng" dirty="0" smtClean="0"/>
              <a:t>NSF выделило ряд «точек доступа в сеть» (NAP), в которых могли бы взаимодействовать друг с другом частные коммерческие опорные сети.</a:t>
            </a:r>
            <a:r>
              <a:rPr lang="ru-RU" b="1" dirty="0" smtClean="0"/>
              <a:t> В 1994 году NSF объявил о строительстве четырех NAP в Сан-Франциско, Нью-Йорке, Чикаго и Вашингтоне, округ </a:t>
            </a:r>
            <a:r>
              <a:rPr lang="ru-RU" b="1" dirty="0" smtClean="0"/>
              <a:t>Колумбия. </a:t>
            </a:r>
            <a:r>
              <a:rPr lang="ru-RU" b="1" dirty="0" smtClean="0"/>
              <a:t>Дополнительная точка доступа, известная под названием </a:t>
            </a:r>
            <a:r>
              <a:rPr lang="ru-RU" b="1" dirty="0" err="1" smtClean="0"/>
              <a:t>MAE-West</a:t>
            </a:r>
            <a:r>
              <a:rPr lang="ru-RU" b="1" dirty="0" smtClean="0"/>
              <a:t>, была создана MFS </a:t>
            </a:r>
            <a:r>
              <a:rPr lang="ru-RU" b="1" dirty="0" err="1" smtClean="0"/>
              <a:t>Dananet</a:t>
            </a:r>
            <a:r>
              <a:rPr lang="ru-RU" b="1" dirty="0" smtClean="0"/>
              <a:t> на Западном побережье. 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u="sng" dirty="0" smtClean="0"/>
              <a:t>30 апреля 1995 года опорная сеть NSF была практически закрыта, а архитектура NAP превратилась в Интернет.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490066"/>
          </a:xfrm>
        </p:spPr>
        <p:txBody>
          <a:bodyPr>
            <a:normAutofit fontScale="90000"/>
          </a:bodyPr>
          <a:lstStyle/>
          <a:p>
            <a:r>
              <a:rPr lang="ru-RU" dirty="0"/>
              <a:t>История интернет в СССР (России)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8579296" cy="5400005"/>
          </a:xfrm>
        </p:spPr>
        <p:txBody>
          <a:bodyPr/>
          <a:lstStyle/>
          <a:p>
            <a:r>
              <a:rPr lang="ru-RU" sz="2600" dirty="0"/>
              <a:t>Когда советский руководитель Никита Хрущев в 1956 году осудил культ личности Сталина, страну охватило ощущение огромных возможностей. </a:t>
            </a:r>
            <a:r>
              <a:rPr lang="ru-RU" sz="2600" dirty="0" smtClean="0"/>
              <a:t>Среди </a:t>
            </a:r>
            <a:r>
              <a:rPr lang="ru-RU" sz="2600" dirty="0"/>
              <a:t>прочего, там появилось первое в мире предложение создать общенациональную компьютерную сеть для населения. </a:t>
            </a:r>
            <a:endParaRPr lang="ru-RU" sz="2600" dirty="0" smtClean="0"/>
          </a:p>
          <a:p>
            <a:r>
              <a:rPr lang="ru-RU" sz="2600" dirty="0" smtClean="0"/>
              <a:t>Эта </a:t>
            </a:r>
            <a:r>
              <a:rPr lang="ru-RU" sz="2600" dirty="0"/>
              <a:t>идея принадлежала военному исследователю Анатолию Ивановичу </a:t>
            </a:r>
            <a:r>
              <a:rPr lang="ru-RU" sz="2600" dirty="0" err="1"/>
              <a:t>Китову</a:t>
            </a:r>
            <a:r>
              <a:rPr lang="ru-RU" sz="2600" dirty="0"/>
              <a:t>. </a:t>
            </a:r>
            <a:endParaRPr lang="ru-RU" sz="2600" dirty="0" smtClean="0"/>
          </a:p>
          <a:p>
            <a:r>
              <a:rPr lang="ru-RU" sz="2600" dirty="0" smtClean="0"/>
              <a:t>Но </a:t>
            </a:r>
            <a:r>
              <a:rPr lang="ru-RU" sz="2600" dirty="0"/>
              <a:t>сама идея выжила. В начале 1960-х годов предложение </a:t>
            </a:r>
            <a:r>
              <a:rPr lang="ru-RU" sz="2600" dirty="0" err="1"/>
              <a:t>Китова</a:t>
            </a:r>
            <a:r>
              <a:rPr lang="ru-RU" sz="2600" dirty="0"/>
              <a:t> подхватил другой человек, </a:t>
            </a:r>
            <a:r>
              <a:rPr lang="ru-RU" sz="2600" dirty="0" smtClean="0"/>
              <a:t>Виктор </a:t>
            </a:r>
            <a:r>
              <a:rPr lang="ru-RU" sz="2600" dirty="0"/>
              <a:t>Михайлович Глушков. </a:t>
            </a:r>
            <a:br>
              <a:rPr lang="ru-RU" sz="2600" dirty="0"/>
            </a:b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9433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286</TotalTime>
  <Words>1586</Words>
  <Application>Microsoft Office PowerPoint</Application>
  <PresentationFormat>Экран (4:3)</PresentationFormat>
  <Paragraphs>93</Paragraphs>
  <Slides>26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5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Документ</vt:lpstr>
      <vt:lpstr>Интернет </vt:lpstr>
      <vt:lpstr>История интернет</vt:lpstr>
      <vt:lpstr>История интернет</vt:lpstr>
      <vt:lpstr>История интернет</vt:lpstr>
      <vt:lpstr>Презентация PowerPoint</vt:lpstr>
      <vt:lpstr>История интернет</vt:lpstr>
      <vt:lpstr>История интернет</vt:lpstr>
      <vt:lpstr>История интернет</vt:lpstr>
      <vt:lpstr>История интернет в СССР (России)</vt:lpstr>
      <vt:lpstr>История интернет в СССР (России)</vt:lpstr>
      <vt:lpstr>История интернет в СССР (России)</vt:lpstr>
      <vt:lpstr>История интернет в СССР (России)</vt:lpstr>
      <vt:lpstr>История интернет</vt:lpstr>
      <vt:lpstr>Инфраструктура сети Интернет</vt:lpstr>
      <vt:lpstr>Инфраструктура сети Интернет</vt:lpstr>
      <vt:lpstr>Инфраструктура сети Интернет</vt:lpstr>
      <vt:lpstr>Инфраструктура сети Интернет</vt:lpstr>
      <vt:lpstr>Инфраструктура сети Интернет</vt:lpstr>
      <vt:lpstr>Инфраструктура сети Интернет</vt:lpstr>
      <vt:lpstr>«Всемирная паутина»  (WWW или Web)</vt:lpstr>
      <vt:lpstr>«Всемирная паутина»  (WWW или Web)</vt:lpstr>
      <vt:lpstr>Модель OSI</vt:lpstr>
      <vt:lpstr>Модель OSI</vt:lpstr>
      <vt:lpstr>TCP/IP</vt:lpstr>
      <vt:lpstr>Способы подключения</vt:lpstr>
      <vt:lpstr>Интернет сегодня: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Интернет</dc:title>
  <dc:creator>Admin</dc:creator>
  <cp:lastModifiedBy>Pavel</cp:lastModifiedBy>
  <cp:revision>28</cp:revision>
  <dcterms:created xsi:type="dcterms:W3CDTF">2009-11-01T19:38:41Z</dcterms:created>
  <dcterms:modified xsi:type="dcterms:W3CDTF">2017-03-20T08:57:05Z</dcterms:modified>
</cp:coreProperties>
</file>