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6"/>
  </p:handoutMasterIdLst>
  <p:sldIdLst>
    <p:sldId id="262" r:id="rId2"/>
    <p:sldId id="256" r:id="rId3"/>
    <p:sldId id="261" r:id="rId4"/>
    <p:sldId id="260" r:id="rId5"/>
    <p:sldId id="259" r:id="rId6"/>
    <p:sldId id="258" r:id="rId7"/>
    <p:sldId id="263" r:id="rId8"/>
    <p:sldId id="264" r:id="rId9"/>
    <p:sldId id="265" r:id="rId10"/>
    <p:sldId id="266" r:id="rId11"/>
    <p:sldId id="267" r:id="rId12"/>
    <p:sldId id="282" r:id="rId13"/>
    <p:sldId id="272" r:id="rId14"/>
    <p:sldId id="269" r:id="rId15"/>
    <p:sldId id="273" r:id="rId16"/>
    <p:sldId id="275" r:id="rId17"/>
    <p:sldId id="271" r:id="rId18"/>
    <p:sldId id="281" r:id="rId19"/>
    <p:sldId id="283" r:id="rId20"/>
    <p:sldId id="284" r:id="rId21"/>
    <p:sldId id="285" r:id="rId22"/>
    <p:sldId id="278" r:id="rId23"/>
    <p:sldId id="28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2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201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47B49-C23C-4F8A-845E-1D6AAC41563C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EB161-A655-46DE-B6D7-64D05D58C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325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05D1-6C6A-4AB5-948A-433A752E4D47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AE37-09D7-46FE-A9B5-79579DD44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784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05D1-6C6A-4AB5-948A-433A752E4D47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AE37-09D7-46FE-A9B5-79579DD44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522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05D1-6C6A-4AB5-948A-433A752E4D47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AE37-09D7-46FE-A9B5-79579DD44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37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05D1-6C6A-4AB5-948A-433A752E4D47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AE37-09D7-46FE-A9B5-79579DD44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70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05D1-6C6A-4AB5-948A-433A752E4D47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AE37-09D7-46FE-A9B5-79579DD44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502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05D1-6C6A-4AB5-948A-433A752E4D47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AE37-09D7-46FE-A9B5-79579DD44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670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05D1-6C6A-4AB5-948A-433A752E4D47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AE37-09D7-46FE-A9B5-79579DD44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852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05D1-6C6A-4AB5-948A-433A752E4D47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AE37-09D7-46FE-A9B5-79579DD44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36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05D1-6C6A-4AB5-948A-433A752E4D47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AE37-09D7-46FE-A9B5-79579DD44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607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05D1-6C6A-4AB5-948A-433A752E4D47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AE37-09D7-46FE-A9B5-79579DD44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84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05D1-6C6A-4AB5-948A-433A752E4D47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AE37-09D7-46FE-A9B5-79579DD44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73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D05D1-6C6A-4AB5-948A-433A752E4D47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CAE37-09D7-46FE-A9B5-79579DD44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77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N:\wiki\%D0%9E%D0%B1%D1%8A%D0%B5%D0%B4%D0%B8%D0%BD%D0%B5%D0%BD%D0%B8%D0%B5_%D0%BC%D0%BD%D0%BE%D0%B6%D0%B5%D1%81%D1%82%D0%B2" TargetMode="External"/><Relationship Id="rId2" Type="http://schemas.openxmlformats.org/officeDocument/2006/relationships/hyperlink" Target="file:///N:\wiki\%D0%9F%D0%B5%D1%80%D0%B5%D1%81%D0%B5%D1%87%D0%B5%D0%BD%D0%B8%D0%B5_%D0%BC%D0%BD%D0%BE%D0%B6%D0%B5%D1%81%D1%82%D0%B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N:\wiki\%D0%A0%D0%B0%D0%B7%D0%BD%D0%BE%D1%81%D1%82%D1%8C_%D0%BC%D0%BD%D0%BE%D0%B6%D0%B5%D1%81%D1%82%D0%B2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0%B0%D1%86%D0%B8%D0%BE%D0%BD%D0%B0%D0%BB%D1%8C%D0%BD%D0%BE%D0%B5_%D1%87%D0%B8%D1%81%D0%BB%D0%BE" TargetMode="External"/><Relationship Id="rId2" Type="http://schemas.openxmlformats.org/officeDocument/2006/relationships/hyperlink" Target="http://ru.wikipedia.org/wiki/%D0%9E%D1%82%D1%80%D0%B8%D1%86%D0%B0%D1%82%D0%B5%D0%BB%D1%8C%D0%BD%D0%BE%D0%B5_%D1%87%D0%B8%D1%81%D0%BB%D0%BE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ru.wikipedia.org/wiki/%D0%92%D0%B5%D1%89%D0%B5%D1%81%D1%82%D0%B2%D0%B5%D0%BD%D0%BD%D0%BE%D0%B5_%D1%87%D0%B8%D1%81%D0%BB%D0%B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B%D0%BE%D0%B6%D0%B5%D0%BD%D0%B8%D0%B5" TargetMode="External"/><Relationship Id="rId2" Type="http://schemas.openxmlformats.org/officeDocument/2006/relationships/hyperlink" Target="http://ru.wikipedia.org/wiki/%D0%97%D0%B0%D0%BC%D0%BA%D0%BD%D1%83%D1%82%D0%B0%D1%8F_%D0%BE%D0%BF%D0%B5%D1%80%D0%B0%D1%86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ru.wikipedia.org/wiki/%D0%92%D0%BE%D0%B7%D0%B2%D0%B5%D0%B4%D0%B5%D0%BD%D0%B8%D0%B5_%D0%B2_%D1%81%D1%82%D0%B5%D0%BF%D0%B5%D0%BD%D1%8C" TargetMode="External"/><Relationship Id="rId4" Type="http://schemas.openxmlformats.org/officeDocument/2006/relationships/hyperlink" Target="http://ru.wikipedia.org/wiki/%D0%A3%D0%BC%D0%BD%D0%BE%D0%B6%D0%B5%D0%BD%D0%B8%D0%B5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N:\wiki\%D0%A7%D0%B8%D1%81%D0%BB%D0%BE%D0%B2%D0%B0%D1%8F_%D0%BF%D1%80%D1%8F%D0%BC%D0%B0%D1%8F" TargetMode="External"/><Relationship Id="rId2" Type="http://schemas.openxmlformats.org/officeDocument/2006/relationships/hyperlink" Target="file:///N:\wiki\%D0%98%D1%80%D1%80%D0%B0%D1%86%D0%B8%D0%BE%D0%BD%D0%B0%D0%BB%D1%8C%D0%BD%D0%BE%D0%B5_%D1%87%D0%B8%D1%81%D0%BB%D0%B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N:\wiki\%D0%9F%D0%BE%D0%BB%D0%B5_(%D0%B0%D0%BB%D0%B3%D0%B5%D0%B1%D1%80%D0%B0)" TargetMode="External"/><Relationship Id="rId2" Type="http://schemas.openxmlformats.org/officeDocument/2006/relationships/hyperlink" Target="file:///N:\wiki\%D0%90%D0%BB%D0%B3%D0%B5%D0%B1%D1%80%D0%B0%D0%B8%D1%87%D0%B5%D1%81%D0%BA%D0%B8_%D0%B7%D0%B0%D0%BC%D0%BA%D0%BD%D1%83%D1%82%D0%BE%D0%B5_%D0%BF%D0%BE%D0%BB%D0%B5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hyperlink" Target="file:///N:\wiki\%D0%9E%D1%81%D0%BD%D0%BE%D0%B2%D0%BD%D0%B0%D1%8F_%D1%82%D0%B5%D0%BE%D1%80%D0%B5%D0%BC%D0%B0_%D0%B0%D0%BB%D0%B3%D0%B5%D0%B1%D1%80%D1%8B" TargetMode="External"/><Relationship Id="rId4" Type="http://schemas.openxmlformats.org/officeDocument/2006/relationships/hyperlink" Target="file:///N:\wiki\%D0%9C%D0%BD%D0%BE%D0%B3%D0%BE%D1%87%D0%BB%D0%B5%D0%B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367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hlinkClick r:id="rId2" action="ppaction://hlinksldjump"/>
              </a:rPr>
              <a:t>Натуральные числа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  <a:hlinkClick r:id="rId3" action="ppaction://hlinksldjump"/>
              </a:rPr>
              <a:t>Целые числа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  <a:hlinkClick r:id="rId4" action="ppaction://hlinksldjump"/>
              </a:rPr>
              <a:t>Рациональные числа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  <a:hlinkClick r:id="rId5" action="ppaction://hlinksldjump"/>
              </a:rPr>
              <a:t>Вещественные числа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  <a:hlinkClick r:id="rId6" action="ppaction://hlinksldjump"/>
              </a:rPr>
              <a:t>Комплексные числа</a:t>
            </a:r>
            <a:br>
              <a:rPr lang="ru-RU" dirty="0" smtClean="0">
                <a:solidFill>
                  <a:schemeClr val="tx1"/>
                </a:solidFill>
                <a:hlinkClick r:id="rId6" action="ppaction://hlinksldjump"/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  <a:hlinkClick r:id="rId7" action="ppaction://hlinksldjump"/>
              </a:rPr>
              <a:t>М</a:t>
            </a:r>
            <a:r>
              <a:rPr lang="ru-RU" dirty="0" smtClean="0">
                <a:solidFill>
                  <a:schemeClr val="tx1"/>
                </a:solidFill>
                <a:hlinkClick r:id="rId7" action="ppaction://hlinksldjump"/>
              </a:rPr>
              <a:t>ножества и массивы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9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Кватернионы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5805264"/>
            <a:ext cx="4038600" cy="320899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060849"/>
            <a:ext cx="8147248" cy="108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9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Множества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124744"/>
            <a:ext cx="8363272" cy="47525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dirty="0"/>
              <a:t>Понятие «множество» в настоящее время — одно из основных понятий математики..</a:t>
            </a:r>
          </a:p>
          <a:p>
            <a:pPr marL="0" indent="0">
              <a:buNone/>
            </a:pPr>
            <a:r>
              <a:rPr lang="ru-RU" sz="8000" dirty="0"/>
              <a:t>Рассматривая какие-либо объекты (абстрактные или конкретные), можно в рассуждениях из всех или некоторых из них мысленно образовать новый объект: множество этих объектов. О последних тогда говорят, что они принадлежат данному множеству, или же, что они являются его элементами. Например, рассуждая об учениках какой-либо школы, мы можем ввести такие новые объекты, как множество учеников 4А класса, множество учеников, пропустивших занятия в сентябре месяце. </a:t>
            </a:r>
          </a:p>
          <a:p>
            <a:pPr marL="0" indent="0">
              <a:buNone/>
            </a:pPr>
            <a:r>
              <a:rPr lang="ru-RU" sz="8000" dirty="0"/>
              <a:t>В этой связи мы говорим о множестве натуральных чисел, множестве четных чисел, множестве простых чисел, множестве, состоящем из чисел 2, 7, 1021, о множестве прямоугольных треугольников, множестве квадратов, множестве непрерывных функций, определенных на интервале (0, 1), и т. д</a:t>
            </a:r>
            <a:r>
              <a:rPr lang="ru-RU" sz="8000" dirty="0" smtClean="0"/>
              <a:t>.</a:t>
            </a:r>
          </a:p>
          <a:p>
            <a:pPr marL="0" indent="0">
              <a:buNone/>
            </a:pPr>
            <a:r>
              <a:rPr lang="ru-RU" sz="8000" dirty="0" smtClean="0"/>
              <a:t>Множества бывают упорядоченные  и неупорядоченные, открытые и закрытые (открытые/закрытые только с одной стороны и т.п.). Открытые множества имеют бесконечное число элементов, закрытые – ограниченное.</a:t>
            </a:r>
          </a:p>
          <a:p>
            <a:pPr marL="0" indent="0">
              <a:buNone/>
            </a:pPr>
            <a:r>
              <a:rPr lang="ru-RU" sz="8000" dirty="0" smtClean="0"/>
              <a:t>Множество можно задать: описанием, перечислением элементов, «по названию», числовое множество можно задать формулой.</a:t>
            </a:r>
            <a:endParaRPr lang="ru-RU" sz="8000" dirty="0" smtClean="0"/>
          </a:p>
          <a:p>
            <a:pPr marL="0" indent="0">
              <a:buNone/>
            </a:pPr>
            <a:endParaRPr lang="ru-RU" sz="6200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5877272"/>
            <a:ext cx="4038600" cy="248891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60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332656"/>
                <a:ext cx="8712968" cy="579350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Для отношения принадлежности принято пользоваться символом </a:t>
                </a:r>
                <a:r>
                  <a:rPr lang="ru-RU" sz="4400" b="1" dirty="0"/>
                  <a:t>Є</a:t>
                </a:r>
                <a:r>
                  <a:rPr lang="ru-RU" dirty="0"/>
                  <a:t>. </a:t>
                </a: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Выражение      </a:t>
                </a:r>
                <a:r>
                  <a:rPr lang="ru-RU" sz="4400" b="1" dirty="0" smtClean="0"/>
                  <a:t>а </a:t>
                </a:r>
                <a14:m>
                  <m:oMath xmlns:m="http://schemas.openxmlformats.org/officeDocument/2006/math">
                    <m:r>
                      <a:rPr lang="ru-RU" sz="4400" b="1" i="1">
                        <a:latin typeface="Cambria Math"/>
                      </a:rPr>
                      <m:t>∈</m:t>
                    </m:r>
                  </m:oMath>
                </a14:m>
                <a:r>
                  <a:rPr lang="ru-RU" sz="4400" b="1" dirty="0"/>
                  <a:t> А</a:t>
                </a:r>
                <a:r>
                  <a:rPr lang="ru-RU" sz="4400" dirty="0"/>
                  <a:t> </a:t>
                </a:r>
                <a:r>
                  <a:rPr lang="ru-RU" dirty="0" smtClean="0"/>
                  <a:t>означает </a:t>
                </a:r>
                <a:r>
                  <a:rPr lang="ru-RU" dirty="0"/>
                  <a:t>утверждение «Объект </a:t>
                </a:r>
                <a:r>
                  <a:rPr lang="ru-RU" b="1" dirty="0"/>
                  <a:t>а</a:t>
                </a:r>
                <a:r>
                  <a:rPr lang="ru-RU" dirty="0"/>
                  <a:t> принадлежит множеству </a:t>
                </a:r>
                <a:r>
                  <a:rPr lang="ru-RU" b="1" dirty="0"/>
                  <a:t>А</a:t>
                </a:r>
                <a:r>
                  <a:rPr lang="ru-RU" dirty="0"/>
                  <a:t>» или </a:t>
                </a: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«</a:t>
                </a:r>
                <a:r>
                  <a:rPr lang="ru-RU" dirty="0"/>
                  <a:t>Объект </a:t>
                </a:r>
                <a:r>
                  <a:rPr lang="ru-RU" b="1" dirty="0"/>
                  <a:t>а</a:t>
                </a:r>
                <a:r>
                  <a:rPr lang="ru-RU" dirty="0"/>
                  <a:t> является элементом множества </a:t>
                </a:r>
                <a:r>
                  <a:rPr lang="ru-RU" b="1" dirty="0"/>
                  <a:t>A</a:t>
                </a:r>
                <a:r>
                  <a:rPr lang="ru-RU" dirty="0" smtClean="0"/>
                  <a:t>».</a:t>
                </a:r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/>
                  <a:t>Выражение</a:t>
                </a:r>
                <a:r>
                  <a:rPr lang="ru-RU" sz="4400" dirty="0"/>
                  <a:t> </a:t>
                </a:r>
                <a:r>
                  <a:rPr lang="ru-RU" sz="4400" dirty="0" smtClean="0"/>
                  <a:t> </a:t>
                </a:r>
                <a:r>
                  <a:rPr lang="ru-RU" sz="4400" b="1" dirty="0" smtClean="0"/>
                  <a:t>а</a:t>
                </a:r>
                <a14:m>
                  <m:oMath xmlns:m="http://schemas.openxmlformats.org/officeDocument/2006/math">
                    <m:r>
                      <a:rPr lang="ru-RU" sz="4400" b="1" i="0" smtClean="0">
                        <a:latin typeface="Cambria Math"/>
                      </a:rPr>
                      <m:t> </m:t>
                    </m:r>
                    <m:r>
                      <a:rPr lang="en-US" sz="4400" b="1" i="1">
                        <a:latin typeface="Cambria Math"/>
                      </a:rPr>
                      <m:t>∉</m:t>
                    </m:r>
                  </m:oMath>
                </a14:m>
                <a:r>
                  <a:rPr lang="ru-RU" sz="4400" b="1" dirty="0"/>
                  <a:t> А</a:t>
                </a:r>
                <a:r>
                  <a:rPr lang="ru-RU" sz="4400" dirty="0"/>
                  <a:t> </a:t>
                </a:r>
                <a:r>
                  <a:rPr lang="ru-RU" dirty="0" smtClean="0"/>
                  <a:t>означает </a:t>
                </a:r>
                <a:r>
                  <a:rPr lang="ru-RU" dirty="0"/>
                  <a:t>утверждение «Объект </a:t>
                </a:r>
                <a:r>
                  <a:rPr lang="ru-RU" b="1" dirty="0"/>
                  <a:t>а</a:t>
                </a:r>
                <a:r>
                  <a:rPr lang="ru-RU" dirty="0"/>
                  <a:t> </a:t>
                </a:r>
                <a:r>
                  <a:rPr lang="ru-RU" u="sng" dirty="0" smtClean="0"/>
                  <a:t>не принадлежит </a:t>
                </a:r>
                <a:r>
                  <a:rPr lang="ru-RU" dirty="0"/>
                  <a:t>множеству </a:t>
                </a:r>
                <a:r>
                  <a:rPr lang="ru-RU" b="1" dirty="0"/>
                  <a:t>А</a:t>
                </a:r>
                <a:r>
                  <a:rPr lang="ru-RU" dirty="0"/>
                  <a:t>» или </a:t>
                </a: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«</a:t>
                </a:r>
                <a:r>
                  <a:rPr lang="ru-RU" dirty="0"/>
                  <a:t>Объект </a:t>
                </a:r>
                <a:r>
                  <a:rPr lang="ru-RU" b="1" dirty="0"/>
                  <a:t>а</a:t>
                </a:r>
                <a:r>
                  <a:rPr lang="ru-RU" dirty="0"/>
                  <a:t> </a:t>
                </a:r>
                <a:r>
                  <a:rPr lang="ru-RU" u="sng" dirty="0" smtClean="0"/>
                  <a:t>не является </a:t>
                </a:r>
                <a:r>
                  <a:rPr lang="ru-RU" dirty="0"/>
                  <a:t>элементом множества </a:t>
                </a:r>
                <a:r>
                  <a:rPr lang="ru-RU" b="1" dirty="0"/>
                  <a:t>A</a:t>
                </a:r>
                <a:r>
                  <a:rPr lang="ru-RU" dirty="0"/>
                  <a:t>».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332656"/>
                <a:ext cx="8712968" cy="5793507"/>
              </a:xfrm>
              <a:blipFill rotWithShape="1">
                <a:blip r:embed="rId2"/>
                <a:stretch>
                  <a:fillRect l="-1748" t="-1368" r="-14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633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Объект 5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0"/>
                <a:ext cx="8640960" cy="666936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300" dirty="0"/>
                  <a:t>Для однозначного описания множества, образованного из каких-либо элементов, мы будем пользоваться двумя способами обозначения. Для любых объектов </a:t>
                </a:r>
                <a:r>
                  <a:rPr lang="ru-RU" sz="2300" b="1" dirty="0"/>
                  <a:t>а</a:t>
                </a:r>
                <a:r>
                  <a:rPr lang="ru-RU" sz="2300" b="1" baseline="-25000" dirty="0"/>
                  <a:t>1</a:t>
                </a:r>
                <a:r>
                  <a:rPr lang="ru-RU" sz="2300" b="1" dirty="0"/>
                  <a:t>, а</a:t>
                </a:r>
                <a:r>
                  <a:rPr lang="ru-RU" sz="2300" b="1" baseline="-25000" dirty="0"/>
                  <a:t>2</a:t>
                </a:r>
                <a:r>
                  <a:rPr lang="ru-RU" sz="2300" b="1" dirty="0"/>
                  <a:t>, а</a:t>
                </a:r>
                <a:r>
                  <a:rPr lang="ru-RU" sz="2300" b="1" baseline="-25000" dirty="0"/>
                  <a:t>3</a:t>
                </a:r>
                <a:r>
                  <a:rPr lang="ru-RU" sz="2300" b="1" dirty="0"/>
                  <a:t>,...,</a:t>
                </a:r>
                <a:r>
                  <a:rPr lang="ru-RU" sz="2300" b="1" dirty="0" err="1"/>
                  <a:t>а</a:t>
                </a:r>
                <a:r>
                  <a:rPr lang="ru-RU" sz="2300" b="1" baseline="-25000" dirty="0" err="1"/>
                  <a:t>n</a:t>
                </a:r>
                <a:r>
                  <a:rPr lang="ru-RU" sz="2300" b="1" dirty="0"/>
                  <a:t> </a:t>
                </a:r>
                <a:r>
                  <a:rPr lang="ru-RU" sz="2300" dirty="0"/>
                  <a:t>множество этих объектов обозначается через </a:t>
                </a:r>
                <a:r>
                  <a:rPr lang="ru-RU" sz="2300" dirty="0" smtClean="0"/>
                  <a:t> </a:t>
                </a:r>
                <a:r>
                  <a:rPr lang="ru-RU" sz="2300" b="1" dirty="0" smtClean="0"/>
                  <a:t>{</a:t>
                </a:r>
                <a:r>
                  <a:rPr lang="ru-RU" sz="2300" b="1" dirty="0"/>
                  <a:t>а</a:t>
                </a:r>
                <a:r>
                  <a:rPr lang="ru-RU" sz="2300" b="1" baseline="-25000" dirty="0"/>
                  <a:t>1</a:t>
                </a:r>
                <a:r>
                  <a:rPr lang="ru-RU" sz="2300" b="1" dirty="0"/>
                  <a:t>, а</a:t>
                </a:r>
                <a:r>
                  <a:rPr lang="ru-RU" sz="2300" b="1" baseline="-25000" dirty="0"/>
                  <a:t>2</a:t>
                </a:r>
                <a:r>
                  <a:rPr lang="ru-RU" sz="2300" b="1" dirty="0"/>
                  <a:t>, а</a:t>
                </a:r>
                <a:r>
                  <a:rPr lang="ru-RU" sz="2300" b="1" baseline="-25000" dirty="0"/>
                  <a:t>3</a:t>
                </a:r>
                <a:r>
                  <a:rPr lang="ru-RU" sz="2300" b="1" dirty="0"/>
                  <a:t>,...,</a:t>
                </a:r>
                <a:r>
                  <a:rPr lang="ru-RU" sz="2300" b="1" dirty="0" err="1"/>
                  <a:t>а</a:t>
                </a:r>
                <a:r>
                  <a:rPr lang="ru-RU" sz="2300" b="1" baseline="-25000" dirty="0" err="1"/>
                  <a:t>n</a:t>
                </a:r>
                <a:r>
                  <a:rPr lang="ru-RU" sz="2300" b="1" dirty="0" smtClean="0"/>
                  <a:t>}  </a:t>
                </a:r>
                <a:r>
                  <a:rPr lang="ru-RU" sz="2300" dirty="0" smtClean="0"/>
                  <a:t>(</a:t>
                </a:r>
                <a:r>
                  <a:rPr lang="ru-RU" sz="2300" dirty="0"/>
                  <a:t>здесь в фигурных скобках перечислены обозначения всех названных элементов</a:t>
                </a:r>
                <a:r>
                  <a:rPr lang="ru-RU" sz="2300" dirty="0" smtClean="0"/>
                  <a:t>)</a:t>
                </a:r>
                <a:endParaRPr lang="ru-RU" sz="2300" dirty="0"/>
              </a:p>
              <a:p>
                <a:pPr marL="0" indent="0">
                  <a:buNone/>
                </a:pPr>
                <a:r>
                  <a:rPr lang="ru-RU" sz="2300" dirty="0"/>
                  <a:t>Следует обратить внимание на то, что объект </a:t>
                </a:r>
                <a:r>
                  <a:rPr lang="ru-RU" sz="2300" b="1" dirty="0"/>
                  <a:t>а</a:t>
                </a:r>
                <a:r>
                  <a:rPr lang="ru-RU" sz="2300" dirty="0"/>
                  <a:t> и </a:t>
                </a:r>
                <a:r>
                  <a:rPr lang="ru-RU" sz="2300" dirty="0" smtClean="0"/>
                  <a:t>множество </a:t>
                </a:r>
                <a:r>
                  <a:rPr lang="ru-RU" sz="2300" b="1" dirty="0" smtClean="0"/>
                  <a:t>{</a:t>
                </a:r>
                <a:r>
                  <a:rPr lang="ru-RU" sz="2300" b="1" dirty="0"/>
                  <a:t>a}</a:t>
                </a:r>
                <a:r>
                  <a:rPr lang="ru-RU" sz="2300" dirty="0"/>
                  <a:t> - это различные вещи: первое - это объект, обозначенный через </a:t>
                </a:r>
                <a:r>
                  <a:rPr lang="ru-RU" sz="2300" b="1" dirty="0"/>
                  <a:t>а</a:t>
                </a:r>
                <a:r>
                  <a:rPr lang="ru-RU" sz="2300" dirty="0"/>
                  <a:t>, второе - это множество, состоящее из (единственного) объекта </a:t>
                </a:r>
                <a:r>
                  <a:rPr lang="ru-RU" sz="2300" b="1" dirty="0"/>
                  <a:t>а</a:t>
                </a:r>
                <a:r>
                  <a:rPr lang="ru-RU" sz="2300" dirty="0"/>
                  <a:t>. Отметим, что а </a:t>
                </a:r>
                <a14:m>
                  <m:oMath xmlns:m="http://schemas.openxmlformats.org/officeDocument/2006/math">
                    <m:r>
                      <a:rPr lang="ru-RU" sz="2300" b="1" i="1">
                        <a:latin typeface="Cambria Math"/>
                      </a:rPr>
                      <m:t>∈</m:t>
                    </m:r>
                  </m:oMath>
                </a14:m>
                <a:r>
                  <a:rPr lang="ru-RU" sz="2300" dirty="0"/>
                  <a:t>{а} — истинное утверждение, между тем как </a:t>
                </a:r>
                <a:r>
                  <a:rPr lang="ru-RU" sz="2300" b="1" dirty="0"/>
                  <a:t>{а}</a:t>
                </a:r>
                <a14:m>
                  <m:oMath xmlns:m="http://schemas.openxmlformats.org/officeDocument/2006/math">
                    <m:r>
                      <a:rPr lang="ru-RU" sz="2300" b="1" i="1">
                        <a:latin typeface="Cambria Math"/>
                      </a:rPr>
                      <m:t>∈</m:t>
                    </m:r>
                  </m:oMath>
                </a14:m>
                <a:r>
                  <a:rPr lang="ru-RU" sz="2300" b="1" dirty="0"/>
                  <a:t> а</a:t>
                </a:r>
                <a:r>
                  <a:rPr lang="ru-RU" sz="2300" dirty="0"/>
                  <a:t> — утверждение ложное. Другая форма обозначения состоит в указании общего свойства объектов, из которых мы образуем множество. Оно имеет вид: </a:t>
                </a:r>
                <a:r>
                  <a:rPr lang="ru-RU" sz="2300" dirty="0" smtClean="0"/>
                  <a:t> </a:t>
                </a:r>
                <a:r>
                  <a:rPr lang="ru-RU" sz="2300" b="1" dirty="0"/>
                  <a:t>К</a:t>
                </a:r>
                <a:r>
                  <a:rPr lang="ru-RU" sz="2300" b="1" dirty="0" smtClean="0"/>
                  <a:t> </a:t>
                </a:r>
                <a:r>
                  <a:rPr lang="ru-RU" sz="2300" b="1" dirty="0"/>
                  <a:t>= {x | P(x) </a:t>
                </a:r>
                <a:r>
                  <a:rPr lang="ru-RU" sz="2300" b="1" dirty="0" smtClean="0"/>
                  <a:t>}</a:t>
                </a:r>
                <a:r>
                  <a:rPr lang="ru-RU" sz="2300" dirty="0"/>
                  <a:t/>
                </a:r>
                <a:br>
                  <a:rPr lang="ru-RU" sz="2300" dirty="0"/>
                </a:br>
                <a:r>
                  <a:rPr lang="ru-RU" sz="2300" dirty="0"/>
                  <a:t>Читается: «множество всех </a:t>
                </a:r>
                <a:r>
                  <a:rPr lang="ru-RU" sz="2300" b="1" dirty="0"/>
                  <a:t>х </a:t>
                </a:r>
                <a:r>
                  <a:rPr lang="ru-RU" sz="2300" dirty="0"/>
                  <a:t>таких, что </a:t>
                </a:r>
                <a:r>
                  <a:rPr lang="ru-RU" sz="2300" b="1" dirty="0"/>
                  <a:t>Р(х)</a:t>
                </a:r>
                <a:r>
                  <a:rPr lang="ru-RU" sz="2300" dirty="0"/>
                  <a:t>», где </a:t>
                </a:r>
                <a:r>
                  <a:rPr lang="ru-RU" sz="2300" b="1" dirty="0"/>
                  <a:t>Р</a:t>
                </a:r>
                <a:r>
                  <a:rPr lang="ru-RU" sz="2300" dirty="0"/>
                  <a:t> обозначает свойство, характеризующее в точности все элементы данного множества. </a:t>
                </a:r>
                <a:endParaRPr lang="ru-RU" sz="2300" dirty="0" smtClean="0"/>
              </a:p>
              <a:p>
                <a:pPr marL="0" indent="0">
                  <a:buNone/>
                </a:pPr>
                <a:r>
                  <a:rPr lang="ru-RU" sz="2300" dirty="0" smtClean="0"/>
                  <a:t>Например</a:t>
                </a:r>
                <a:r>
                  <a:rPr lang="ru-RU" sz="2300" dirty="0"/>
                  <a:t>, </a:t>
                </a:r>
                <a:r>
                  <a:rPr lang="ru-RU" sz="2300" b="1" dirty="0"/>
                  <a:t>N </a:t>
                </a:r>
                <a:r>
                  <a:rPr lang="ru-RU" sz="2300" dirty="0" smtClean="0"/>
                  <a:t>обозначает </a:t>
                </a:r>
                <a:r>
                  <a:rPr lang="ru-RU" sz="2300" dirty="0"/>
                  <a:t>множество четных чисел, или</a:t>
                </a:r>
              </a:p>
              <a:p>
                <a:pPr marL="0" indent="0">
                  <a:buNone/>
                </a:pPr>
                <a:r>
                  <a:rPr lang="ru-RU" sz="2300" b="1" dirty="0"/>
                  <a:t>M = {х | х </a:t>
                </a:r>
                <a:r>
                  <a:rPr lang="ru-RU" sz="2300" dirty="0"/>
                  <a:t>— действительное число и </a:t>
                </a:r>
                <a:r>
                  <a:rPr lang="ru-RU" sz="2300" b="1" dirty="0"/>
                  <a:t>х &gt; </a:t>
                </a:r>
                <a14:m>
                  <m:oMath xmlns:m="http://schemas.openxmlformats.org/officeDocument/2006/math">
                    <m:r>
                      <a:rPr lang="ru-RU" sz="2300" b="1" i="1">
                        <a:latin typeface="Cambria Math"/>
                      </a:rPr>
                      <m:t>𝝅</m:t>
                    </m:r>
                  </m:oMath>
                </a14:m>
                <a:r>
                  <a:rPr lang="ru-RU" sz="2300" dirty="0"/>
                  <a:t>}</a:t>
                </a:r>
                <a:br>
                  <a:rPr lang="ru-RU" sz="2300" dirty="0"/>
                </a:br>
                <a:r>
                  <a:rPr lang="ru-RU" sz="2300" dirty="0"/>
                  <a:t>- множество действительных чисел, больших числа </a:t>
                </a:r>
                <a14:m>
                  <m:oMath xmlns:m="http://schemas.openxmlformats.org/officeDocument/2006/math">
                    <m:r>
                      <a:rPr lang="ru-RU" sz="2300" b="1" i="1">
                        <a:latin typeface="Cambria Math"/>
                      </a:rPr>
                      <m:t>𝝅</m:t>
                    </m:r>
                  </m:oMath>
                </a14:m>
                <a:r>
                  <a:rPr lang="ru-RU" sz="2300" dirty="0"/>
                  <a:t>. </a:t>
                </a:r>
              </a:p>
            </p:txBody>
          </p:sp>
        </mc:Choice>
        <mc:Fallback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0"/>
                <a:ext cx="8640960" cy="6669360"/>
              </a:xfrm>
              <a:blipFill rotWithShape="1">
                <a:blip r:embed="rId2"/>
                <a:stretch>
                  <a:fillRect l="-987" t="-640" b="-11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31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2656"/>
                <a:ext cx="8229600" cy="6264696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ru-RU" dirty="0"/>
                  <a:t>Два множества считаются равными тогда и только тогда, когда они состоят из одних и тех же элементов.</a:t>
                </a:r>
              </a:p>
              <a:p>
                <a:pPr marL="0" indent="0">
                  <a:buNone/>
                </a:pPr>
                <a:r>
                  <a:rPr lang="ru-RU" dirty="0"/>
                  <a:t>Равенство множеств </a:t>
                </a:r>
                <a:r>
                  <a:rPr lang="ru-RU" b="1" dirty="0"/>
                  <a:t>M</a:t>
                </a:r>
                <a:r>
                  <a:rPr lang="ru-RU" dirty="0"/>
                  <a:t> и </a:t>
                </a:r>
                <a:r>
                  <a:rPr lang="ru-RU" b="1" dirty="0"/>
                  <a:t>N</a:t>
                </a:r>
                <a:r>
                  <a:rPr lang="ru-RU" dirty="0"/>
                  <a:t> обозначаются </a:t>
                </a:r>
                <a:r>
                  <a:rPr lang="ru-RU" b="1" dirty="0"/>
                  <a:t>M = N</a:t>
                </a:r>
                <a:r>
                  <a:rPr lang="ru-RU" dirty="0"/>
                  <a:t>, а неравенство множеств через </a:t>
                </a:r>
                <a:r>
                  <a:rPr lang="ru-RU" b="1" dirty="0"/>
                  <a:t>M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/>
                      </a:rPr>
                      <m:t>≠</m:t>
                    </m:r>
                  </m:oMath>
                </a14:m>
                <a:r>
                  <a:rPr lang="ru-RU" b="1" dirty="0"/>
                  <a:t> N</a:t>
                </a:r>
                <a:r>
                  <a:rPr lang="ru-RU" dirty="0"/>
                  <a:t>.</a:t>
                </a:r>
              </a:p>
              <a:p>
                <a:pPr marL="0" indent="0">
                  <a:buNone/>
                </a:pPr>
                <a:r>
                  <a:rPr lang="ru-RU" dirty="0"/>
                  <a:t>Доказательство равенства каких-либо множеств </a:t>
                </a:r>
                <a:r>
                  <a:rPr lang="ru-RU" b="1" dirty="0"/>
                  <a:t>А</a:t>
                </a:r>
                <a:r>
                  <a:rPr lang="ru-RU" dirty="0"/>
                  <a:t> и </a:t>
                </a:r>
                <a:r>
                  <a:rPr lang="ru-RU" b="1" dirty="0"/>
                  <a:t>В</a:t>
                </a:r>
                <a:r>
                  <a:rPr lang="ru-RU" dirty="0"/>
                  <a:t> состоит из двух частей: в первой части доказывается, что если </a:t>
                </a:r>
                <a:r>
                  <a:rPr lang="ru-RU" b="1" dirty="0"/>
                  <a:t>x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/>
                      </a:rPr>
                      <m:t>∈</m:t>
                    </m:r>
                  </m:oMath>
                </a14:m>
                <a:r>
                  <a:rPr lang="ru-RU" b="1" dirty="0"/>
                  <a:t> B</a:t>
                </a:r>
                <a:r>
                  <a:rPr lang="ru-RU" dirty="0"/>
                  <a:t>, то </a:t>
                </a:r>
                <a:r>
                  <a:rPr lang="ru-RU" b="1" dirty="0"/>
                  <a:t>x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/>
                      </a:rPr>
                      <m:t>∈</m:t>
                    </m:r>
                  </m:oMath>
                </a14:m>
                <a:r>
                  <a:rPr lang="ru-RU" b="1" dirty="0"/>
                  <a:t> А</a:t>
                </a:r>
                <a:r>
                  <a:rPr lang="ru-RU" dirty="0"/>
                  <a:t>, во второй </a:t>
                </a:r>
                <a:r>
                  <a:rPr lang="ru-RU" dirty="0" smtClean="0"/>
                  <a:t>части </a:t>
                </a:r>
                <a:r>
                  <a:rPr lang="ru-RU" dirty="0"/>
                  <a:t>- что </a:t>
                </a:r>
                <a:r>
                  <a:rPr lang="ru-RU" dirty="0" smtClean="0"/>
                  <a:t>если  </a:t>
                </a:r>
                <a:r>
                  <a:rPr lang="ru-RU" b="1" dirty="0" smtClean="0"/>
                  <a:t>x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/>
                      </a:rPr>
                      <m:t>∈</m:t>
                    </m:r>
                  </m:oMath>
                </a14:m>
                <a:r>
                  <a:rPr lang="ru-RU" b="1" dirty="0"/>
                  <a:t> </a:t>
                </a:r>
                <a:r>
                  <a:rPr lang="ru-RU" b="1" dirty="0" smtClean="0"/>
                  <a:t>А</a:t>
                </a:r>
                <a:r>
                  <a:rPr lang="ru-RU" dirty="0" smtClean="0"/>
                  <a:t>, </a:t>
                </a:r>
                <a:r>
                  <a:rPr lang="ru-RU" dirty="0"/>
                  <a:t>то </a:t>
                </a:r>
                <a:r>
                  <a:rPr lang="ru-RU" b="1" dirty="0"/>
                  <a:t>x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/>
                      </a:rPr>
                      <m:t>∈</m:t>
                    </m:r>
                  </m:oMath>
                </a14:m>
                <a:r>
                  <a:rPr lang="ru-RU" b="1" dirty="0"/>
                  <a:t> </a:t>
                </a:r>
                <a:r>
                  <a:rPr lang="ru-RU" b="1" dirty="0" smtClean="0"/>
                  <a:t>В</a:t>
                </a:r>
                <a:r>
                  <a:rPr lang="ru-RU" dirty="0" smtClean="0"/>
                  <a:t>.</a:t>
                </a:r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r>
                  <a:rPr lang="ru-RU" b="1" dirty="0"/>
                  <a:t>Пример 1</a:t>
                </a:r>
                <a:r>
                  <a:rPr lang="ru-RU" dirty="0"/>
                  <a:t>. Докажем, что множество </a:t>
                </a:r>
                <a:r>
                  <a:rPr lang="ru-RU" b="1" dirty="0"/>
                  <a:t>А</a:t>
                </a:r>
                <a:r>
                  <a:rPr lang="ru-RU" dirty="0"/>
                  <a:t> всех натуральных четных чисел равно множеству </a:t>
                </a:r>
                <a:r>
                  <a:rPr lang="ru-RU" b="1" dirty="0"/>
                  <a:t>В</a:t>
                </a:r>
                <a:r>
                  <a:rPr lang="ru-RU" dirty="0"/>
                  <a:t>, состоящему из всех натуральных </a:t>
                </a:r>
                <a:r>
                  <a:rPr lang="ru-RU" dirty="0" smtClean="0"/>
                  <a:t>чисел, </a:t>
                </a:r>
                <a:r>
                  <a:rPr lang="ru-RU" dirty="0"/>
                  <a:t>представимых в виде суммы двух натуральных нечетных чисел.</a:t>
                </a:r>
              </a:p>
              <a:p>
                <a:pPr marL="0" indent="0">
                  <a:buNone/>
                </a:pPr>
                <a:r>
                  <a:rPr lang="ru-RU" i="1" u="sng" dirty="0"/>
                  <a:t>Доказательство</a:t>
                </a:r>
                <a:r>
                  <a:rPr lang="ru-RU" dirty="0"/>
                  <a:t>.</a:t>
                </a:r>
              </a:p>
              <a:p>
                <a:pPr marL="0" indent="0">
                  <a:buNone/>
                </a:pPr>
                <a:r>
                  <a:rPr lang="ru-RU" dirty="0"/>
                  <a:t>Пусть </a:t>
                </a:r>
                <a:r>
                  <a:rPr lang="ru-RU" b="1" dirty="0"/>
                  <a:t>x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/>
                      </a:rPr>
                      <m:t>∈</m:t>
                    </m:r>
                  </m:oMath>
                </a14:m>
                <a:r>
                  <a:rPr lang="ru-RU" b="1" dirty="0"/>
                  <a:t> </a:t>
                </a:r>
                <a:r>
                  <a:rPr lang="ru-RU" b="1" dirty="0" smtClean="0"/>
                  <a:t>A</a:t>
                </a:r>
                <a:r>
                  <a:rPr lang="ru-RU" dirty="0"/>
                  <a:t>.</a:t>
                </a:r>
                <a:r>
                  <a:rPr lang="ru-RU" dirty="0" smtClean="0"/>
                  <a:t> Согласно условию - </a:t>
                </a:r>
                <a:r>
                  <a:rPr lang="ru-RU" dirty="0"/>
                  <a:t>это натуральное четное число, поэтому, найдется такое натуральное </a:t>
                </a:r>
                <a:r>
                  <a:rPr lang="ru-RU" dirty="0" smtClean="0"/>
                  <a:t>число </a:t>
                </a:r>
                <a:r>
                  <a:rPr lang="ru-RU" b="1" dirty="0"/>
                  <a:t>m</a:t>
                </a:r>
                <a:r>
                  <a:rPr lang="ru-RU" dirty="0"/>
                  <a:t>, что </a:t>
                </a:r>
                <a:r>
                  <a:rPr lang="ru-RU" b="1" dirty="0"/>
                  <a:t>x = 2m</a:t>
                </a:r>
                <a:r>
                  <a:rPr lang="ru-RU" dirty="0"/>
                  <a:t>. </a:t>
                </a:r>
                <a:endParaRPr lang="ru-RU" dirty="0" smtClean="0"/>
              </a:p>
              <a:p>
                <a:pPr marL="0" indent="0">
                  <a:buNone/>
                </a:pPr>
                <a:r>
                  <a:rPr lang="ru-RU" b="1" dirty="0" smtClean="0"/>
                  <a:t>2m </a:t>
                </a:r>
                <a:r>
                  <a:rPr lang="ru-RU" b="1" dirty="0"/>
                  <a:t>= 2m - 1 + 1 = (2m -1) + </a:t>
                </a:r>
                <a:r>
                  <a:rPr lang="ru-RU" b="1" dirty="0" smtClean="0"/>
                  <a:t>1  -</a:t>
                </a:r>
                <a:r>
                  <a:rPr lang="ru-RU" dirty="0" smtClean="0"/>
                  <a:t> </a:t>
                </a:r>
                <a:r>
                  <a:rPr lang="ru-RU" dirty="0"/>
                  <a:t>это сумма двух нечетных чисел: </a:t>
                </a:r>
                <a:r>
                  <a:rPr lang="ru-RU" b="1" dirty="0"/>
                  <a:t>2m - 1 </a:t>
                </a:r>
                <a:r>
                  <a:rPr lang="ru-RU" dirty="0"/>
                  <a:t>и  </a:t>
                </a:r>
                <a:r>
                  <a:rPr lang="ru-RU" b="1" dirty="0"/>
                  <a:t>1</a:t>
                </a:r>
                <a:r>
                  <a:rPr lang="ru-RU" dirty="0"/>
                  <a:t>. Таким образом </a:t>
                </a:r>
                <a:r>
                  <a:rPr lang="ru-RU" b="1" dirty="0"/>
                  <a:t>x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/>
                      </a:rPr>
                      <m:t>∈</m:t>
                    </m:r>
                  </m:oMath>
                </a14:m>
                <a:r>
                  <a:rPr lang="ru-RU" b="1" dirty="0"/>
                  <a:t> В</a:t>
                </a:r>
                <a:r>
                  <a:rPr lang="ru-RU" dirty="0"/>
                  <a:t>. Мы доказали, что если </a:t>
                </a:r>
                <a:r>
                  <a:rPr lang="ru-RU" b="1" dirty="0"/>
                  <a:t>x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/>
                      </a:rPr>
                      <m:t>∈</m:t>
                    </m:r>
                  </m:oMath>
                </a14:m>
                <a:r>
                  <a:rPr lang="ru-RU" b="1" dirty="0"/>
                  <a:t> A</a:t>
                </a:r>
                <a:r>
                  <a:rPr lang="ru-RU" dirty="0"/>
                  <a:t>, то </a:t>
                </a:r>
                <a:r>
                  <a:rPr lang="ru-RU" b="1" dirty="0"/>
                  <a:t>x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/>
                      </a:rPr>
                      <m:t>∈</m:t>
                    </m:r>
                  </m:oMath>
                </a14:m>
                <a:r>
                  <a:rPr lang="ru-RU" b="1" dirty="0"/>
                  <a:t> В</a:t>
                </a:r>
                <a:r>
                  <a:rPr lang="ru-RU" dirty="0"/>
                  <a:t>.</a:t>
                </a:r>
              </a:p>
              <a:p>
                <a:pPr marL="0" indent="0">
                  <a:buNone/>
                </a:pPr>
                <a:r>
                  <a:rPr lang="ru-RU" dirty="0"/>
                  <a:t>Пусть </a:t>
                </a:r>
                <a:r>
                  <a:rPr lang="ru-RU" b="1" dirty="0"/>
                  <a:t>x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/>
                      </a:rPr>
                      <m:t>∈</m:t>
                    </m:r>
                  </m:oMath>
                </a14:m>
                <a:r>
                  <a:rPr lang="ru-RU" b="1" dirty="0"/>
                  <a:t> </a:t>
                </a:r>
                <a:r>
                  <a:rPr lang="ru-RU" b="1" dirty="0" smtClean="0"/>
                  <a:t>В</a:t>
                </a:r>
                <a:r>
                  <a:rPr lang="ru-RU" dirty="0"/>
                  <a:t>.</a:t>
                </a:r>
                <a:r>
                  <a:rPr lang="ru-RU" dirty="0" smtClean="0"/>
                  <a:t> Согласно </a:t>
                </a:r>
                <a:r>
                  <a:rPr lang="ru-RU" dirty="0"/>
                  <a:t>условию </a:t>
                </a:r>
                <a:r>
                  <a:rPr lang="ru-RU" b="1" dirty="0"/>
                  <a:t>x</a:t>
                </a:r>
                <a:r>
                  <a:rPr lang="ru-RU" dirty="0"/>
                  <a:t> равно сумме двух нечетных чисел, т.е. </a:t>
                </a:r>
                <a:endParaRPr lang="ru-RU" dirty="0" smtClean="0"/>
              </a:p>
              <a:p>
                <a:pPr marL="0" indent="0">
                  <a:buNone/>
                </a:pPr>
                <a:r>
                  <a:rPr lang="ru-RU" b="1" dirty="0" smtClean="0"/>
                  <a:t>x </a:t>
                </a:r>
                <a:r>
                  <a:rPr lang="ru-RU" b="1" dirty="0"/>
                  <a:t>= (2m + 1) + (2n + 1) = 2m + 1 + 2n + 1 = 2m + 2n + 2 = 2(m + n + 1</a:t>
                </a:r>
                <a:r>
                  <a:rPr lang="ru-RU" b="1" dirty="0" smtClean="0"/>
                  <a:t>)   - </a:t>
                </a:r>
                <a:r>
                  <a:rPr lang="ru-RU" dirty="0"/>
                  <a:t>но это четное число и тогда </a:t>
                </a:r>
                <a:r>
                  <a:rPr lang="ru-RU" b="1" dirty="0"/>
                  <a:t>x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/>
                      </a:rPr>
                      <m:t>∈</m:t>
                    </m:r>
                  </m:oMath>
                </a14:m>
                <a:r>
                  <a:rPr lang="ru-RU" b="1" dirty="0"/>
                  <a:t> A</a:t>
                </a:r>
                <a:r>
                  <a:rPr lang="ru-RU" dirty="0"/>
                  <a:t>. </a:t>
                </a: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Мы </a:t>
                </a:r>
                <a:r>
                  <a:rPr lang="ru-RU" dirty="0"/>
                  <a:t>доказали, что если </a:t>
                </a:r>
                <a:r>
                  <a:rPr lang="ru-RU" b="1" dirty="0"/>
                  <a:t>x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/>
                      </a:rPr>
                      <m:t>∈</m:t>
                    </m:r>
                  </m:oMath>
                </a14:m>
                <a:r>
                  <a:rPr lang="ru-RU" b="1" dirty="0"/>
                  <a:t>  В</a:t>
                </a:r>
                <a:r>
                  <a:rPr lang="ru-RU" dirty="0"/>
                  <a:t>, то </a:t>
                </a:r>
                <a:r>
                  <a:rPr lang="ru-RU" b="1" dirty="0"/>
                  <a:t>x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/>
                      </a:rPr>
                      <m:t>∈</m:t>
                    </m:r>
                  </m:oMath>
                </a14:m>
                <a:r>
                  <a:rPr lang="ru-RU" b="1" dirty="0"/>
                  <a:t> A</a:t>
                </a:r>
                <a:r>
                  <a:rPr lang="ru-RU" dirty="0"/>
                  <a:t>.</a:t>
                </a:r>
              </a:p>
              <a:p>
                <a:pPr marL="0" indent="0">
                  <a:buNone/>
                </a:pPr>
                <a:r>
                  <a:rPr lang="ru-RU" dirty="0"/>
                  <a:t>Множества </a:t>
                </a:r>
                <a:r>
                  <a:rPr lang="ru-RU" b="1" dirty="0"/>
                  <a:t>А</a:t>
                </a:r>
                <a:r>
                  <a:rPr lang="ru-RU" dirty="0"/>
                  <a:t> и </a:t>
                </a:r>
                <a:r>
                  <a:rPr lang="ru-RU" b="1" dirty="0"/>
                  <a:t>В</a:t>
                </a:r>
                <a:r>
                  <a:rPr lang="ru-RU" dirty="0"/>
                  <a:t> равны.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2656"/>
                <a:ext cx="8229600" cy="6264696"/>
              </a:xfrm>
              <a:blipFill rotWithShape="1">
                <a:blip r:embed="rId2"/>
                <a:stretch>
                  <a:fillRect l="-741" t="-1363" r="-7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529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Заголовок 3"/>
              <p:cNvSpPr>
                <a:spLocks noGrp="1"/>
              </p:cNvSpPr>
              <p:nvPr>
                <p:ph type="title"/>
              </p:nvPr>
            </p:nvSpPr>
            <p:spPr>
              <a:xfrm>
                <a:off x="3851920" y="274638"/>
                <a:ext cx="4834880" cy="2650306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000" b="1" dirty="0" smtClean="0"/>
                  <a:t>Множество </a:t>
                </a:r>
                <a:r>
                  <a:rPr lang="ru-RU" sz="2000" b="1" dirty="0" smtClean="0"/>
                  <a:t>А </a:t>
                </a:r>
                <a:r>
                  <a:rPr lang="ru-RU" sz="2000" b="1" dirty="0"/>
                  <a:t>называется подмножеством множества </a:t>
                </a:r>
                <a:r>
                  <a:rPr lang="ru-RU" sz="2000" b="1" dirty="0" smtClean="0"/>
                  <a:t>В</a:t>
                </a:r>
                <a:r>
                  <a:rPr lang="ru-RU" sz="2000" dirty="0" smtClean="0"/>
                  <a:t> </a:t>
                </a:r>
                <a:r>
                  <a:rPr lang="en-US" sz="2000" dirty="0" smtClean="0"/>
                  <a:t>(</a:t>
                </a:r>
                <a:r>
                  <a:rPr lang="ru-RU" sz="2000" b="1" dirty="0" smtClean="0"/>
                  <a:t>А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</a:rPr>
                      <m:t> </m:t>
                    </m:r>
                  </m:oMath>
                </a14:m>
                <a:r>
                  <a:rPr lang="ru-RU" sz="2000" b="1" dirty="0" smtClean="0"/>
                  <a:t>⊂  В</a:t>
                </a:r>
                <a:r>
                  <a:rPr lang="en-US" sz="2000" b="1" dirty="0" smtClean="0"/>
                  <a:t>)</a:t>
                </a:r>
                <a:r>
                  <a:rPr lang="ru-RU" sz="2000" b="1" dirty="0"/>
                  <a:t/>
                </a:r>
                <a:br>
                  <a:rPr lang="ru-RU" sz="2000" b="1" dirty="0"/>
                </a:br>
                <a:r>
                  <a:rPr lang="ru-RU" sz="2000" dirty="0"/>
                  <a:t>тогда и только тогда, когда каждый элемент множества </a:t>
                </a:r>
                <a:r>
                  <a:rPr lang="ru-RU" sz="2000" b="1" dirty="0" smtClean="0"/>
                  <a:t>А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принадлежит множеству </a:t>
                </a:r>
                <a:r>
                  <a:rPr lang="ru-RU" sz="2000" b="1" dirty="0" smtClean="0"/>
                  <a:t>В</a:t>
                </a:r>
                <a:r>
                  <a:rPr lang="ru-RU" sz="2000" dirty="0" smtClean="0"/>
                  <a:t>.</a:t>
                </a:r>
                <a:r>
                  <a:rPr lang="en-US" sz="2000" dirty="0" smtClean="0"/>
                  <a:t>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ru-RU" sz="2000" dirty="0" smtClean="0"/>
                  <a:t>Отношение </a:t>
                </a:r>
                <a:r>
                  <a:rPr lang="ru-RU" sz="2000" dirty="0"/>
                  <a:t>между множеством </a:t>
                </a:r>
                <a:r>
                  <a:rPr lang="ru-RU" sz="2000" b="1" dirty="0" smtClean="0"/>
                  <a:t>В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и любым его подмножеством </a:t>
                </a:r>
                <a:r>
                  <a:rPr lang="ru-RU" sz="2000" b="1" dirty="0" smtClean="0"/>
                  <a:t>А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называется включением и обозначается символом </a:t>
                </a:r>
                <a14:m>
                  <m:oMath xmlns:m="http://schemas.openxmlformats.org/officeDocument/2006/math">
                    <m:r>
                      <a:rPr lang="ru-RU" sz="2000" b="0" i="1">
                        <a:latin typeface="Cambria Math"/>
                      </a:rPr>
                      <m:t>⊆</m:t>
                    </m:r>
                  </m:oMath>
                </a14:m>
                <a:r>
                  <a:rPr lang="ru-RU" sz="2000" dirty="0"/>
                  <a:t> : </a:t>
                </a:r>
                <a:r>
                  <a:rPr lang="ru-RU" sz="2000" b="1" dirty="0"/>
                  <a:t>М 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⊆</m:t>
                    </m:r>
                  </m:oMath>
                </a14:m>
                <a:r>
                  <a:rPr lang="ru-RU" sz="2000" b="1" dirty="0"/>
                  <a:t> N.</a:t>
                </a:r>
              </a:p>
            </p:txBody>
          </p:sp>
        </mc:Choice>
        <mc:Fallback>
          <p:sp>
            <p:nvSpPr>
              <p:cNvPr id="4" name="Заголовок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51920" y="274638"/>
                <a:ext cx="4834880" cy="2650306"/>
              </a:xfrm>
              <a:blipFill rotWithShape="1">
                <a:blip r:embed="rId2"/>
                <a:stretch>
                  <a:fillRect l="-1387" t="-4598" r="-1639" b="-75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95536" y="3284983"/>
                <a:ext cx="8147248" cy="273630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ru-RU" dirty="0"/>
                  <a:t>Отметим следующие элементарные утверждения о понятиях подмножества и включения, прямо вытекающих из определения.</a:t>
                </a:r>
              </a:p>
              <a:p>
                <a:r>
                  <a:rPr lang="ru-RU" dirty="0" smtClean="0"/>
                  <a:t>Каждое </a:t>
                </a:r>
                <a:r>
                  <a:rPr lang="ru-RU" dirty="0"/>
                  <a:t>множество </a:t>
                </a:r>
                <a:r>
                  <a:rPr lang="ru-RU" b="1" dirty="0"/>
                  <a:t>М</a:t>
                </a:r>
                <a:r>
                  <a:rPr lang="ru-RU" dirty="0"/>
                  <a:t> является подмножеством самого себя: </a:t>
                </a:r>
                <a:r>
                  <a:rPr lang="ru-RU" b="1" dirty="0"/>
                  <a:t>М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/>
                      </a:rPr>
                      <m:t>⊂</m:t>
                    </m:r>
                  </m:oMath>
                </a14:m>
                <a:r>
                  <a:rPr lang="ru-RU" b="1" dirty="0"/>
                  <a:t> М</a:t>
                </a:r>
                <a:r>
                  <a:rPr lang="ru-RU" dirty="0"/>
                  <a:t>. </a:t>
                </a:r>
                <a:endParaRPr lang="en-US" dirty="0" smtClean="0"/>
              </a:p>
              <a:p>
                <a:r>
                  <a:rPr lang="ru-RU" dirty="0" smtClean="0"/>
                  <a:t>Принято </a:t>
                </a:r>
                <a:r>
                  <a:rPr lang="ru-RU" dirty="0"/>
                  <a:t>считать, что пустое множество </a:t>
                </a:r>
                <a:r>
                  <a:rPr lang="en-US" b="1" dirty="0" smtClean="0"/>
                  <a:t>Ø</a:t>
                </a:r>
                <a:r>
                  <a:rPr lang="en-US" dirty="0" smtClean="0"/>
                  <a:t> </a:t>
                </a:r>
                <a:r>
                  <a:rPr lang="ru-RU" dirty="0" smtClean="0"/>
                  <a:t>является </a:t>
                </a:r>
                <a:r>
                  <a:rPr lang="ru-RU" dirty="0"/>
                  <a:t>подмножеством любого множества </a:t>
                </a:r>
                <a:r>
                  <a:rPr lang="ru-RU" b="1" dirty="0"/>
                  <a:t>М</a:t>
                </a:r>
                <a:r>
                  <a:rPr lang="ru-RU" dirty="0"/>
                  <a:t>.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95536" y="3284983"/>
                <a:ext cx="8147248" cy="2736305"/>
              </a:xfrm>
              <a:blipFill rotWithShape="1">
                <a:blip r:embed="rId3"/>
                <a:stretch>
                  <a:fillRect l="-1347" t="-44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Объект 6" descr="http://upload.wikimedia.org/wikipedia/commons/thumb/b/b0/Venn_A_subset_B.svg/220px-Venn_A_subset_B.svg.png"/>
          <p:cNvPicPr>
            <a:picLocks noGr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2840682" cy="2668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04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Объект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51520" y="332656"/>
                <a:ext cx="8568952" cy="579350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ru-RU" b="1" dirty="0"/>
                  <a:t>Пересечением множеств </a:t>
                </a:r>
                <a:r>
                  <a:rPr lang="ru-RU" b="1" dirty="0" smtClean="0"/>
                  <a:t>А </a:t>
                </a:r>
                <a:r>
                  <a:rPr lang="ru-RU" b="1" dirty="0"/>
                  <a:t>и </a:t>
                </a:r>
                <a:r>
                  <a:rPr lang="ru-RU" b="1" dirty="0" smtClean="0"/>
                  <a:t>В</a:t>
                </a:r>
                <a:r>
                  <a:rPr lang="ru-RU" dirty="0" smtClean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называют множество </a:t>
                </a:r>
                <a:r>
                  <a:rPr lang="ru-RU" dirty="0"/>
                  <a:t>тех объектов,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которые </a:t>
                </a:r>
                <a:r>
                  <a:rPr lang="ru-RU" dirty="0"/>
                  <a:t>принадлежат множествам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А </a:t>
                </a:r>
                <a:r>
                  <a:rPr lang="ru-RU" dirty="0"/>
                  <a:t>и </a:t>
                </a:r>
                <a:r>
                  <a:rPr lang="ru-RU" dirty="0" smtClean="0"/>
                  <a:t>В </a:t>
                </a:r>
                <a:r>
                  <a:rPr lang="ru-RU" dirty="0"/>
                  <a:t>одновременно</a:t>
                </a:r>
                <a:r>
                  <a:rPr lang="ru-RU" dirty="0" smtClean="0"/>
                  <a:t>.</a:t>
                </a:r>
                <a:r>
                  <a:rPr lang="en-US" dirty="0" smtClean="0"/>
                  <a:t> </a:t>
                </a:r>
                <a:r>
                  <a:rPr lang="ru-RU" dirty="0" smtClean="0"/>
                  <a:t>Обозначение</a:t>
                </a:r>
                <a:r>
                  <a:rPr lang="ru-RU" dirty="0"/>
                  <a:t>: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ru-RU" dirty="0" smtClean="0"/>
                  <a:t>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∩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В </a:t>
                </a:r>
                <a:r>
                  <a:rPr lang="ru-RU" dirty="0"/>
                  <a:t>= {</a:t>
                </a:r>
                <a:r>
                  <a:rPr lang="ru-RU" dirty="0" err="1"/>
                  <a:t>х|х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/>
                      </a:rPr>
                      <m:t>∈</m:t>
                    </m:r>
                  </m:oMath>
                </a14:m>
                <a:r>
                  <a:rPr lang="ru-RU" dirty="0"/>
                  <a:t>  </a:t>
                </a:r>
                <a:r>
                  <a:rPr lang="ru-RU" dirty="0" smtClean="0"/>
                  <a:t>А </a:t>
                </a:r>
                <a:r>
                  <a:rPr lang="ru-RU" dirty="0"/>
                  <a:t>и х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/>
                      </a:rPr>
                      <m:t>∈</m:t>
                    </m:r>
                  </m:oMath>
                </a14:m>
                <a:r>
                  <a:rPr lang="ru-RU" dirty="0"/>
                  <a:t>  </a:t>
                </a:r>
                <a:r>
                  <a:rPr lang="ru-RU" dirty="0" smtClean="0"/>
                  <a:t>В}</a:t>
                </a:r>
                <a:endParaRPr lang="en-US" dirty="0" smtClean="0"/>
              </a:p>
              <a:p>
                <a:r>
                  <a:rPr lang="ru-RU" b="1" dirty="0" smtClean="0"/>
                  <a:t>Объединением </a:t>
                </a:r>
                <a:r>
                  <a:rPr lang="ru-RU" b="1" dirty="0"/>
                  <a:t>множеств </a:t>
                </a:r>
                <a:r>
                  <a:rPr lang="ru-RU" b="1" dirty="0" smtClean="0"/>
                  <a:t>А </a:t>
                </a:r>
                <a:r>
                  <a:rPr lang="ru-RU" b="1" dirty="0"/>
                  <a:t>и </a:t>
                </a:r>
                <a:r>
                  <a:rPr lang="ru-RU" b="1" dirty="0" smtClean="0"/>
                  <a:t>В</a:t>
                </a:r>
                <a:r>
                  <a:rPr lang="ru-RU" dirty="0" smtClean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называют </a:t>
                </a:r>
                <a:r>
                  <a:rPr lang="ru-RU" dirty="0"/>
                  <a:t>множество тех элементов,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которые </a:t>
                </a:r>
                <a:r>
                  <a:rPr lang="ru-RU" dirty="0"/>
                  <a:t>содержатся по крайней мере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в </a:t>
                </a:r>
                <a:r>
                  <a:rPr lang="ru-RU" dirty="0"/>
                  <a:t>одном из множеств </a:t>
                </a:r>
                <a:r>
                  <a:rPr lang="ru-RU" dirty="0" smtClean="0"/>
                  <a:t>А </a:t>
                </a:r>
                <a:r>
                  <a:rPr lang="ru-RU" dirty="0"/>
                  <a:t>или </a:t>
                </a:r>
                <a:r>
                  <a:rPr lang="ru-RU" dirty="0" smtClean="0"/>
                  <a:t>В.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Обозначение</a:t>
                </a:r>
                <a:r>
                  <a:rPr lang="ru-RU" dirty="0"/>
                  <a:t>: </a:t>
                </a:r>
                <a:r>
                  <a:rPr lang="ru-RU" dirty="0" smtClean="0"/>
                  <a:t>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∪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В </a:t>
                </a:r>
                <a:r>
                  <a:rPr lang="ru-RU" dirty="0"/>
                  <a:t>= {х | х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/>
                      </a:rPr>
                      <m:t>∈</m:t>
                    </m:r>
                  </m:oMath>
                </a14:m>
                <a:r>
                  <a:rPr lang="ru-RU" dirty="0"/>
                  <a:t>  </a:t>
                </a:r>
                <a:r>
                  <a:rPr lang="ru-RU" dirty="0" smtClean="0"/>
                  <a:t>А </a:t>
                </a:r>
                <a:r>
                  <a:rPr lang="ru-RU" dirty="0"/>
                  <a:t>или х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/>
                      </a:rPr>
                      <m:t>∈</m:t>
                    </m:r>
                  </m:oMath>
                </a14:m>
                <a:r>
                  <a:rPr lang="ru-RU" dirty="0"/>
                  <a:t>  </a:t>
                </a:r>
                <a:r>
                  <a:rPr lang="ru-RU" dirty="0" smtClean="0"/>
                  <a:t>В}</a:t>
                </a:r>
                <a:endParaRPr lang="en-US" dirty="0" smtClean="0"/>
              </a:p>
              <a:p>
                <a:r>
                  <a:rPr lang="ru-RU" b="1" dirty="0"/>
                  <a:t>Разностью множеств </a:t>
                </a:r>
                <a:r>
                  <a:rPr lang="ru-RU" b="1" dirty="0" smtClean="0"/>
                  <a:t>А </a:t>
                </a:r>
                <a:r>
                  <a:rPr lang="ru-RU" b="1" dirty="0"/>
                  <a:t>и </a:t>
                </a:r>
                <a:r>
                  <a:rPr lang="ru-RU" b="1" dirty="0" smtClean="0"/>
                  <a:t>В</a:t>
                </a:r>
                <a:r>
                  <a:rPr lang="ru-RU" dirty="0" smtClean="0"/>
                  <a:t> </a:t>
                </a:r>
                <a:r>
                  <a:rPr lang="ru-RU" dirty="0"/>
                  <a:t>называют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множество </a:t>
                </a:r>
                <a:r>
                  <a:rPr lang="ru-RU" dirty="0"/>
                  <a:t>тех элементов, которые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принадлежат </a:t>
                </a:r>
                <a:r>
                  <a:rPr lang="ru-RU" dirty="0"/>
                  <a:t>множеству </a:t>
                </a:r>
                <a:r>
                  <a:rPr lang="ru-RU" dirty="0" smtClean="0"/>
                  <a:t>А </a:t>
                </a:r>
                <a:r>
                  <a:rPr lang="ru-RU" dirty="0"/>
                  <a:t>и не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принадлежат </a:t>
                </a:r>
                <a:r>
                  <a:rPr lang="ru-RU" dirty="0"/>
                  <a:t>множеству </a:t>
                </a:r>
                <a:r>
                  <a:rPr lang="ru-RU" dirty="0" smtClean="0"/>
                  <a:t>В. </a:t>
                </a:r>
                <a:r>
                  <a:rPr lang="ru-RU" dirty="0"/>
                  <a:t>Обозначение: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А </a:t>
                </a:r>
                <a:r>
                  <a:rPr lang="ru-RU" dirty="0"/>
                  <a:t>\ </a:t>
                </a:r>
                <a:r>
                  <a:rPr lang="ru-RU" dirty="0" smtClean="0"/>
                  <a:t>В </a:t>
                </a:r>
                <a:r>
                  <a:rPr lang="ru-RU" dirty="0"/>
                  <a:t>= {х | </a:t>
                </a:r>
                <a:r>
                  <a:rPr lang="ru-RU" dirty="0" smtClean="0"/>
                  <a:t>х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/>
                      </a:rPr>
                      <m:t>∈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А </a:t>
                </a:r>
                <a:r>
                  <a:rPr lang="ru-RU" dirty="0"/>
                  <a:t>и х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/>
                        <a:ea typeface="Cambria Math"/>
                      </a:rPr>
                      <m:t>∉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В}</a:t>
                </a:r>
                <a:endParaRPr lang="en-US" dirty="0" smtClean="0"/>
              </a:p>
              <a:p>
                <a:pPr marL="0" indent="0">
                  <a:buNone/>
                </a:pPr>
                <a:endParaRPr lang="ru-RU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1520" y="332656"/>
                <a:ext cx="8568952" cy="5793507"/>
              </a:xfrm>
              <a:blipFill rotWithShape="1">
                <a:blip r:embed="rId2"/>
                <a:stretch>
                  <a:fillRect l="-1067" t="-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Объект 6" descr="http://upload.wikimedia.org/wikipedia/commons/thumb/9/99/Venn0001.svg/220px-Venn0001.svg.pn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713" y="404664"/>
            <a:ext cx="20955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upload.wikimedia.org/wikipedia/commons/thumb/3/30/Venn0111.svg/220px-Venn0111.svg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48880"/>
            <a:ext cx="2088232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upload.wikimedia.org/wikipedia/commons/thumb/e/e6/Venn0100.svg/220px-Venn0100.svg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092" y="4365104"/>
            <a:ext cx="2062331" cy="1512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531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Введенные теоретико-множественные операции наглядно иллюстрируются рисунком 2, где множества </a:t>
            </a:r>
            <a:r>
              <a:rPr lang="ru-RU" sz="2400" dirty="0" smtClean="0"/>
              <a:t>А </a:t>
            </a:r>
            <a:r>
              <a:rPr lang="ru-RU" sz="2400" dirty="0"/>
              <a:t>и </a:t>
            </a:r>
            <a:r>
              <a:rPr lang="ru-RU" sz="2400" dirty="0" smtClean="0"/>
              <a:t>В </a:t>
            </a:r>
            <a:r>
              <a:rPr lang="ru-RU" sz="2400" dirty="0"/>
              <a:t>изображены пересекающимися кругами: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1835696" y="1844824"/>
            <a:ext cx="518457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3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511256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Приоритет выполнения операций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Сначала выполняются операции дополнения, затем </a:t>
            </a:r>
            <a:r>
              <a:rPr lang="ru-RU" dirty="0">
                <a:hlinkClick r:id="rId2" tooltip="Пересечение множеств"/>
              </a:rPr>
              <a:t>пересечения</a:t>
            </a:r>
            <a:r>
              <a:rPr lang="ru-RU" dirty="0"/>
              <a:t>, </a:t>
            </a:r>
            <a:r>
              <a:rPr lang="ru-RU" dirty="0">
                <a:hlinkClick r:id="rId3" tooltip="Объединение множеств"/>
              </a:rPr>
              <a:t>объединения</a:t>
            </a:r>
            <a:r>
              <a:rPr lang="ru-RU" dirty="0"/>
              <a:t> и </a:t>
            </a:r>
            <a:r>
              <a:rPr lang="ru-RU" dirty="0">
                <a:hlinkClick r:id="rId4" tooltip="Разность множеств"/>
              </a:rPr>
              <a:t>разности</a:t>
            </a:r>
            <a:r>
              <a:rPr lang="ru-RU" dirty="0"/>
              <a:t>, которые имеют одинаковый приоритет. Последовательность выполнения операций может быть изменена скобками.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Примеры:</a:t>
            </a:r>
          </a:p>
          <a:p>
            <a:pPr marL="0" indent="0">
              <a:buNone/>
            </a:pPr>
            <a:r>
              <a:rPr lang="ru-RU" dirty="0"/>
              <a:t>Пример: А = {2, 5, 7, 9}, В = {3, 5, 8, 9, 12}.</a:t>
            </a:r>
          </a:p>
          <a:p>
            <a:pPr marL="0" indent="0">
              <a:buNone/>
            </a:pPr>
            <a:r>
              <a:rPr lang="ru-RU" dirty="0" smtClean="0"/>
              <a:t>Объединение </a:t>
            </a:r>
            <a:r>
              <a:rPr lang="ru-RU" dirty="0"/>
              <a:t>множеств: А</a:t>
            </a:r>
            <a:r>
              <a:rPr lang="ru-RU" dirty="0">
                <a:sym typeface="Symbol"/>
              </a:rPr>
              <a:t></a:t>
            </a:r>
            <a:r>
              <a:rPr lang="ru-RU" dirty="0"/>
              <a:t>В = {2, </a:t>
            </a:r>
            <a:r>
              <a:rPr lang="ru-RU" u="sng" dirty="0"/>
              <a:t>5</a:t>
            </a:r>
            <a:r>
              <a:rPr lang="ru-RU" dirty="0"/>
              <a:t>, 7, </a:t>
            </a:r>
            <a:r>
              <a:rPr lang="ru-RU" u="sng" dirty="0"/>
              <a:t>9</a:t>
            </a:r>
            <a:r>
              <a:rPr lang="ru-RU" dirty="0"/>
              <a:t>}</a:t>
            </a:r>
            <a:r>
              <a:rPr lang="ru-RU" dirty="0">
                <a:sym typeface="Symbol"/>
              </a:rPr>
              <a:t></a:t>
            </a:r>
            <a:r>
              <a:rPr lang="ru-RU" dirty="0"/>
              <a:t>{3, </a:t>
            </a:r>
            <a:r>
              <a:rPr lang="ru-RU" u="sng" dirty="0"/>
              <a:t>5</a:t>
            </a:r>
            <a:r>
              <a:rPr lang="ru-RU" dirty="0"/>
              <a:t>, 8, </a:t>
            </a:r>
            <a:r>
              <a:rPr lang="ru-RU" u="sng" dirty="0"/>
              <a:t>9</a:t>
            </a:r>
            <a:r>
              <a:rPr lang="ru-RU" dirty="0"/>
              <a:t>, 12}= {2, 5, 7, 9, 3, 8, 12}.</a:t>
            </a:r>
          </a:p>
          <a:p>
            <a:pPr marL="0" indent="0">
              <a:buNone/>
            </a:pPr>
            <a:r>
              <a:rPr lang="ru-RU" dirty="0" smtClean="0"/>
              <a:t>Пересечение </a:t>
            </a:r>
            <a:r>
              <a:rPr lang="ru-RU" dirty="0"/>
              <a:t>множеств: А</a:t>
            </a:r>
            <a:r>
              <a:rPr lang="ru-RU" dirty="0">
                <a:sym typeface="Symbol"/>
              </a:rPr>
              <a:t></a:t>
            </a:r>
            <a:r>
              <a:rPr lang="ru-RU" dirty="0"/>
              <a:t>В= {2, </a:t>
            </a:r>
            <a:r>
              <a:rPr lang="ru-RU" u="sng" dirty="0"/>
              <a:t>5</a:t>
            </a:r>
            <a:r>
              <a:rPr lang="ru-RU" dirty="0"/>
              <a:t>, 7, </a:t>
            </a:r>
            <a:r>
              <a:rPr lang="ru-RU" u="sng" dirty="0"/>
              <a:t>9</a:t>
            </a:r>
            <a:r>
              <a:rPr lang="ru-RU" dirty="0"/>
              <a:t>}</a:t>
            </a:r>
            <a:r>
              <a:rPr lang="ru-RU" dirty="0">
                <a:sym typeface="Symbol"/>
              </a:rPr>
              <a:t></a:t>
            </a:r>
            <a:r>
              <a:rPr lang="ru-RU" dirty="0"/>
              <a:t>{3, </a:t>
            </a:r>
            <a:r>
              <a:rPr lang="ru-RU" u="sng" dirty="0"/>
              <a:t>5</a:t>
            </a:r>
            <a:r>
              <a:rPr lang="ru-RU" dirty="0"/>
              <a:t>, 8, </a:t>
            </a:r>
            <a:r>
              <a:rPr lang="ru-RU" u="sng" dirty="0"/>
              <a:t>9</a:t>
            </a:r>
            <a:r>
              <a:rPr lang="ru-RU" dirty="0"/>
              <a:t>, 12}= {5,9}.</a:t>
            </a:r>
          </a:p>
          <a:p>
            <a:pPr marL="0" indent="0">
              <a:buNone/>
            </a:pPr>
            <a:r>
              <a:rPr lang="ru-RU" dirty="0"/>
              <a:t>Разность множеств: А\В = {2, </a:t>
            </a:r>
            <a:r>
              <a:rPr lang="ru-RU" u="sng" dirty="0"/>
              <a:t>5</a:t>
            </a:r>
            <a:r>
              <a:rPr lang="ru-RU" dirty="0"/>
              <a:t>, 7, </a:t>
            </a:r>
            <a:r>
              <a:rPr lang="ru-RU" u="sng" dirty="0"/>
              <a:t>9</a:t>
            </a:r>
            <a:r>
              <a:rPr lang="ru-RU" dirty="0"/>
              <a:t>}\{3, </a:t>
            </a:r>
            <a:r>
              <a:rPr lang="ru-RU" u="sng" dirty="0"/>
              <a:t>5</a:t>
            </a:r>
            <a:r>
              <a:rPr lang="ru-RU" dirty="0"/>
              <a:t>, 8, </a:t>
            </a:r>
            <a:r>
              <a:rPr lang="ru-RU" u="sng" dirty="0"/>
              <a:t>9</a:t>
            </a:r>
            <a:r>
              <a:rPr lang="ru-RU" dirty="0"/>
              <a:t>, 12}= {2, 7}.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Самостоятельно </a:t>
            </a:r>
            <a:r>
              <a:rPr lang="ru-RU" dirty="0"/>
              <a:t>записать </a:t>
            </a:r>
            <a:r>
              <a:rPr lang="en-US" dirty="0"/>
              <a:t>B</a:t>
            </a:r>
            <a:r>
              <a:rPr lang="ru-RU" dirty="0"/>
              <a:t>\</a:t>
            </a:r>
            <a:r>
              <a:rPr lang="en-US" dirty="0"/>
              <a:t>A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75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Решаем: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914400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7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Множества чисел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052736"/>
            <a:ext cx="8424936" cy="54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Решить задачи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052736"/>
            <a:ext cx="9036496" cy="2232248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323528" y="4581128"/>
            <a:ext cx="8424936" cy="201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8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r>
              <a:rPr lang="ru-RU" dirty="0"/>
              <a:t>Из 35 учащихся класса 20 посещают математический кружок, 11 – физический, 10 – не посещают кружки. Сколько учеников посещают математический и физический кружки одновременно, сколько – только математический?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56895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u="sng" dirty="0" smtClean="0"/>
              <a:t>Пример</a:t>
            </a:r>
            <a:r>
              <a:rPr lang="ru-RU" dirty="0"/>
              <a:t>:  В классе 30 учащихся, 16 из них занимаются музыкой, 17 увлекаются теннисом, а 10 занимаются и музыкой, и теннисом. Есть ли в классе ученики, равнодушные и к музыке, и к теннису, и если есть, то сколько их?</a:t>
            </a:r>
          </a:p>
          <a:p>
            <a:pPr marL="0" indent="0">
              <a:buNone/>
            </a:pPr>
            <a:r>
              <a:rPr lang="ru-RU" i="1" u="sng" dirty="0"/>
              <a:t>Решение</a:t>
            </a:r>
            <a:r>
              <a:rPr lang="ru-RU" dirty="0"/>
              <a:t>: Если сложить число учащихся, интересующихся музыкой, с числом учащихся, занимающихся теннисом, т. е. 16+17=33, то учащиеся, интересующиеся и музыкой, и тенни­сом, окажутся учтенными дважды. Поэтому, чтобы определить число учащихся, интересующихся музыкой или теннисом, нужно из суммы 16+17 вычесть число учащихся, учтенных дважды, т. е. тех, кто интересуется и музыкой, и теннисом. По условию их 10. Таким образом, число интересующихся теннисом или музы­кой равно: 16+17—10=23 ученика. А так как в классе всего 30 учащихся, то 30—23 </a:t>
            </a:r>
            <a:r>
              <a:rPr lang="ru-RU" dirty="0" smtClean="0"/>
              <a:t>=7 </a:t>
            </a:r>
            <a:r>
              <a:rPr lang="ru-RU" dirty="0"/>
              <a:t>учащихся равнодушны и к музыке, и к теннису.</a:t>
            </a:r>
          </a:p>
          <a:p>
            <a:pPr marL="0" indent="0">
              <a:buNone/>
            </a:pPr>
            <a:r>
              <a:rPr lang="ru-RU" dirty="0"/>
              <a:t>Задача решена по следующему алгоритму: пусть имеется два конечных множества А и В. Тогда:</a:t>
            </a:r>
            <a:r>
              <a:rPr lang="ru-RU" i="1" dirty="0"/>
              <a:t> п(А</a:t>
            </a:r>
            <a:r>
              <a:rPr lang="ru-RU" i="1" dirty="0">
                <a:sym typeface="Symbol"/>
              </a:rPr>
              <a:t></a:t>
            </a:r>
            <a:r>
              <a:rPr lang="ru-RU" i="1" dirty="0"/>
              <a:t>В) = п(А) + п(В )- п(А</a:t>
            </a:r>
            <a:r>
              <a:rPr lang="ru-RU" i="1" dirty="0">
                <a:sym typeface="Symbol"/>
              </a:rPr>
              <a:t></a:t>
            </a:r>
            <a:r>
              <a:rPr lang="ru-RU" i="1" dirty="0"/>
              <a:t>В)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72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Решить: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7606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В группе дирижеров 19 человек. Из них выбрали для себя итальянский язык для факультативных занятий 10 человек, и 7 человек – занятия </a:t>
            </a:r>
            <a:r>
              <a:rPr lang="ru-RU" dirty="0" err="1" smtClean="0"/>
              <a:t>сценречью</a:t>
            </a:r>
            <a:r>
              <a:rPr lang="ru-RU" dirty="0" smtClean="0"/>
              <a:t>. Известно, что 6 человек не стали заниматься на факультативе вообще. Сколько студентов решили заниматься и итальянским языком и </a:t>
            </a:r>
            <a:r>
              <a:rPr lang="ru-RU" dirty="0" err="1" smtClean="0"/>
              <a:t>сценречью</a:t>
            </a:r>
            <a:r>
              <a:rPr lang="ru-RU" dirty="0" smtClean="0"/>
              <a:t> одновременно?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Только итальянский:  (19-6)-7=6</a:t>
            </a:r>
          </a:p>
          <a:p>
            <a:pPr marL="0" indent="0">
              <a:buNone/>
            </a:pPr>
            <a:r>
              <a:rPr lang="ru-RU" dirty="0" smtClean="0"/>
              <a:t>Только </a:t>
            </a:r>
            <a:r>
              <a:rPr lang="ru-RU" dirty="0" err="1" smtClean="0"/>
              <a:t>сценречь</a:t>
            </a:r>
            <a:r>
              <a:rPr lang="ru-RU" dirty="0" smtClean="0"/>
              <a:t>: (19-6)-10=3</a:t>
            </a:r>
          </a:p>
          <a:p>
            <a:pPr marL="0" indent="0">
              <a:buNone/>
            </a:pPr>
            <a:r>
              <a:rPr lang="ru-RU" dirty="0" smtClean="0"/>
              <a:t>Оба предмета: (19-6)-6-3=4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37112"/>
            <a:ext cx="6084168" cy="23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0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Натуральные числа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23528" y="1124744"/>
            <a:ext cx="8363272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Натуральные числа</a:t>
            </a:r>
            <a:r>
              <a:rPr lang="ru-RU" sz="1600" dirty="0"/>
              <a:t> (</a:t>
            </a:r>
            <a:r>
              <a:rPr lang="ru-RU" sz="1600" b="1" dirty="0"/>
              <a:t>естественные числа</a:t>
            </a:r>
            <a:r>
              <a:rPr lang="ru-RU" sz="1600" dirty="0"/>
              <a:t>)— </a:t>
            </a:r>
            <a:r>
              <a:rPr lang="ru-RU" sz="1600" u="sng" dirty="0"/>
              <a:t>числа</a:t>
            </a:r>
            <a:r>
              <a:rPr lang="ru-RU" sz="1600" dirty="0"/>
              <a:t>, возникающие естественным образом при счёте (как в смысле перечисления, так и в смысле исчисления</a:t>
            </a:r>
            <a:r>
              <a:rPr lang="ru-RU" sz="1600" dirty="0" smtClean="0"/>
              <a:t>).</a:t>
            </a:r>
          </a:p>
          <a:p>
            <a:pPr marL="0" indent="0">
              <a:buNone/>
            </a:pPr>
            <a:r>
              <a:rPr lang="ru-RU" sz="1600" dirty="0"/>
              <a:t>Существуют два подхода к определению натуральных чисел — числа, используемые при:</a:t>
            </a:r>
          </a:p>
          <a:p>
            <a:r>
              <a:rPr lang="ru-RU" sz="1600" b="1" dirty="0"/>
              <a:t>перечислении (</a:t>
            </a:r>
            <a:r>
              <a:rPr lang="ru-RU" sz="1600" b="1" dirty="0" err="1"/>
              <a:t>нумеровании</a:t>
            </a:r>
            <a:r>
              <a:rPr lang="ru-RU" sz="1600" b="1" dirty="0"/>
              <a:t>) предметов</a:t>
            </a:r>
            <a:r>
              <a:rPr lang="ru-RU" sz="1600" dirty="0"/>
              <a:t> (</a:t>
            </a:r>
            <a:r>
              <a:rPr lang="ru-RU" sz="1600" i="1" dirty="0"/>
              <a:t>первый</a:t>
            </a:r>
            <a:r>
              <a:rPr lang="ru-RU" sz="1600" dirty="0"/>
              <a:t>, </a:t>
            </a:r>
            <a:r>
              <a:rPr lang="ru-RU" sz="1600" i="1" dirty="0"/>
              <a:t>второй</a:t>
            </a:r>
            <a:r>
              <a:rPr lang="ru-RU" sz="1600" dirty="0"/>
              <a:t>, </a:t>
            </a:r>
            <a:r>
              <a:rPr lang="ru-RU" sz="1600" i="1" dirty="0"/>
              <a:t>третий</a:t>
            </a:r>
            <a:r>
              <a:rPr lang="ru-RU" sz="1600" dirty="0"/>
              <a:t>, …); </a:t>
            </a:r>
          </a:p>
          <a:p>
            <a:r>
              <a:rPr lang="ru-RU" sz="1600" b="1" dirty="0"/>
              <a:t>обозначении количества предметов</a:t>
            </a:r>
            <a:r>
              <a:rPr lang="ru-RU" sz="1600" dirty="0"/>
              <a:t> (</a:t>
            </a:r>
            <a:r>
              <a:rPr lang="ru-RU" sz="1600" i="1" dirty="0"/>
              <a:t>нет предметов</a:t>
            </a:r>
            <a:r>
              <a:rPr lang="ru-RU" sz="1600" dirty="0"/>
              <a:t>, </a:t>
            </a:r>
            <a:r>
              <a:rPr lang="ru-RU" sz="1600" i="1" dirty="0"/>
              <a:t>один предмет</a:t>
            </a:r>
            <a:r>
              <a:rPr lang="ru-RU" sz="1600" dirty="0"/>
              <a:t>, </a:t>
            </a:r>
            <a:r>
              <a:rPr lang="ru-RU" sz="1600" i="1" dirty="0"/>
              <a:t>два предмета</a:t>
            </a:r>
            <a:r>
              <a:rPr lang="ru-RU" sz="1600" dirty="0"/>
              <a:t>, …). </a:t>
            </a:r>
          </a:p>
          <a:p>
            <a:pPr marL="0" indent="0">
              <a:buNone/>
            </a:pPr>
            <a:r>
              <a:rPr lang="ru-RU" sz="1600" u="sng" dirty="0" smtClean="0">
                <a:hlinkClick r:id="rId2" tooltip="Отрицательное число"/>
              </a:rPr>
              <a:t>Отрицательные</a:t>
            </a:r>
            <a:r>
              <a:rPr lang="ru-RU" sz="1600" dirty="0" smtClean="0"/>
              <a:t> </a:t>
            </a:r>
            <a:r>
              <a:rPr lang="ru-RU" sz="1600" dirty="0"/>
              <a:t>и нецелые (</a:t>
            </a:r>
            <a:r>
              <a:rPr lang="ru-RU" sz="1600" u="sng" dirty="0">
                <a:hlinkClick r:id="rId3" tooltip="Рациональное число"/>
              </a:rPr>
              <a:t>рациональные</a:t>
            </a:r>
            <a:r>
              <a:rPr lang="ru-RU" sz="1600" dirty="0"/>
              <a:t>, </a:t>
            </a:r>
            <a:r>
              <a:rPr lang="ru-RU" sz="1600" u="sng" dirty="0">
                <a:hlinkClick r:id="rId4" tooltip="Вещественное число"/>
              </a:rPr>
              <a:t>вещественные</a:t>
            </a:r>
            <a:r>
              <a:rPr lang="ru-RU" sz="1600" dirty="0"/>
              <a:t>, …) числа натуральными не являются.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b="1" u="sng" dirty="0" smtClean="0"/>
              <a:t>Множество </a:t>
            </a:r>
            <a:r>
              <a:rPr lang="ru-RU" sz="1600" b="1" u="sng" dirty="0"/>
              <a:t>всех натуральных чисел </a:t>
            </a:r>
            <a:r>
              <a:rPr lang="ru-RU" sz="1600" dirty="0"/>
              <a:t>принято обозначать </a:t>
            </a:r>
            <a:r>
              <a:rPr lang="ru-RU" sz="1600" dirty="0" smtClean="0"/>
              <a:t>знаком   </a:t>
            </a:r>
            <a:r>
              <a:rPr lang="en-US" sz="2400" b="1" dirty="0" smtClean="0"/>
              <a:t>N</a:t>
            </a:r>
            <a:r>
              <a:rPr lang="ru-RU" sz="1600" dirty="0" smtClean="0"/>
              <a:t> </a:t>
            </a:r>
            <a:r>
              <a:rPr lang="ru-RU" sz="1600" dirty="0"/>
              <a:t>. Множество натуральных чисел является бесконечным, так как для любого натурального числа найдётся большее его натуральное число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lvl="0"/>
            <a:r>
              <a:rPr lang="ru-RU" sz="1600" b="1" dirty="0" smtClean="0"/>
              <a:t>Единица</a:t>
            </a:r>
            <a:r>
              <a:rPr lang="ru-RU" sz="1600" dirty="0" smtClean="0"/>
              <a:t> является </a:t>
            </a:r>
            <a:r>
              <a:rPr lang="ru-RU" sz="1600" dirty="0"/>
              <a:t>натуральным </a:t>
            </a:r>
            <a:r>
              <a:rPr lang="ru-RU" sz="1600" dirty="0" smtClean="0"/>
              <a:t>числом</a:t>
            </a:r>
            <a:endParaRPr lang="ru-RU" sz="1600" dirty="0"/>
          </a:p>
          <a:p>
            <a:pPr lvl="0"/>
            <a:r>
              <a:rPr lang="ru-RU" sz="1600" dirty="0" smtClean="0"/>
              <a:t>Число</a:t>
            </a:r>
            <a:r>
              <a:rPr lang="ru-RU" sz="1600" dirty="0"/>
              <a:t>, следующее за натуральным, также является </a:t>
            </a:r>
            <a:r>
              <a:rPr lang="ru-RU" sz="1600" dirty="0" smtClean="0"/>
              <a:t>натуральным</a:t>
            </a:r>
            <a:endParaRPr lang="ru-RU" sz="1600" dirty="0"/>
          </a:p>
          <a:p>
            <a:pPr lvl="0"/>
            <a:r>
              <a:rPr lang="ru-RU" sz="1600" b="1" dirty="0" smtClean="0"/>
              <a:t>Единица</a:t>
            </a:r>
            <a:r>
              <a:rPr lang="ru-RU" sz="1600" dirty="0" smtClean="0"/>
              <a:t> </a:t>
            </a:r>
            <a:r>
              <a:rPr lang="ru-RU" sz="1600" dirty="0"/>
              <a:t>не следует ни за каким натуральным </a:t>
            </a:r>
            <a:r>
              <a:rPr lang="ru-RU" sz="1600" dirty="0" smtClean="0"/>
              <a:t>числом</a:t>
            </a:r>
            <a:endParaRPr lang="ru-RU" sz="1600" dirty="0"/>
          </a:p>
          <a:p>
            <a:pPr lvl="0"/>
            <a:r>
              <a:rPr lang="ru-RU" sz="1600" dirty="0"/>
              <a:t>Если </a:t>
            </a:r>
            <a:r>
              <a:rPr lang="ru-RU" sz="1600" b="1" i="1" dirty="0"/>
              <a:t>S</a:t>
            </a:r>
            <a:r>
              <a:rPr lang="ru-RU" sz="1600" b="1" dirty="0"/>
              <a:t>(</a:t>
            </a:r>
            <a:r>
              <a:rPr lang="ru-RU" sz="1600" b="1" i="1" dirty="0"/>
              <a:t>b</a:t>
            </a:r>
            <a:r>
              <a:rPr lang="ru-RU" sz="1600" b="1" dirty="0"/>
              <a:t>) = </a:t>
            </a:r>
            <a:r>
              <a:rPr lang="ru-RU" sz="1600" b="1" i="1" dirty="0"/>
              <a:t>a</a:t>
            </a:r>
            <a:r>
              <a:rPr lang="ru-RU" sz="1600" b="1" dirty="0"/>
              <a:t> </a:t>
            </a:r>
            <a:r>
              <a:rPr lang="ru-RU" sz="1600" dirty="0"/>
              <a:t>и </a:t>
            </a:r>
            <a:r>
              <a:rPr lang="ru-RU" sz="1600" b="1" i="1" dirty="0"/>
              <a:t>S</a:t>
            </a:r>
            <a:r>
              <a:rPr lang="ru-RU" sz="1600" b="1" dirty="0"/>
              <a:t>(</a:t>
            </a:r>
            <a:r>
              <a:rPr lang="ru-RU" sz="1600" b="1" i="1" dirty="0"/>
              <a:t>c</a:t>
            </a:r>
            <a:r>
              <a:rPr lang="ru-RU" sz="1600" b="1" dirty="0"/>
              <a:t>) = </a:t>
            </a:r>
            <a:r>
              <a:rPr lang="ru-RU" sz="1600" b="1" i="1" dirty="0"/>
              <a:t>a</a:t>
            </a:r>
            <a:r>
              <a:rPr lang="ru-RU" sz="1600" dirty="0"/>
              <a:t>, тогда </a:t>
            </a:r>
            <a:r>
              <a:rPr lang="ru-RU" sz="1600" b="1" i="1" dirty="0"/>
              <a:t>b</a:t>
            </a:r>
            <a:r>
              <a:rPr lang="ru-RU" sz="1600" b="1" dirty="0"/>
              <a:t> = </a:t>
            </a:r>
            <a:r>
              <a:rPr lang="ru-RU" sz="1600" b="1" i="1" dirty="0"/>
              <a:t>c</a:t>
            </a:r>
            <a:r>
              <a:rPr lang="ru-RU" sz="1600" b="1" dirty="0"/>
              <a:t> </a:t>
            </a:r>
            <a:r>
              <a:rPr lang="ru-RU" sz="1600" dirty="0"/>
              <a:t>(если натуральное число </a:t>
            </a:r>
            <a:r>
              <a:rPr lang="ru-RU" sz="1600" b="1" i="1" dirty="0"/>
              <a:t>a</a:t>
            </a:r>
            <a:r>
              <a:rPr lang="ru-RU" sz="1600" dirty="0"/>
              <a:t> непосредственно следует как за числом </a:t>
            </a:r>
            <a:r>
              <a:rPr lang="ru-RU" sz="1600" b="1" i="1" dirty="0"/>
              <a:t>b</a:t>
            </a:r>
            <a:r>
              <a:rPr lang="ru-RU" sz="1600" dirty="0"/>
              <a:t>, так и за числом </a:t>
            </a:r>
            <a:r>
              <a:rPr lang="ru-RU" sz="1600" b="1" i="1" dirty="0"/>
              <a:t>c</a:t>
            </a:r>
            <a:r>
              <a:rPr lang="ru-RU" sz="1600" dirty="0"/>
              <a:t>, то </a:t>
            </a:r>
            <a:r>
              <a:rPr lang="ru-RU" sz="1600" b="1" i="1" dirty="0"/>
              <a:t>b</a:t>
            </a:r>
            <a:r>
              <a:rPr lang="ru-RU" sz="1600" b="1" dirty="0"/>
              <a:t> = </a:t>
            </a:r>
            <a:r>
              <a:rPr lang="ru-RU" sz="1600" b="1" i="1" dirty="0"/>
              <a:t>c</a:t>
            </a:r>
            <a:r>
              <a:rPr lang="ru-RU" sz="1600" dirty="0" smtClean="0"/>
              <a:t>)</a:t>
            </a:r>
            <a:endParaRPr lang="ru-RU" sz="1600" dirty="0"/>
          </a:p>
          <a:p>
            <a:pPr marL="0" indent="0">
              <a:buNone/>
            </a:pPr>
            <a:endParaRPr lang="ru-RU" sz="1400" dirty="0"/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323528" y="6525344"/>
            <a:ext cx="4038600" cy="17688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65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801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Объект 1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0648"/>
                <a:ext cx="8229600" cy="612068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ctr">
                  <a:buNone/>
                </a:pP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</a:rPr>
                  <a:t>Ноль как натуральное 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число</a:t>
                </a:r>
                <a:endParaRPr lang="en-US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ru-RU" dirty="0" smtClean="0"/>
                  <a:t>Иногда </a:t>
                </a:r>
                <a:r>
                  <a:rPr lang="ru-RU" dirty="0"/>
                  <a:t>в иностранной и переводной </a:t>
                </a:r>
                <a:r>
                  <a:rPr lang="ru-RU" dirty="0" smtClean="0"/>
                  <a:t>литературе ноль </a:t>
                </a:r>
                <a:r>
                  <a:rPr lang="ru-RU" dirty="0"/>
                  <a:t>считается натуральным числом</a:t>
                </a:r>
                <a:r>
                  <a:rPr lang="ru-RU" dirty="0" smtClean="0"/>
                  <a:t>.</a:t>
                </a:r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В русской литературе обычно ноль исключён из числа натуральных чисел </a:t>
                </a:r>
                <a:r>
                  <a:rPr lang="ru-RU" dirty="0" smtClean="0"/>
                  <a:t> </a:t>
                </a:r>
                <a:r>
                  <a:rPr lang="ru-RU" sz="3800" b="1" dirty="0" smtClean="0"/>
                  <a:t>0 </a:t>
                </a:r>
                <a14:m>
                  <m:oMath xmlns:m="http://schemas.openxmlformats.org/officeDocument/2006/math">
                    <m:r>
                      <a:rPr lang="ru-RU" sz="3800" b="1" i="1" smtClean="0">
                        <a:latin typeface="Cambria Math"/>
                        <a:ea typeface="Cambria Math"/>
                      </a:rPr>
                      <m:t>∉</m:t>
                    </m:r>
                  </m:oMath>
                </a14:m>
                <a:r>
                  <a:rPr lang="ru-RU" sz="3800" b="1" dirty="0" smtClean="0"/>
                  <a:t> </a:t>
                </a:r>
                <a:r>
                  <a:rPr lang="en-US" sz="3800" b="1" dirty="0" smtClean="0"/>
                  <a:t>N</a:t>
                </a:r>
                <a:r>
                  <a:rPr lang="ru-RU" dirty="0" smtClean="0"/>
                  <a:t>, </a:t>
                </a:r>
                <a:r>
                  <a:rPr lang="ru-RU" dirty="0"/>
                  <a:t>а множество натуральных чисел с нулём обозначается как </a:t>
                </a:r>
                <a:r>
                  <a:rPr lang="en-US" sz="3800" b="1" dirty="0" smtClean="0"/>
                  <a:t>N</a:t>
                </a:r>
                <a:r>
                  <a:rPr lang="en-US" sz="3800" b="1" baseline="-25000" dirty="0" smtClean="0"/>
                  <a:t>0</a:t>
                </a:r>
                <a:r>
                  <a:rPr lang="ru-RU" dirty="0" smtClean="0"/>
                  <a:t>. </a:t>
                </a:r>
                <a:r>
                  <a:rPr lang="ru-RU" dirty="0"/>
                  <a:t>Если в определение натуральных чисел включен ноль, то множество натуральных чисел записывается </a:t>
                </a:r>
                <a:r>
                  <a:rPr lang="ru-RU" dirty="0" smtClean="0"/>
                  <a:t>как</a:t>
                </a:r>
                <a:r>
                  <a:rPr lang="en-US" dirty="0" smtClean="0"/>
                  <a:t> </a:t>
                </a:r>
                <a:r>
                  <a:rPr lang="en-US" sz="3800" b="1" dirty="0" smtClean="0"/>
                  <a:t>N</a:t>
                </a:r>
                <a:r>
                  <a:rPr lang="ru-RU" dirty="0" smtClean="0"/>
                  <a:t> </a:t>
                </a:r>
                <a:r>
                  <a:rPr lang="ru-RU" dirty="0"/>
                  <a:t>, а без нуля как </a:t>
                </a:r>
                <a:r>
                  <a:rPr lang="en-US" sz="3800" b="1" dirty="0" smtClean="0"/>
                  <a:t>N*</a:t>
                </a:r>
                <a:r>
                  <a:rPr lang="ru-RU" dirty="0" smtClean="0"/>
                  <a:t>.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/>
                  <a:t>К </a:t>
                </a:r>
                <a:r>
                  <a:rPr lang="ru-RU" u="sng" dirty="0">
                    <a:hlinkClick r:id="rId2" tooltip="Замкнутая операция"/>
                  </a:rPr>
                  <a:t>замкнутым операциям</a:t>
                </a:r>
                <a:r>
                  <a:rPr lang="ru-RU" dirty="0"/>
                  <a:t> (операциям, не выводящим результат из множества натуральных чисел) над натуральными числами относятся следующие арифметические операции:</a:t>
                </a:r>
              </a:p>
              <a:p>
                <a:pPr marL="0" lvl="0" indent="0">
                  <a:buNone/>
                </a:pPr>
                <a:r>
                  <a:rPr lang="ru-RU" u="sng" dirty="0">
                    <a:hlinkClick r:id="rId3" tooltip="Сложение"/>
                  </a:rPr>
                  <a:t>Сложение</a:t>
                </a:r>
                <a:r>
                  <a:rPr lang="ru-RU" dirty="0"/>
                  <a:t>. Слагаемое + Слагаемое = Сумма </a:t>
                </a:r>
              </a:p>
              <a:p>
                <a:pPr marL="0" lvl="0" indent="0">
                  <a:buNone/>
                </a:pPr>
                <a:r>
                  <a:rPr lang="ru-RU" u="sng" dirty="0">
                    <a:hlinkClick r:id="rId4" tooltip="Умножение"/>
                  </a:rPr>
                  <a:t>Умножение</a:t>
                </a:r>
                <a:r>
                  <a:rPr lang="ru-RU" dirty="0"/>
                  <a:t>. Множитель * Множитель = Произведение </a:t>
                </a:r>
              </a:p>
              <a:p>
                <a:pPr marL="0" lvl="0" indent="0">
                  <a:buNone/>
                </a:pPr>
                <a:r>
                  <a:rPr lang="ru-RU" u="sng" dirty="0">
                    <a:hlinkClick r:id="rId5" tooltip="Возведение в степень"/>
                  </a:rPr>
                  <a:t>Возведение в </a:t>
                </a:r>
                <a:r>
                  <a:rPr lang="ru-RU" u="sng" dirty="0" smtClean="0">
                    <a:hlinkClick r:id="rId5" tooltip="Возведение в степень"/>
                  </a:rPr>
                  <a:t>степень</a:t>
                </a:r>
                <a:r>
                  <a:rPr lang="ru-RU" u="sng" dirty="0" smtClean="0"/>
                  <a:t>:</a:t>
                </a:r>
                <a:r>
                  <a:rPr lang="ru-RU" dirty="0" smtClean="0"/>
                  <a:t> </a:t>
                </a:r>
                <a:r>
                  <a:rPr lang="ru-RU" sz="4600" b="1" dirty="0" err="1"/>
                  <a:t>a</a:t>
                </a:r>
                <a:r>
                  <a:rPr lang="ru-RU" sz="4600" b="1" baseline="30000" dirty="0" err="1"/>
                  <a:t>b</a:t>
                </a:r>
                <a:r>
                  <a:rPr lang="ru-RU" dirty="0"/>
                  <a:t>, где </a:t>
                </a:r>
                <a:r>
                  <a:rPr lang="ru-RU" sz="4600" b="1" dirty="0"/>
                  <a:t>a</a:t>
                </a:r>
                <a:r>
                  <a:rPr lang="ru-RU" dirty="0"/>
                  <a:t> — основание степени и </a:t>
                </a:r>
                <a:r>
                  <a:rPr lang="ru-RU" sz="4600" b="1" dirty="0"/>
                  <a:t>b</a:t>
                </a:r>
                <a:r>
                  <a:rPr lang="ru-RU" dirty="0"/>
                  <a:t> — показатель степени. Если основание и показатель натуральны, то и результат будет являться натуральным числом. </a:t>
                </a:r>
              </a:p>
              <a:p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15" name="Объект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0648"/>
                <a:ext cx="8229600" cy="6120680"/>
              </a:xfrm>
              <a:blipFill rotWithShape="1">
                <a:blip r:embed="rId6"/>
                <a:stretch>
                  <a:fillRect l="-1333" t="-1594" r="-1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435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Целые числа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Множество </a:t>
            </a:r>
            <a:r>
              <a:rPr lang="ru-RU" b="1" dirty="0"/>
              <a:t>целых чисел</a:t>
            </a:r>
            <a:r>
              <a:rPr lang="ru-RU" dirty="0"/>
              <a:t> </a:t>
            </a:r>
            <a:r>
              <a:rPr lang="en-US" sz="4000" b="1" dirty="0" smtClean="0"/>
              <a:t>Z</a:t>
            </a:r>
            <a:r>
              <a:rPr lang="ru-RU" dirty="0" smtClean="0"/>
              <a:t> состоит из:</a:t>
            </a:r>
          </a:p>
          <a:p>
            <a:pPr lvl="1"/>
            <a:r>
              <a:rPr lang="ru-RU" dirty="0" smtClean="0"/>
              <a:t>натуральных </a:t>
            </a:r>
            <a:r>
              <a:rPr lang="ru-RU" dirty="0"/>
              <a:t>чисел (1, 2, </a:t>
            </a:r>
            <a:r>
              <a:rPr lang="ru-RU" dirty="0" smtClean="0"/>
              <a:t>3)</a:t>
            </a:r>
          </a:p>
          <a:p>
            <a:pPr lvl="1"/>
            <a:r>
              <a:rPr lang="ru-RU" dirty="0" smtClean="0"/>
              <a:t>чисел </a:t>
            </a:r>
            <a:r>
              <a:rPr lang="ru-RU" dirty="0"/>
              <a:t>вида </a:t>
            </a:r>
            <a:r>
              <a:rPr lang="ru-RU" b="1" dirty="0"/>
              <a:t>-n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en-US" dirty="0" smtClean="0"/>
              <a:t>n </a:t>
            </a:r>
            <a:r>
              <a:rPr lang="ru-RU" dirty="0" smtClean="0"/>
              <a:t>Є</a:t>
            </a:r>
            <a:r>
              <a:rPr lang="en-US" dirty="0" smtClean="0"/>
              <a:t> N</a:t>
            </a:r>
            <a:r>
              <a:rPr lang="ru-RU" dirty="0" smtClean="0"/>
              <a:t> )</a:t>
            </a:r>
          </a:p>
          <a:p>
            <a:pPr lvl="1"/>
            <a:r>
              <a:rPr lang="ru-RU" dirty="0" smtClean="0"/>
              <a:t>числа нуль</a:t>
            </a:r>
          </a:p>
          <a:p>
            <a:pPr marL="457200" lvl="1" indent="0">
              <a:buNone/>
            </a:pPr>
            <a:r>
              <a:rPr lang="ru-RU" dirty="0"/>
              <a:t>К</a:t>
            </a:r>
            <a:r>
              <a:rPr lang="ru-RU" dirty="0" smtClean="0"/>
              <a:t>аждый </a:t>
            </a:r>
            <a:r>
              <a:rPr lang="ru-RU" dirty="0"/>
              <a:t>ненулевой </a:t>
            </a:r>
            <a:r>
              <a:rPr lang="ru-RU" dirty="0" smtClean="0"/>
              <a:t>элемент </a:t>
            </a:r>
            <a:r>
              <a:rPr lang="en-US" sz="4000" b="1" dirty="0"/>
              <a:t>Z</a:t>
            </a:r>
            <a:r>
              <a:rPr lang="ru-RU" dirty="0" smtClean="0"/>
              <a:t> </a:t>
            </a:r>
            <a:r>
              <a:rPr lang="ru-RU" dirty="0"/>
              <a:t>может быть записан в виде конечной суммы 1 + 1 + … 1 или (−1) + (−1) + … + (−1)</a:t>
            </a:r>
            <a:endParaRPr lang="ru-RU" dirty="0" smtClean="0"/>
          </a:p>
          <a:p>
            <a:pPr lvl="1"/>
            <a:endParaRPr lang="ru-RU" dirty="0"/>
          </a:p>
          <a:p>
            <a:pPr marL="457200" lvl="1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71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ru-RU" sz="2200" b="1" i="1" u="sng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Основные алгебраические свойства</a:t>
            </a:r>
            <a:br>
              <a:rPr lang="ru-RU" sz="2200" b="1" i="1" u="sng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b="1" i="1" u="sng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арифметических операций на целых числах: </a:t>
            </a:r>
            <a:r>
              <a:rPr lang="ru-RU" sz="2200" i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i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07504" y="3645024"/>
            <a:ext cx="8507288" cy="302433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500" b="1" i="1" u="sng" dirty="0">
                <a:solidFill>
                  <a:schemeClr val="accent1">
                    <a:lumMod val="75000"/>
                  </a:schemeClr>
                </a:solidFill>
              </a:rPr>
              <a:t>Теоретико-множественные свойства</a:t>
            </a:r>
            <a:endParaRPr lang="ru-RU" sz="3500" i="1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900" b="1" dirty="0" smtClean="0"/>
              <a:t> </a:t>
            </a:r>
            <a:r>
              <a:rPr lang="en-US" sz="4000" b="1" dirty="0" smtClean="0"/>
              <a:t>Z</a:t>
            </a:r>
            <a:r>
              <a:rPr lang="en-US" dirty="0" smtClean="0"/>
              <a:t> - </a:t>
            </a:r>
            <a:r>
              <a:rPr lang="ru-RU" dirty="0" smtClean="0"/>
              <a:t>линейно </a:t>
            </a:r>
            <a:r>
              <a:rPr lang="ru-RU" dirty="0"/>
              <a:t>упорядоченное множество без верхней и нижней границ. Порядок в нём задаётся соотношениями</a:t>
            </a:r>
            <a:r>
              <a:rPr lang="ru-RU" dirty="0" smtClean="0"/>
              <a:t>:</a:t>
            </a:r>
            <a:r>
              <a:rPr lang="en-US" dirty="0" smtClean="0"/>
              <a:t>   </a:t>
            </a:r>
            <a:r>
              <a:rPr lang="ru-RU" dirty="0" smtClean="0"/>
              <a:t>… </a:t>
            </a:r>
            <a:r>
              <a:rPr lang="ru-RU" dirty="0"/>
              <a:t>&lt; −2 &lt; −1 &lt; 0 &lt; 1 &lt; 2 &lt; … </a:t>
            </a:r>
          </a:p>
          <a:p>
            <a:r>
              <a:rPr lang="ru-RU" dirty="0"/>
              <a:t>Целое число называется </a:t>
            </a:r>
            <a:r>
              <a:rPr lang="ru-RU" b="1" dirty="0"/>
              <a:t>положительным</a:t>
            </a:r>
            <a:r>
              <a:rPr lang="ru-RU" dirty="0"/>
              <a:t>, если оно больше нуля, </a:t>
            </a:r>
            <a:r>
              <a:rPr lang="ru-RU" b="1" dirty="0"/>
              <a:t>отрицательным</a:t>
            </a:r>
            <a:r>
              <a:rPr lang="ru-RU" dirty="0"/>
              <a:t>, если меньше нуля. Нуль не является положительным или отрицательным.</a:t>
            </a:r>
          </a:p>
          <a:p>
            <a:r>
              <a:rPr lang="ru-RU" dirty="0"/>
              <a:t>Для целых чисел справедливы следующие соотношения:</a:t>
            </a:r>
          </a:p>
          <a:p>
            <a:pPr marL="0" indent="0" algn="ctr">
              <a:buNone/>
            </a:pPr>
            <a:r>
              <a:rPr lang="ru-RU" dirty="0" smtClean="0"/>
              <a:t>если </a:t>
            </a:r>
            <a:r>
              <a:rPr lang="ru-RU" i="1" dirty="0"/>
              <a:t>a</a:t>
            </a:r>
            <a:r>
              <a:rPr lang="ru-RU" dirty="0"/>
              <a:t> &lt; </a:t>
            </a:r>
            <a:r>
              <a:rPr lang="ru-RU" i="1" dirty="0"/>
              <a:t>b</a:t>
            </a:r>
            <a:r>
              <a:rPr lang="ru-RU" dirty="0"/>
              <a:t> и </a:t>
            </a:r>
            <a:r>
              <a:rPr lang="ru-RU" i="1" dirty="0"/>
              <a:t>c</a:t>
            </a:r>
            <a:r>
              <a:rPr lang="ru-RU" dirty="0"/>
              <a:t> &lt; </a:t>
            </a:r>
            <a:r>
              <a:rPr lang="ru-RU" i="1" dirty="0"/>
              <a:t>d</a:t>
            </a:r>
            <a:r>
              <a:rPr lang="ru-RU" dirty="0"/>
              <a:t>, тогда </a:t>
            </a:r>
            <a:r>
              <a:rPr lang="ru-RU" i="1" dirty="0"/>
              <a:t>a</a:t>
            </a:r>
            <a:r>
              <a:rPr lang="ru-RU" dirty="0"/>
              <a:t> + </a:t>
            </a:r>
            <a:r>
              <a:rPr lang="ru-RU" i="1" dirty="0"/>
              <a:t>c</a:t>
            </a:r>
            <a:r>
              <a:rPr lang="ru-RU" dirty="0"/>
              <a:t> &lt; </a:t>
            </a:r>
            <a:r>
              <a:rPr lang="ru-RU" i="1" dirty="0"/>
              <a:t>b</a:t>
            </a:r>
            <a:r>
              <a:rPr lang="ru-RU" dirty="0"/>
              <a:t> + </a:t>
            </a:r>
            <a:r>
              <a:rPr lang="ru-RU" i="1" dirty="0"/>
              <a:t>d</a:t>
            </a:r>
            <a:r>
              <a:rPr lang="ru-RU" dirty="0"/>
              <a:t>. </a:t>
            </a:r>
          </a:p>
          <a:p>
            <a:pPr marL="0" indent="0" algn="ctr">
              <a:buNone/>
            </a:pPr>
            <a:r>
              <a:rPr lang="ru-RU" dirty="0"/>
              <a:t>если </a:t>
            </a:r>
            <a:r>
              <a:rPr lang="ru-RU" i="1" dirty="0"/>
              <a:t>a</a:t>
            </a:r>
            <a:r>
              <a:rPr lang="ru-RU" dirty="0"/>
              <a:t> &lt; </a:t>
            </a:r>
            <a:r>
              <a:rPr lang="ru-RU" i="1" dirty="0"/>
              <a:t>b</a:t>
            </a:r>
            <a:r>
              <a:rPr lang="ru-RU" dirty="0"/>
              <a:t> и 0 &lt; </a:t>
            </a:r>
            <a:r>
              <a:rPr lang="ru-RU" i="1" dirty="0"/>
              <a:t>c</a:t>
            </a:r>
            <a:r>
              <a:rPr lang="ru-RU" dirty="0"/>
              <a:t>, тогда </a:t>
            </a:r>
            <a:r>
              <a:rPr lang="ru-RU" i="1" dirty="0" err="1"/>
              <a:t>ac</a:t>
            </a:r>
            <a:r>
              <a:rPr lang="ru-RU" dirty="0"/>
              <a:t> &lt; </a:t>
            </a:r>
            <a:r>
              <a:rPr lang="ru-RU" i="1" dirty="0" err="1" smtClean="0"/>
              <a:t>bc</a:t>
            </a:r>
            <a:endParaRPr lang="en-US" dirty="0"/>
          </a:p>
          <a:p>
            <a:pPr marL="0" indent="0" algn="ctr">
              <a:buNone/>
            </a:pPr>
            <a:r>
              <a:rPr lang="ru-RU" dirty="0" smtClean="0"/>
              <a:t>(</a:t>
            </a:r>
            <a:r>
              <a:rPr lang="ru-RU" dirty="0"/>
              <a:t>о</a:t>
            </a:r>
            <a:r>
              <a:rPr lang="ru-RU" dirty="0" smtClean="0"/>
              <a:t>тсюда </a:t>
            </a:r>
            <a:r>
              <a:rPr lang="ru-RU" dirty="0"/>
              <a:t>легко показать, что если </a:t>
            </a:r>
            <a:r>
              <a:rPr lang="ru-RU" i="1" dirty="0"/>
              <a:t>c</a:t>
            </a:r>
            <a:r>
              <a:rPr lang="ru-RU" dirty="0"/>
              <a:t> &lt; 0, то </a:t>
            </a:r>
            <a:r>
              <a:rPr lang="ru-RU" i="1" dirty="0" err="1"/>
              <a:t>ac</a:t>
            </a:r>
            <a:r>
              <a:rPr lang="ru-RU" dirty="0"/>
              <a:t> &gt; </a:t>
            </a:r>
            <a:r>
              <a:rPr lang="ru-RU" i="1" dirty="0" err="1"/>
              <a:t>bc</a:t>
            </a:r>
            <a:r>
              <a:rPr lang="ru-RU" dirty="0"/>
              <a:t>.)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778723"/>
              </p:ext>
            </p:extLst>
          </p:nvPr>
        </p:nvGraphicFramePr>
        <p:xfrm>
          <a:off x="395536" y="1124744"/>
          <a:ext cx="8229600" cy="2426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253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сложение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умножение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</a:tr>
              <a:tr h="253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замкнутость</a:t>
                      </a:r>
                      <a:r>
                        <a:rPr lang="ru-RU" sz="1200" dirty="0">
                          <a:effectLst/>
                        </a:rPr>
                        <a:t>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a + b   — целое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a × b   — целое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</a:tr>
              <a:tr h="253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ассоциативность</a:t>
                      </a:r>
                      <a:r>
                        <a:rPr lang="ru-RU" sz="1200" dirty="0">
                          <a:effectLst/>
                        </a:rPr>
                        <a:t>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a + (b + c)  =  (a + b) + c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a × (b × c)  =  (a × b) × c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</a:tr>
              <a:tr h="253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коммутативность</a:t>
                      </a:r>
                      <a:r>
                        <a:rPr lang="ru-RU" sz="1200" dirty="0">
                          <a:effectLst/>
                        </a:rPr>
                        <a:t>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a + b  =  b + a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a × b  =  b × a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</a:tr>
              <a:tr h="253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существование </a:t>
                      </a:r>
                      <a:r>
                        <a:rPr lang="ru-RU" sz="1200" u="sng" dirty="0">
                          <a:effectLst/>
                        </a:rPr>
                        <a:t>нейтрального элемента</a:t>
                      </a:r>
                      <a:r>
                        <a:rPr lang="ru-RU" sz="1200" dirty="0">
                          <a:effectLst/>
                        </a:rPr>
                        <a:t>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a + 0  =  a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a × 1  =  a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</a:tr>
              <a:tr h="447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существование </a:t>
                      </a:r>
                      <a:r>
                        <a:rPr lang="ru-RU" sz="1200" u="sng" dirty="0">
                          <a:effectLst/>
                        </a:rPr>
                        <a:t>противоположного элемента</a:t>
                      </a:r>
                      <a:r>
                        <a:rPr lang="ru-RU" sz="1200" dirty="0">
                          <a:effectLst/>
                        </a:rPr>
                        <a:t>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a + (−a)  =  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a  ≠  ±1  ⇒  1/a не является целым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</a:tr>
              <a:tr h="447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дистрибутивность</a:t>
                      </a:r>
                      <a:r>
                        <a:rPr lang="ru-RU" sz="1200" dirty="0">
                          <a:effectLst/>
                        </a:rPr>
                        <a:t> умножения относительно сложения: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a × (b + c)  =  (a × b) + (a × c)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96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Рациональные числа</a:t>
            </a: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268761"/>
            <a:ext cx="8579296" cy="2232247"/>
          </a:xfrm>
          <a:prstGeom prst="rect">
            <a:avLst/>
          </a:prstGeom>
        </p:spPr>
      </p:pic>
      <p:pic>
        <p:nvPicPr>
          <p:cNvPr id="6" name="Объект 5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5536" y="3645024"/>
            <a:ext cx="829126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2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Вещественные числа</a:t>
            </a:r>
            <a:br>
              <a:rPr lang="ru-RU" dirty="0" smtClean="0"/>
            </a:br>
            <a:r>
              <a:rPr lang="ru-RU" sz="3100" dirty="0" smtClean="0"/>
              <a:t>(действительные, иррациональные)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35280" cy="384502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err="1"/>
              <a:t>Веще́ственное</a:t>
            </a:r>
            <a:r>
              <a:rPr lang="ru-RU" dirty="0"/>
              <a:t>, или </a:t>
            </a:r>
            <a:r>
              <a:rPr lang="ru-RU" b="1" dirty="0" err="1"/>
              <a:t>действи́тельное</a:t>
            </a:r>
            <a:r>
              <a:rPr lang="ru-RU" b="1" dirty="0"/>
              <a:t> </a:t>
            </a:r>
            <a:r>
              <a:rPr lang="ru-RU" b="1" dirty="0" smtClean="0"/>
              <a:t>число</a:t>
            </a:r>
            <a:r>
              <a:rPr lang="ru-RU" dirty="0" smtClean="0"/>
              <a:t> </a:t>
            </a:r>
            <a:r>
              <a:rPr lang="ru-RU" dirty="0"/>
              <a:t>— математическая абстракция, возникшая из потребности измерения геометрических и физических величин окружающего мира, а также проведения таких операций как извлечение корня, вычисление логарифмов, решение алгебраических </a:t>
            </a:r>
            <a:r>
              <a:rPr lang="ru-RU" dirty="0" smtClean="0"/>
              <a:t>уравнений</a:t>
            </a: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Если натуральные числа возникли в процессе счета, рациональные — из потребности оперировать частями целого, то вещественные числа предназначены для измерения непрерывных величин. Таким образом, расширение запаса рассматриваемых чисел привело к множеству вещественных чисел, которое помимо чисел рациональных включает также другие элементы, называемые </a:t>
            </a:r>
            <a:r>
              <a:rPr lang="ru-RU" i="1" u="sng" dirty="0">
                <a:hlinkClick r:id="rId2" tooltip="Иррациональное число"/>
              </a:rPr>
              <a:t>иррациональными числами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Наглядно понятие вещественного числа можно представить себе при помощи </a:t>
            </a:r>
            <a:r>
              <a:rPr lang="ru-RU" i="1" u="sng" dirty="0">
                <a:hlinkClick r:id="rId3" tooltip="Числовая прямая"/>
              </a:rPr>
              <a:t>числовой прямой</a:t>
            </a:r>
            <a:r>
              <a:rPr lang="ru-RU" dirty="0"/>
              <a:t>. Если на прямой выбрать направление, начальную точку и единицу длины для измерения отрезков, то каждому вещественному числу можно поставить в соответствие определённую точку на этой прямой, и обратно, каждая точка будет представлять некоторое, и притом только одно, вещественное число. Вследствие этого соответствия термин числовая прямая обычно употребляется в качестве синонима множества вещественных чисел. </a:t>
            </a:r>
          </a:p>
        </p:txBody>
      </p:sp>
      <p:pic>
        <p:nvPicPr>
          <p:cNvPr id="5" name="Объект 4" descr="http://upload.wikimedia.org/wikipedia/commons/thumb/d/d7/Real_number_line.svg/350px-Real_number_line.svg.png"/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653136"/>
            <a:ext cx="6048672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968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Комплексные числа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3284985"/>
            <a:ext cx="8147248" cy="151216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Комплексные числа образуют </a:t>
            </a:r>
            <a:r>
              <a:rPr lang="ru-RU" u="sng" dirty="0">
                <a:hlinkClick r:id="rId2" tooltip="Алгебраически замкнутое поле"/>
              </a:rPr>
              <a:t>алгебраически замкнутое</a:t>
            </a:r>
            <a:r>
              <a:rPr lang="ru-RU" dirty="0"/>
              <a:t> </a:t>
            </a:r>
            <a:r>
              <a:rPr lang="ru-RU" u="sng" dirty="0">
                <a:hlinkClick r:id="rId3" tooltip="Поле (алгебра)"/>
              </a:rPr>
              <a:t>поле</a:t>
            </a:r>
            <a:r>
              <a:rPr lang="ru-RU" dirty="0"/>
              <a:t> — это означает, что </a:t>
            </a:r>
            <a:r>
              <a:rPr lang="ru-RU" u="sng" dirty="0">
                <a:hlinkClick r:id="rId4" tooltip="Многочлен"/>
              </a:rPr>
              <a:t>многочлен</a:t>
            </a:r>
            <a:r>
              <a:rPr lang="ru-RU" dirty="0"/>
              <a:t> степени </a:t>
            </a:r>
            <a:r>
              <a:rPr lang="ru-RU" i="1" dirty="0"/>
              <a:t>n</a:t>
            </a:r>
            <a:r>
              <a:rPr lang="ru-RU" dirty="0"/>
              <a:t> с комплексными коэффициентами имеет ровно </a:t>
            </a:r>
            <a:r>
              <a:rPr lang="ru-RU" i="1" dirty="0"/>
              <a:t>n</a:t>
            </a:r>
            <a:r>
              <a:rPr lang="ru-RU" dirty="0"/>
              <a:t> комплексных корней (</a:t>
            </a:r>
            <a:r>
              <a:rPr lang="ru-RU" u="sng" dirty="0">
                <a:hlinkClick r:id="rId5" tooltip="Основная теорема алгебры"/>
              </a:rPr>
              <a:t>основная теорема алгебры</a:t>
            </a:r>
            <a:r>
              <a:rPr lang="ru-RU" dirty="0"/>
              <a:t>). Это одна из главных причин широкого применения комплексных чисел в математических исследованиях. Кроме того, применение комплексных чисел позволяет удобно и компактно сформулировать многие математические модели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539552" y="1772816"/>
            <a:ext cx="81369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4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1518</Words>
  <Application>Microsoft Office PowerPoint</Application>
  <PresentationFormat>Экран (4:3)</PresentationFormat>
  <Paragraphs>138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Натуральные числа Целые числа Рациональные числа Вещественные числа Комплексные числа  Множества и массивы </vt:lpstr>
      <vt:lpstr>Множества чисел</vt:lpstr>
      <vt:lpstr>Натуральные числа</vt:lpstr>
      <vt:lpstr> </vt:lpstr>
      <vt:lpstr>Целые числа</vt:lpstr>
      <vt:lpstr>Основные алгебраические свойства арифметических операций на целых числах:  </vt:lpstr>
      <vt:lpstr>Рациональные числа</vt:lpstr>
      <vt:lpstr>Вещественные числа (действительные, иррациональные)</vt:lpstr>
      <vt:lpstr>Комплексные числа</vt:lpstr>
      <vt:lpstr>Кватернионы</vt:lpstr>
      <vt:lpstr>Множества</vt:lpstr>
      <vt:lpstr>Презентация PowerPoint</vt:lpstr>
      <vt:lpstr>Презентация PowerPoint</vt:lpstr>
      <vt:lpstr>Презентация PowerPoint</vt:lpstr>
      <vt:lpstr>Множество А называется подмножеством множества В (А ⊂  В) тогда и только тогда, когда каждый элемент множества А принадлежит множеству В.  Отношение между множеством В и любым его подмножеством А называется включением и обозначается символом ⊆ : М ⊆ N.</vt:lpstr>
      <vt:lpstr>Презентация PowerPoint</vt:lpstr>
      <vt:lpstr>Презентация PowerPoint</vt:lpstr>
      <vt:lpstr>Презентация PowerPoint</vt:lpstr>
      <vt:lpstr>Решаем:</vt:lpstr>
      <vt:lpstr>Решить задачи</vt:lpstr>
      <vt:lpstr>Презентация PowerPoint</vt:lpstr>
      <vt:lpstr>Презентация PowerPoint</vt:lpstr>
      <vt:lpstr>Решить: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Натуральные числа Целые числа Рациональные числа Вещественные числа Комплексные числа  Множества и массивы</dc:title>
  <dc:creator>Павел</dc:creator>
  <cp:lastModifiedBy>DNA7 X86</cp:lastModifiedBy>
  <cp:revision>52</cp:revision>
  <dcterms:created xsi:type="dcterms:W3CDTF">2011-10-29T16:34:56Z</dcterms:created>
  <dcterms:modified xsi:type="dcterms:W3CDTF">2014-02-20T11:25:04Z</dcterms:modified>
</cp:coreProperties>
</file>