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29B9-1172-4622-BDA5-1CAD120B7400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3530-B4C6-454F-B436-6D779BA8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40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29B9-1172-4622-BDA5-1CAD120B7400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3530-B4C6-454F-B436-6D779BA8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58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29B9-1172-4622-BDA5-1CAD120B7400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3530-B4C6-454F-B436-6D779BA8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29B9-1172-4622-BDA5-1CAD120B7400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3530-B4C6-454F-B436-6D779BA8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21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29B9-1172-4622-BDA5-1CAD120B7400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3530-B4C6-454F-B436-6D779BA8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5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29B9-1172-4622-BDA5-1CAD120B7400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3530-B4C6-454F-B436-6D779BA8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43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29B9-1172-4622-BDA5-1CAD120B7400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3530-B4C6-454F-B436-6D779BA8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8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29B9-1172-4622-BDA5-1CAD120B7400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3530-B4C6-454F-B436-6D779BA8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7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29B9-1172-4622-BDA5-1CAD120B7400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3530-B4C6-454F-B436-6D779BA8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83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29B9-1172-4622-BDA5-1CAD120B7400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3530-B4C6-454F-B436-6D779BA8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61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29B9-1172-4622-BDA5-1CAD120B7400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3530-B4C6-454F-B436-6D779BA8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4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E29B9-1172-4622-BDA5-1CAD120B7400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D3530-B4C6-454F-B436-6D779BA8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7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G:\wiki\%25D0%259A%25D0%25B2%25D0%25B0%25D0%25B4%25D1%2580%25D0%25B0%25D1%2582%25D0%25B8%25D1%2587%25D0%25BD%25D0%25B0%25D1%258F_%25D1%2584%25D1%2583%25D0%25BD%25D0%25BA%25D1%2586%25D0%25B8%25D1%258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Relationship Id="rId6" Type="http://schemas.openxmlformats.org/officeDocument/2006/relationships/hyperlink" Target="file:///G:\wiki\%25D0%259F%25D0%25BE%25D0%25BB%25D1%2583%25D0%25BF%25D0%25BB%25D0%25BE%25D1%2581%25D0%25BA%25D0%25BE%25D1%2581%25D1%2582%25D1%258C" TargetMode="External"/><Relationship Id="rId5" Type="http://schemas.openxmlformats.org/officeDocument/2006/relationships/hyperlink" Target="file:///G:\wiki\%25D0%259E%25D1%2581%25D1%258C_%25D0%25B0%25D0%25B1%25D1%2581%25D1%2586%25D0%25B8%25D1%2581%25D1%2581" TargetMode="External"/><Relationship Id="rId4" Type="http://schemas.openxmlformats.org/officeDocument/2006/relationships/hyperlink" Target="file:///G:\wiki\%25D0%259F%25D0%25B0%25D1%2580%25D0%25B0%25D0%25B1%25D0%25BE%25D0%25BB%25D0%25B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G:\wiki\%25D0%2594%25D0%25B8%25D1%2581%25D0%25BA%25D1%2580%25D0%25B8%25D0%25BC%25D0%25B8%25D0%25BD%25D0%25B0%25D0%25BD%25D1%2582" TargetMode="External"/><Relationship Id="rId7" Type="http://schemas.openxmlformats.org/officeDocument/2006/relationships/image" Target="../media/image7.png"/><Relationship Id="rId2" Type="http://schemas.openxmlformats.org/officeDocument/2006/relationships/hyperlink" Target="file:///G:\wiki\%25D0%2592%25D0%25B5%25D1%2589%25D0%25B5%25D1%2581%25D1%2582%25D0%25B2%25D0%25B5%25D0%25BD%25D0%25BD%25D0%25BE%25D0%25B5_%25D1%2587%25D0%25B8%25D1%2581%25D0%25BB%25D0%25B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file:///G:\wiki\%25D0%259A%25D0%25BE%25D0%25BC%25D0%25BF%25D0%25BB%25D0%25B5%25D0%25BA%25D1%2581%25D0%25BD%25D1%258B%25D0%25B5_%25D1%2587%25D0%25B8%25D1%2581%25D0%25BB%25D0%25B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Квадратное уравнение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9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459030"/>
            <a:ext cx="8229600" cy="613832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Квадра́тное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уравне́ние</a:t>
            </a: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—алгебраическое уравнение общего вида</a:t>
            </a:r>
            <a:endParaRPr lang="ru-RU" dirty="0">
              <a:ea typeface="Calibri"/>
              <a:cs typeface="Times New Roman"/>
            </a:endParaRPr>
          </a:p>
        </p:txBody>
      </p:sp>
      <p:pic>
        <p:nvPicPr>
          <p:cNvPr id="5" name="Рисунок 4" descr="ax^2 + bx + c = 0, \quad a \ne 0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200799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229224"/>
            <a:ext cx="7488832" cy="1368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2636912"/>
            <a:ext cx="8280920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Коэффициент </a:t>
            </a:r>
            <a:r>
              <a:rPr lang="ru-RU" sz="3600" b="1" i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с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называется 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свободным членом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этого уравнения</a:t>
            </a:r>
            <a:r>
              <a:rPr lang="ru-RU" sz="10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.</a:t>
            </a:r>
          </a:p>
          <a:p>
            <a:endParaRPr lang="ru-RU" sz="1000" dirty="0" smtClean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  <a:p>
            <a:r>
              <a:rPr lang="ru-RU" sz="11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Поделив уравнение общего вида на 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a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, можно получить так называемое 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приведённое квадратное уравнение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:</a:t>
            </a:r>
            <a:endParaRPr lang="ru-RU" sz="2800" dirty="0" smtClean="0">
              <a:ea typeface="Calibri"/>
              <a:cs typeface="Times New Roman"/>
            </a:endParaRPr>
          </a:p>
          <a:p>
            <a:endParaRPr lang="ru-RU" sz="11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296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Геометрический смысл</a:t>
            </a:r>
            <a:endParaRPr lang="ru-RU" b="1" dirty="0"/>
          </a:p>
        </p:txBody>
      </p:sp>
      <p:pic>
        <p:nvPicPr>
          <p:cNvPr id="5" name="Объект 4" descr="http://upload.wikimedia.org/wikipedia/ru/6/66/%D0%9A%D0%B2%D0%B0%D0%B4%D1%80%D0%B0%D1%82%D0%BD%D0%BE%D0%B5_%D1%83%D1%80%D0%B0%D0%B2%D0%BD%D0%B5%D0%BD%D0%B8%D0%B5.gif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1344" y="1412776"/>
            <a:ext cx="4067944" cy="40690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07504" y="1600200"/>
            <a:ext cx="5040560" cy="51411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Графиком </a:t>
            </a:r>
            <a:r>
              <a:rPr lang="ru-RU" u="sng" dirty="0">
                <a:hlinkClick r:id="rId3" action="ppaction://hlinkfile" tooltip="Квадратичная функция"/>
              </a:rPr>
              <a:t>квадратичной функции</a:t>
            </a:r>
            <a:r>
              <a:rPr lang="ru-RU" dirty="0"/>
              <a:t> является </a:t>
            </a:r>
            <a:r>
              <a:rPr lang="ru-RU" u="sng" dirty="0">
                <a:hlinkClick r:id="rId4" action="ppaction://hlinkfile" tooltip="Парабола"/>
              </a:rPr>
              <a:t>парабола</a:t>
            </a:r>
            <a:r>
              <a:rPr lang="ru-RU" dirty="0"/>
              <a:t>. Решениями (корнями) квадратного уравнения называют точки пересечения параболы с </a:t>
            </a:r>
            <a:r>
              <a:rPr lang="ru-RU" u="sng" dirty="0">
                <a:hlinkClick r:id="rId5" action="ppaction://hlinkfile" tooltip="Ось абсцисс"/>
              </a:rPr>
              <a:t>осью абсцисс</a:t>
            </a:r>
            <a:r>
              <a:rPr lang="ru-RU" dirty="0"/>
              <a:t>. Если парабола, описываемая квадратичной функцией, не пересекается с осью абсцисс, уравнение не имеет вещественных корней. Если парабола пересекается с осью абсцисс в одной точке (в вершине параболы), уравнение имеет один вещественный корень (также говорят, что уравнение имеет два совпадающих корня). Если парабола пересекает ось абсцисс в двух точках, уравнение имеет два вещественных корня. (См. изображение справа</a:t>
            </a:r>
            <a:r>
              <a:rPr lang="ru-RU" dirty="0" smtClean="0"/>
              <a:t>.)  </a:t>
            </a:r>
          </a:p>
          <a:p>
            <a:pPr marL="0" indent="0">
              <a:buNone/>
            </a:pPr>
            <a:r>
              <a:rPr lang="ru-RU" dirty="0"/>
              <a:t>Если коэффициент </a:t>
            </a:r>
            <a:r>
              <a:rPr lang="ru-RU" i="1" dirty="0"/>
              <a:t>а</a:t>
            </a:r>
            <a:r>
              <a:rPr lang="ru-RU" dirty="0"/>
              <a:t> положительный, ветви параболы направлены вверх и наоборот. Если коэффициент b положительный (при </a:t>
            </a:r>
            <a:r>
              <a:rPr lang="ru-RU" dirty="0" smtClean="0"/>
              <a:t>положительном </a:t>
            </a:r>
            <a:r>
              <a:rPr lang="ru-RU" dirty="0"/>
              <a:t>a, при отрицательном наоборот), то вершина параболы лежит в левой </a:t>
            </a:r>
            <a:r>
              <a:rPr lang="ru-RU" u="sng" dirty="0">
                <a:hlinkClick r:id="rId6" action="ppaction://hlinkfile" tooltip="Полуплоскость"/>
              </a:rPr>
              <a:t>полуплоскости</a:t>
            </a:r>
            <a:r>
              <a:rPr lang="ru-RU" dirty="0"/>
              <a:t> и наоборот.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Прямоугольник 6" descr="2ax + b = \pm\sqrt{-4ac + b^2}"/>
          <p:cNvSpPr>
            <a:spLocks noChangeAspect="1" noChangeArrowheads="1"/>
          </p:cNvSpPr>
          <p:nvPr/>
        </p:nvSpPr>
        <p:spPr bwMode="auto">
          <a:xfrm>
            <a:off x="0" y="0"/>
            <a:ext cx="307340" cy="30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57200" y="76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57200" y="965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84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600" b="1" u="sng" dirty="0" smtClean="0"/>
              <a:t>Получение формулы для решения</a:t>
            </a:r>
            <a:br>
              <a:rPr lang="ru-RU" sz="3600" b="1" u="sng" dirty="0" smtClean="0"/>
            </a:br>
            <a:r>
              <a:rPr lang="ru-RU" sz="3600" b="1" u="sng" dirty="0" smtClean="0"/>
              <a:t>квадратного </a:t>
            </a:r>
            <a:r>
              <a:rPr lang="ru-RU" sz="3600" b="1" u="sng" dirty="0" smtClean="0"/>
              <a:t>уравнения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579296" cy="532859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Формулу </a:t>
                </a:r>
                <a:r>
                  <a:rPr lang="ru-RU" dirty="0"/>
                  <a:t>можно получить следующим образом:</a:t>
                </a:r>
              </a:p>
              <a:p>
                <a:pPr marL="0" indent="0">
                  <a:buNone/>
                </a:pPr>
                <a:r>
                  <a:rPr lang="ru-RU" i="1" dirty="0"/>
                  <a:t>ax</a:t>
                </a:r>
                <a:r>
                  <a:rPr lang="ru-RU" baseline="30000" dirty="0"/>
                  <a:t>2</a:t>
                </a:r>
                <a:r>
                  <a:rPr lang="ru-RU" dirty="0"/>
                  <a:t> + </a:t>
                </a:r>
                <a:r>
                  <a:rPr lang="ru-RU" i="1" dirty="0" err="1"/>
                  <a:t>bx</a:t>
                </a:r>
                <a:r>
                  <a:rPr lang="ru-RU" dirty="0"/>
                  <a:t> + </a:t>
                </a:r>
                <a:r>
                  <a:rPr lang="ru-RU" i="1" dirty="0"/>
                  <a:t>c</a:t>
                </a:r>
                <a:r>
                  <a:rPr lang="ru-RU" dirty="0"/>
                  <a:t> = 0,</a:t>
                </a:r>
              </a:p>
              <a:p>
                <a:pPr marL="0" indent="0">
                  <a:buNone/>
                </a:pPr>
                <a:r>
                  <a:rPr lang="ru-RU" i="1" dirty="0"/>
                  <a:t>ax</a:t>
                </a:r>
                <a:r>
                  <a:rPr lang="ru-RU" baseline="30000" dirty="0"/>
                  <a:t>2</a:t>
                </a:r>
                <a:r>
                  <a:rPr lang="ru-RU" dirty="0"/>
                  <a:t> + </a:t>
                </a:r>
                <a:r>
                  <a:rPr lang="ru-RU" i="1" dirty="0" err="1"/>
                  <a:t>bx</a:t>
                </a:r>
                <a:r>
                  <a:rPr lang="ru-RU" dirty="0"/>
                  <a:t> = − </a:t>
                </a:r>
                <a:r>
                  <a:rPr lang="ru-RU" i="1" dirty="0"/>
                  <a:t>c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Умножаем каждую часть на </a:t>
                </a:r>
                <a:r>
                  <a:rPr lang="ru-RU" b="1" i="1" dirty="0"/>
                  <a:t>4a</a:t>
                </a:r>
                <a:r>
                  <a:rPr lang="ru-RU" dirty="0"/>
                  <a:t> и прибавляем </a:t>
                </a:r>
                <a:r>
                  <a:rPr lang="ru-RU" b="1" i="1" dirty="0"/>
                  <a:t>b</a:t>
                </a:r>
                <a:r>
                  <a:rPr lang="ru-RU" b="1" baseline="30000" dirty="0"/>
                  <a:t>2</a:t>
                </a:r>
                <a:r>
                  <a:rPr lang="ru-RU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4</a:t>
                </a:r>
                <a:r>
                  <a:rPr lang="en-US" i="1" dirty="0"/>
                  <a:t>a</a:t>
                </a:r>
                <a:r>
                  <a:rPr lang="en-US" baseline="30000" dirty="0"/>
                  <a:t>2</a:t>
                </a:r>
                <a:r>
                  <a:rPr lang="en-US" i="1" dirty="0"/>
                  <a:t>x</a:t>
                </a:r>
                <a:r>
                  <a:rPr lang="en-US" baseline="30000" dirty="0"/>
                  <a:t>2</a:t>
                </a:r>
                <a:r>
                  <a:rPr lang="en-US" dirty="0"/>
                  <a:t> + 4</a:t>
                </a:r>
                <a:r>
                  <a:rPr lang="en-US" i="1" dirty="0"/>
                  <a:t>abx</a:t>
                </a:r>
                <a:r>
                  <a:rPr lang="en-US" dirty="0"/>
                  <a:t> + </a:t>
                </a:r>
                <a:r>
                  <a:rPr lang="en-US" i="1" dirty="0"/>
                  <a:t>b</a:t>
                </a:r>
                <a:r>
                  <a:rPr lang="en-US" baseline="30000" dirty="0"/>
                  <a:t>2</a:t>
                </a:r>
                <a:r>
                  <a:rPr lang="en-US" dirty="0"/>
                  <a:t> = − 4</a:t>
                </a:r>
                <a:r>
                  <a:rPr lang="en-US" i="1" dirty="0"/>
                  <a:t>ac</a:t>
                </a:r>
                <a:r>
                  <a:rPr lang="en-US" dirty="0"/>
                  <a:t> + </a:t>
                </a:r>
                <a:r>
                  <a:rPr lang="en-US" i="1" dirty="0"/>
                  <a:t>b</a:t>
                </a:r>
                <a:r>
                  <a:rPr lang="en-US" baseline="30000" dirty="0"/>
                  <a:t>2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US" dirty="0"/>
                  <a:t>(2</a:t>
                </a:r>
                <a:r>
                  <a:rPr lang="en-US" i="1" dirty="0"/>
                  <a:t>ax</a:t>
                </a:r>
                <a:r>
                  <a:rPr lang="en-US" dirty="0"/>
                  <a:t> + </a:t>
                </a:r>
                <a:r>
                  <a:rPr lang="en-US" i="1" dirty="0"/>
                  <a:t>b</a:t>
                </a:r>
                <a:r>
                  <a:rPr lang="en-US" dirty="0"/>
                  <a:t>)</a:t>
                </a:r>
                <a:r>
                  <a:rPr lang="en-US" baseline="30000" dirty="0"/>
                  <a:t>2</a:t>
                </a:r>
                <a:r>
                  <a:rPr lang="en-US" dirty="0"/>
                  <a:t> = − 4</a:t>
                </a:r>
                <a:r>
                  <a:rPr lang="en-US" i="1" dirty="0"/>
                  <a:t>ac</a:t>
                </a:r>
                <a:r>
                  <a:rPr lang="en-US" dirty="0"/>
                  <a:t> + </a:t>
                </a:r>
                <a:r>
                  <a:rPr lang="en-US" i="1" dirty="0" smtClean="0"/>
                  <a:t>b</a:t>
                </a:r>
                <a:r>
                  <a:rPr lang="en-US" baseline="30000" dirty="0" smtClean="0"/>
                  <a:t>2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US" i="1" dirty="0" smtClean="0"/>
                  <a:t>2ax + b = 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𝑎𝑐</m:t>
                        </m:r>
                        <m:r>
                          <a:rPr lang="en-US" b="0" i="1" smtClean="0">
                            <a:latin typeface="Cambria Math"/>
                          </a:rPr>
                          <m:t>+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i="1" dirty="0" smtClean="0"/>
              </a:p>
              <a:p>
                <a:pPr marL="0" indent="0">
                  <a:buNone/>
                </a:pPr>
                <a:r>
                  <a:rPr lang="ru-RU" dirty="0" smtClean="0"/>
                  <a:t>Находим дискриминант   </a:t>
                </a:r>
                <a:r>
                  <a:rPr lang="ru-RU" b="1" i="1" dirty="0">
                    <a:solidFill>
                      <a:srgbClr val="000000"/>
                    </a:solidFill>
                    <a:latin typeface="Arial"/>
                    <a:ea typeface="Times New Roman"/>
                    <a:cs typeface="Times New Roman"/>
                  </a:rPr>
                  <a:t>D</a:t>
                </a:r>
                <a:r>
                  <a:rPr lang="ru-RU" b="1" dirty="0">
                    <a:solidFill>
                      <a:srgbClr val="000000"/>
                    </a:solidFill>
                    <a:latin typeface="Arial"/>
                    <a:ea typeface="Times New Roman"/>
                    <a:cs typeface="Times New Roman"/>
                  </a:rPr>
                  <a:t> = </a:t>
                </a:r>
                <a:r>
                  <a:rPr lang="ru-RU" b="1" i="1" dirty="0">
                    <a:solidFill>
                      <a:srgbClr val="000000"/>
                    </a:solidFill>
                    <a:latin typeface="Arial"/>
                    <a:ea typeface="Times New Roman"/>
                    <a:cs typeface="Times New Roman"/>
                  </a:rPr>
                  <a:t>b</a:t>
                </a:r>
                <a:r>
                  <a:rPr lang="ru-RU" b="1" baseline="30000" dirty="0">
                    <a:solidFill>
                      <a:srgbClr val="000000"/>
                    </a:solidFill>
                    <a:latin typeface="Arial"/>
                    <a:ea typeface="Times New Roman"/>
                    <a:cs typeface="Times New Roman"/>
                  </a:rPr>
                  <a:t>2</a:t>
                </a:r>
                <a:r>
                  <a:rPr lang="ru-RU" b="1" dirty="0">
                    <a:solidFill>
                      <a:srgbClr val="000000"/>
                    </a:solidFill>
                    <a:latin typeface="Arial"/>
                    <a:ea typeface="Times New Roman"/>
                    <a:cs typeface="Times New Roman"/>
                  </a:rPr>
                  <a:t> − 4</a:t>
                </a:r>
                <a:r>
                  <a:rPr lang="ru-RU" b="1" i="1" dirty="0">
                    <a:solidFill>
                      <a:srgbClr val="000000"/>
                    </a:solidFill>
                    <a:latin typeface="Arial"/>
                    <a:ea typeface="Times New Roman"/>
                    <a:cs typeface="Times New Roman"/>
                  </a:rPr>
                  <a:t>ac</a:t>
                </a:r>
              </a:p>
              <a:p>
                <a:pPr marL="0" indent="0" algn="ctr">
                  <a:buNone/>
                </a:pPr>
                <a:r>
                  <a:rPr lang="ru-RU" sz="2000" dirty="0" smtClean="0"/>
                  <a:t>(значение выражения под знаком корня)</a:t>
                </a:r>
                <a:endParaRPr lang="ru-RU" sz="2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579296" cy="5328592"/>
              </a:xfrm>
              <a:blipFill rotWithShape="1">
                <a:blip r:embed="rId2"/>
                <a:stretch>
                  <a:fillRect l="-1777" t="-1487" r="-16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8014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Уравнение с вещественными корнями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589640" cy="5472608"/>
          </a:xfrm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Квадратное уравнение с </a:t>
            </a:r>
            <a:r>
              <a:rPr lang="ru-RU" dirty="0" smtClean="0">
                <a:solidFill>
                  <a:srgbClr val="0000FF"/>
                </a:solidFill>
                <a:effectLst/>
                <a:latin typeface="Arial"/>
                <a:ea typeface="Times New Roman"/>
                <a:cs typeface="Times New Roman"/>
                <a:hlinkClick r:id="rId2" action="ppaction://hlinkfile" tooltip="Вещественное число"/>
              </a:rPr>
              <a:t>вещественными</a:t>
            </a: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коэффициентами  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а</a:t>
            </a: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 и  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b</a:t>
            </a: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 может иметь от 0 до 2.</a:t>
            </a:r>
          </a:p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 зависимости</a:t>
            </a: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от значения </a:t>
            </a:r>
            <a:r>
              <a:rPr lang="ru-RU" dirty="0" smtClean="0">
                <a:solidFill>
                  <a:srgbClr val="0000FF"/>
                </a:solidFill>
                <a:effectLst/>
                <a:latin typeface="Arial"/>
                <a:ea typeface="Times New Roman"/>
                <a:cs typeface="Times New Roman"/>
                <a:hlinkClick r:id="rId3" action="ppaction://hlinkfile" tooltip="Дискриминант"/>
              </a:rPr>
              <a:t>дискриминанта</a:t>
            </a: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5100" b="1" i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</a:t>
            </a:r>
            <a:r>
              <a:rPr lang="ru-RU" sz="5100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= </a:t>
            </a:r>
            <a:r>
              <a:rPr lang="ru-RU" sz="5100" b="1" i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b</a:t>
            </a:r>
            <a:r>
              <a:rPr lang="ru-RU" sz="5100" b="1" baseline="300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ru-RU" sz="5100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− 4</a:t>
            </a:r>
            <a:r>
              <a:rPr lang="ru-RU" sz="5100" b="1" i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ac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вещественных корней может быть: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ea typeface="Calibri"/>
              <a:cs typeface="Times New Roman"/>
            </a:endParaRPr>
          </a:p>
          <a:p>
            <a:pPr marL="0" lvl="0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при 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&gt; 0 </a:t>
            </a: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корней </a:t>
            </a:r>
            <a:r>
              <a:rPr lang="ru-RU" sz="4000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два</a:t>
            </a: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, и они вычисляются по формуле </a:t>
            </a:r>
            <a:endParaRPr lang="ru-RU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114300" indent="0">
              <a:spcBef>
                <a:spcPts val="0"/>
              </a:spcBef>
              <a:buNone/>
            </a:pPr>
            <a:endParaRPr lang="ru-RU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114300" indent="0">
              <a:spcBef>
                <a:spcPts val="0"/>
              </a:spcBef>
              <a:buNone/>
            </a:pPr>
            <a:endParaRPr lang="ru-RU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114300" indent="0">
              <a:spcBef>
                <a:spcPts val="0"/>
              </a:spcBef>
              <a:buNone/>
            </a:pPr>
            <a:endParaRPr lang="ru-RU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114300" indent="0">
              <a:spcBef>
                <a:spcPts val="0"/>
              </a:spcBef>
              <a:buNone/>
            </a:pPr>
            <a:endParaRPr lang="ru-RU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114300" indent="0">
              <a:spcBef>
                <a:spcPts val="0"/>
              </a:spcBef>
              <a:buNone/>
            </a:pPr>
            <a:endParaRPr lang="ru-RU" dirty="0">
              <a:ea typeface="Calibri"/>
              <a:cs typeface="Times New Roman"/>
            </a:endParaRPr>
          </a:p>
          <a:p>
            <a:pPr marL="0" lvl="0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ru-RU" dirty="0" smtClean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  <a:p>
            <a:pPr marL="0" lvl="0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ru-RU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marL="0" lvl="0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при 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= 0 </a:t>
            </a: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корень </a:t>
            </a:r>
            <a:r>
              <a:rPr lang="ru-RU" sz="4000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один</a:t>
            </a: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(в некоторых контекстах говорят также о двух равных или совпадающих корнях), кратности 2: </a:t>
            </a:r>
          </a:p>
          <a:p>
            <a:pPr marL="0" lvl="0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ru-RU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0" lvl="0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ru-RU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0" lvl="0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ru-RU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0" lvl="0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ru-RU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0" lvl="0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ru-RU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0" lvl="0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ru-RU" dirty="0" smtClean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  <a:p>
            <a:pPr marL="0" lvl="0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при 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&lt; 0 </a:t>
            </a:r>
            <a:r>
              <a:rPr lang="ru-RU" sz="3400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вещественных корней нет</a:t>
            </a: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. Существуют два </a:t>
            </a:r>
            <a:r>
              <a:rPr lang="ru-RU" dirty="0" smtClean="0">
                <a:solidFill>
                  <a:srgbClr val="0000FF"/>
                </a:solidFill>
                <a:effectLst/>
                <a:latin typeface="Arial"/>
                <a:ea typeface="Times New Roman"/>
                <a:cs typeface="Times New Roman"/>
                <a:hlinkClick r:id="rId4" action="ppaction://hlinkfile" tooltip="Комплексные числа"/>
              </a:rPr>
              <a:t>комплексных</a:t>
            </a: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корня, выражающиеся той же формулой (1) (без использования извлечения корня из отрицательного числа), либо формулой </a:t>
            </a:r>
            <a:endParaRPr lang="ru-RU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ea typeface="Calibri"/>
                <a:cs typeface="Times New Roman"/>
              </a:rPr>
              <a:t> </a:t>
            </a:r>
            <a:endParaRPr lang="ru-RU" dirty="0">
              <a:ea typeface="Calibri"/>
              <a:cs typeface="Times New Roman"/>
            </a:endParaRPr>
          </a:p>
        </p:txBody>
      </p:sp>
      <p:pic>
        <p:nvPicPr>
          <p:cNvPr id="5" name="Рисунок 4" descr="x_{1,2} = \frac{-b \pm \sqrt{b^2-4ac}}{2a};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712" y="2708920"/>
            <a:ext cx="3350456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x = \frac{-b}{2a};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536" y="4149080"/>
            <a:ext cx="159142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x_{1,2} = \frac{-b \pm i\sqrt{-b^2+4ac}}{2a}.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712" y="5877272"/>
            <a:ext cx="291840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180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246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356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334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Квадратное уравнение</vt:lpstr>
      <vt:lpstr>Презентация PowerPoint</vt:lpstr>
      <vt:lpstr>Геометрический смысл</vt:lpstr>
      <vt:lpstr>Получение формулы для решения квадратного уравнения</vt:lpstr>
      <vt:lpstr>Уравнение с вещественными корнями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</dc:creator>
  <cp:lastModifiedBy>Admin</cp:lastModifiedBy>
  <cp:revision>8</cp:revision>
  <dcterms:created xsi:type="dcterms:W3CDTF">2011-11-22T11:58:32Z</dcterms:created>
  <dcterms:modified xsi:type="dcterms:W3CDTF">2011-11-29T22:56:45Z</dcterms:modified>
</cp:coreProperties>
</file>