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9" r:id="rId5"/>
    <p:sldId id="258" r:id="rId6"/>
    <p:sldId id="260" r:id="rId7"/>
    <p:sldId id="261" r:id="rId8"/>
    <p:sldId id="274" r:id="rId9"/>
    <p:sldId id="262" r:id="rId10"/>
    <p:sldId id="268" r:id="rId11"/>
    <p:sldId id="263" r:id="rId12"/>
    <p:sldId id="269" r:id="rId13"/>
    <p:sldId id="271" r:id="rId14"/>
    <p:sldId id="272" r:id="rId15"/>
    <p:sldId id="270" r:id="rId16"/>
    <p:sldId id="275" r:id="rId17"/>
    <p:sldId id="289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0" r:id="rId27"/>
    <p:sldId id="284" r:id="rId28"/>
    <p:sldId id="286" r:id="rId29"/>
    <p:sldId id="285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08" d="100"/>
          <a:sy n="108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4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9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0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9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6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1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4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2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7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C235-A028-47D2-88A3-38EEDADC9F9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A2FF-89F8-4909-96AE-29F9182A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степени.</a:t>
            </a:r>
            <a:br>
              <a:rPr lang="ru-RU" dirty="0" smtClean="0"/>
            </a:br>
            <a:r>
              <a:rPr lang="ru-RU" dirty="0" smtClean="0"/>
              <a:t>Свойства степени.</a:t>
            </a:r>
            <a:br>
              <a:rPr lang="ru-RU" dirty="0" smtClean="0"/>
            </a:br>
            <a:r>
              <a:rPr lang="ru-RU" dirty="0" smtClean="0"/>
              <a:t>Преобразование степеней.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Понятие корня.</a:t>
            </a:r>
            <a:br>
              <a:rPr lang="ru-RU" dirty="0" smtClean="0"/>
            </a:br>
            <a:r>
              <a:rPr lang="ru-RU" dirty="0" smtClean="0"/>
              <a:t>Свойства корня натуральной степени.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525344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5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36327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u="sng" dirty="0"/>
              <a:t>Тождества сокращенного </a:t>
            </a:r>
            <a:r>
              <a:rPr lang="ru-RU" sz="3000" b="1" u="sng" dirty="0" smtClean="0"/>
              <a:t>умножения можно применять при преобразованиях выражений со степенями (корнями)</a:t>
            </a:r>
            <a:endParaRPr lang="ru-RU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9424" y="1916832"/>
                <a:ext cx="8496944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Например, разность квадратов</a:t>
                </a:r>
                <a:r>
                  <a:rPr lang="ru-RU" b="1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</a:t>
                </a:r>
                <a:r>
                  <a:rPr lang="ru-RU" b="1" baseline="30000" dirty="0"/>
                  <a:t>2</a:t>
                </a:r>
                <a:r>
                  <a:rPr lang="ru-RU" b="1" dirty="0"/>
                  <a:t> – </a:t>
                </a:r>
                <a:r>
                  <a:rPr lang="en-US" b="1" dirty="0"/>
                  <a:t>b</a:t>
                </a:r>
                <a:r>
                  <a:rPr lang="ru-RU" b="1" baseline="30000" dirty="0"/>
                  <a:t>2</a:t>
                </a:r>
                <a:r>
                  <a:rPr lang="ru-RU" b="1" dirty="0"/>
                  <a:t> = (</a:t>
                </a:r>
                <a:r>
                  <a:rPr lang="en-US" b="1" dirty="0"/>
                  <a:t>a</a:t>
                </a:r>
                <a:r>
                  <a:rPr lang="ru-RU" b="1" dirty="0"/>
                  <a:t> - </a:t>
                </a:r>
                <a:r>
                  <a:rPr lang="en-US" b="1" dirty="0"/>
                  <a:t>b</a:t>
                </a:r>
                <a:r>
                  <a:rPr lang="ru-RU" b="1" dirty="0"/>
                  <a:t>) </a:t>
                </a:r>
                <a14:m>
                  <m:oMath xmlns:m="http://schemas.openxmlformats.org/officeDocument/2006/math">
                    <m:r>
                      <a:rPr lang="ru-RU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b="1" dirty="0"/>
                  <a:t> (</a:t>
                </a:r>
                <a:r>
                  <a:rPr lang="en-US" b="1" dirty="0"/>
                  <a:t>a</a:t>
                </a:r>
                <a:r>
                  <a:rPr lang="ru-RU" b="1" dirty="0"/>
                  <a:t> + </a:t>
                </a:r>
                <a:r>
                  <a:rPr lang="en-US" b="1" dirty="0"/>
                  <a:t>b</a:t>
                </a:r>
                <a:r>
                  <a:rPr lang="ru-RU" b="1" dirty="0" smtClean="0"/>
                  <a:t>)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ru-RU" sz="1600" b="1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будет выглядеть так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ru-RU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</a:t>
                </a:r>
                <a:r>
                  <a:rPr lang="ru-RU" b="1" dirty="0" smtClean="0"/>
                  <a:t> </a:t>
                </a:r>
                <a:r>
                  <a:rPr lang="ru-RU" b="1" dirty="0"/>
                  <a:t>– </a:t>
                </a:r>
                <a:r>
                  <a:rPr lang="en-US" b="1" dirty="0" smtClean="0"/>
                  <a:t>b</a:t>
                </a:r>
                <a:r>
                  <a:rPr lang="ru-RU" b="1" dirty="0" smtClean="0"/>
                  <a:t> </a:t>
                </a:r>
                <a:r>
                  <a:rPr lang="ru-RU" b="1" dirty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ru-RU" b="1" dirty="0" smtClean="0"/>
                  <a:t>)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ru-RU" b="1" dirty="0" smtClean="0"/>
                  <a:t> </a:t>
                </a:r>
                <a:r>
                  <a:rPr lang="ru-RU" b="1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ru-RU" b="1" dirty="0" smtClean="0"/>
                  <a:t>)     </a:t>
                </a:r>
                <a:endParaRPr lang="ru-RU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424" y="1916832"/>
                <a:ext cx="8496944" cy="4680520"/>
              </a:xfrm>
              <a:blipFill rotWithShape="0">
                <a:blip r:embed="rId2"/>
                <a:stretch>
                  <a:fillRect l="-1865" t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332656"/>
                <a:ext cx="9036496" cy="626469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Разность и сумма кубов в привычном виде</a:t>
                </a: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a</a:t>
                </a:r>
                <a:r>
                  <a:rPr lang="en-US" b="1" baseline="30000" dirty="0" smtClean="0"/>
                  <a:t>3</a:t>
                </a:r>
                <a:r>
                  <a:rPr lang="en-US" b="1" dirty="0" smtClean="0"/>
                  <a:t> </a:t>
                </a:r>
                <a:r>
                  <a:rPr lang="en-US" b="1" dirty="0"/>
                  <a:t>– b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 = (a - b) </a:t>
                </a:r>
                <a14:m>
                  <m:oMath xmlns:m="http://schemas.openxmlformats.org/officeDocument/2006/math">
                    <m:r>
                      <a:rPr lang="ru-RU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)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b="1" dirty="0"/>
                  <a:t>a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 + b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 = (a + b) </a:t>
                </a:r>
                <a14:m>
                  <m:oMath xmlns:m="http://schemas.openxmlformats.org/officeDocument/2006/math">
                    <m:r>
                      <a:rPr lang="ru-RU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)</a:t>
                </a:r>
                <a:endParaRPr lang="ru-RU" b="1" dirty="0" smtClean="0"/>
              </a:p>
              <a:p>
                <a:pPr marL="0" indent="0">
                  <a:buNone/>
                </a:pP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в виде формул со степенью (корнем):</a:t>
                </a:r>
              </a:p>
              <a:p>
                <a:pPr marL="0" indent="0">
                  <a:buNone/>
                </a:pPr>
                <a:endParaRPr lang="ru-RU" sz="2400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b</a:t>
                </a:r>
                <a:r>
                  <a:rPr lang="ru-RU" dirty="0"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ra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a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</a:t>
                </a:r>
                <a:r>
                  <a:rPr lang="ru-RU" dirty="0" smtClean="0"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900" dirty="0" smtClean="0"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2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900" dirty="0">
                    <a:cs typeface="Times New Roman" panose="02020603050405020304" pitchFamily="18" charset="0"/>
                  </a:rPr>
                  <a:t> b</a:t>
                </a:r>
                <a:r>
                  <a:rPr lang="ru-RU" sz="29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ru-RU" sz="29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rad>
                      </m:e>
                    </m:d>
                    <m:r>
                      <a:rPr lang="en-US" sz="29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×(</m:t>
                    </m:r>
                    <m:r>
                      <a:rPr lang="en-US" sz="29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9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  <m:r>
                      <a:rPr lang="en-US" sz="29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9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9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900" dirty="0"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2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900" dirty="0">
                    <a:cs typeface="Times New Roman" panose="02020603050405020304" pitchFamily="18" charset="0"/>
                  </a:rPr>
                  <a:t> b</a:t>
                </a:r>
                <a:r>
                  <a:rPr lang="ru-RU" sz="29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ru-RU" sz="29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rad>
                      </m:e>
                    </m:d>
                    <m:r>
                      <a:rPr lang="en-US" sz="29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×(</m:t>
                    </m:r>
                    <m:r>
                      <a:rPr lang="en-US" sz="29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9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  <m:r>
                      <a:rPr lang="en-US" sz="29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9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9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/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:endParaRPr lang="ru-RU" b="1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332656"/>
                <a:ext cx="9036496" cy="6264696"/>
              </a:xfrm>
              <a:blipFill rotWithShape="0">
                <a:blip r:embed="rId2"/>
                <a:stretch>
                  <a:fillRect l="-1619" t="-1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3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9036496" cy="62646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разности и квадрат суммы приводим в привычном виде: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/>
                  <a:t>(a – b)</a:t>
                </a:r>
                <a:r>
                  <a:rPr lang="en-US" sz="3600" b="1" baseline="30000" dirty="0"/>
                  <a:t>2</a:t>
                </a:r>
                <a:r>
                  <a:rPr lang="en-US" sz="36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dirty="0"/>
              </a:p>
              <a:p>
                <a:pPr marL="0" indent="0">
                  <a:buNone/>
                </a:pPr>
                <a:r>
                  <a:rPr lang="en-US" sz="3600" b="1" dirty="0"/>
                  <a:t>(a + b)</a:t>
                </a:r>
                <a:r>
                  <a:rPr lang="en-US" sz="3600" b="1" baseline="30000" dirty="0"/>
                  <a:t>2</a:t>
                </a:r>
                <a:r>
                  <a:rPr lang="en-US" sz="36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9036496" cy="6264696"/>
              </a:xfrm>
              <a:blipFill rotWithShape="0">
                <a:blip r:embed="rId2"/>
                <a:stretch>
                  <a:fillRect l="-2092" t="-1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1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Примеры по теме: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332656"/>
                <a:ext cx="2627784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ru-RU" sz="4800" b="1" dirty="0" smtClean="0"/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800" b="1" i="1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  <m:sup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800" b="1" dirty="0" smtClean="0"/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ru-RU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800" b="1" dirty="0" smtClean="0"/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48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48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ru-RU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ru-RU" sz="4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ru-RU" sz="4800" b="1" dirty="0" smtClean="0"/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4800" b="1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4800" b="1" i="1" dirty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ru-RU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ru-RU" sz="4800" b="1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4800" b="1" i="1" dirty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</m:oMath>
                  </m:oMathPara>
                </a14:m>
                <a:endParaRPr lang="ru-RU" sz="4800" b="1" dirty="0" smtClean="0"/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f>
                            <m:f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ru-RU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ru-RU" sz="4800" b="1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32656"/>
                <a:ext cx="2627784" cy="640871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2483768" y="305272"/>
                <a:ext cx="6768752" cy="65527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3000"/>
                  </a:spcBef>
                  <a:spcAft>
                    <a:spcPts val="1200"/>
                  </a:spcAft>
                  <a:buNone/>
                </a:pPr>
                <a:r>
                  <a:rPr lang="ru-RU" sz="33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ru-RU" sz="33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r>
                      <a:rPr lang="ru-RU" sz="33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3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33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33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sSup>
                      <m:sSupPr>
                        <m:ctrlP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p>
                    </m:sSup>
                  </m:oMath>
                </a14:m>
                <a:endParaRPr lang="ru-RU" sz="3300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ru-RU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ru-RU" sz="33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3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ru-RU" sz="33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300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3300" b="1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3300" b="1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ru-RU" sz="3300" b="1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3300" b="1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ru-RU" sz="3300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33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300" b="1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3300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300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ru-RU" sz="3300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ru-RU" sz="3300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ru-RU" sz="33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33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3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33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3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3300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33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3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33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33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ru-RU" sz="33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ru-RU" sz="33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33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sup>
                    </m:sSup>
                  </m:oMath>
                </a14:m>
                <a:endParaRPr lang="ru-RU" sz="3300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ru-RU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ru-RU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ru-RU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ru-RU" sz="33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300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3300" b="1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300" b="1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ru-RU" sz="3300" b="1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3300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300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3300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ru-RU" sz="33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sz="33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33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ru-RU" sz="33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33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endParaRPr lang="ru-RU" sz="3300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05272"/>
                <a:ext cx="6768752" cy="6552728"/>
              </a:xfrm>
              <a:prstGeom prst="rect">
                <a:avLst/>
              </a:prstGeom>
              <a:blipFill rotWithShape="0">
                <a:blip r:embed="rId3"/>
                <a:stretch>
                  <a:fillRect l="-2430" t="-1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8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u="sng" dirty="0" smtClean="0"/>
              <a:t>Ответы:</a:t>
            </a:r>
          </a:p>
          <a:p>
            <a:pPr marL="0" indent="0">
              <a:buNone/>
            </a:pPr>
            <a:r>
              <a:rPr lang="ru-RU" dirty="0" smtClean="0"/>
              <a:t>1)  (-2)</a:t>
            </a:r>
            <a:r>
              <a:rPr lang="ru-RU" baseline="30000" dirty="0" smtClean="0"/>
              <a:t>14</a:t>
            </a:r>
            <a:r>
              <a:rPr lang="ru-RU" dirty="0" smtClean="0"/>
              <a:t> = 16384</a:t>
            </a:r>
          </a:p>
          <a:p>
            <a:pPr marL="0" indent="0">
              <a:buNone/>
            </a:pPr>
            <a:r>
              <a:rPr lang="ru-RU" dirty="0" smtClean="0"/>
              <a:t>2) 36</a:t>
            </a:r>
          </a:p>
          <a:p>
            <a:pPr marL="0" indent="0">
              <a:buNone/>
            </a:pPr>
            <a:r>
              <a:rPr lang="en-US" dirty="0" smtClean="0"/>
              <a:t>3)  </a:t>
            </a:r>
            <a:r>
              <a:rPr lang="ru-RU" dirty="0" smtClean="0"/>
              <a:t>1</a:t>
            </a:r>
            <a:r>
              <a:rPr lang="en-US" dirty="0" smtClean="0"/>
              <a:t>/2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4)   1,5</a:t>
            </a:r>
          </a:p>
          <a:p>
            <a:pPr marL="514350" indent="-514350">
              <a:buAutoNum type="arabicParenR" startAt="3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560840" cy="28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Найти значение выражения:</a:t>
            </a:r>
            <a:endParaRPr lang="ru-RU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229600" cy="5472608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ru-RU" sz="4000" b="1" i="1" smtClean="0">
                            <a:latin typeface="Cambria Math"/>
                          </a:rPr>
                          <m:t> </m:t>
                        </m:r>
                        <m:r>
                          <a:rPr lang="ru-RU" sz="4000" b="1" i="1" dirty="0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000" b="1" i="1" dirty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latin typeface="Cambria Math"/>
                              </a:rPr>
                              <m:t>𝟏𝟒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b="1" dirty="0"/>
                  <a:t> ·</a:t>
                </a:r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latin typeface="Cambria Math"/>
                              </a:rPr>
                              <m:t>𝟐𝟔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ru-RU" sz="4000" b="1" i="1" smtClean="0">
                            <a:latin typeface="Cambria Math"/>
                          </a:rPr>
                          <m:t>· </m:t>
                        </m:r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sz="4000" b="1" i="1" smtClean="0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ru-RU" sz="4000" b="1" i="1" smtClean="0">
                            <a:latin typeface="Cambria Math"/>
                          </a:rPr>
                          <m:t> · </m:t>
                        </m:r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latin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ru-RU" sz="4000" b="1" dirty="0"/>
              </a:p>
              <a:p>
                <a:pPr marL="0" indent="0">
                  <a:buNone/>
                </a:pPr>
                <a:endParaRPr lang="ru-RU" i="1" u="sng" dirty="0" smtClean="0"/>
              </a:p>
              <a:p>
                <a:pPr marL="0" indent="0">
                  <a:buNone/>
                </a:pPr>
                <a:r>
                  <a:rPr lang="ru-RU" i="1" u="sng" dirty="0" smtClean="0"/>
                  <a:t>Ответ:</a:t>
                </a:r>
              </a:p>
              <a:p>
                <a:pPr marL="0" indent="0">
                  <a:buNone/>
                </a:pPr>
                <a:r>
                  <a:rPr lang="ru-RU" sz="44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 </m:t>
                        </m:r>
                        <m:r>
                          <a:rPr lang="ru-RU" sz="4400" b="1" i="1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400" b="1" i="1" dirty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𝟏𝟒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400" b="1" dirty="0"/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𝟐𝟔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· </m:t>
                        </m:r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𝟏𝟑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 · </m:t>
                        </m:r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 </m:t>
                        </m:r>
                        <m:r>
                          <a:rPr lang="ru-RU" sz="4400" b="1" i="1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400" b="1" i="1" dirty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sz="4400" b="1" i="1">
                                <a:latin typeface="Cambria Math"/>
                              </a:rPr>
                              <m:t>·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400" b="1" dirty="0"/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ru-RU" sz="4400" b="1" i="1">
                                <a:latin typeface="Cambria Math"/>
                              </a:rPr>
                              <m:t>·</m:t>
                            </m:r>
                            <m:r>
                              <a:rPr lang="ru-RU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· </m:t>
                        </m:r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𝟏𝟑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 · </m:t>
                        </m:r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4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400" b="1" dirty="0" smtClean="0"/>
                  <a:t>  </a:t>
                </a:r>
                <a:r>
                  <a:rPr lang="en-US" sz="4400" b="1" dirty="0" smtClean="0"/>
                  <a:t>=</a:t>
                </a:r>
                <a:r>
                  <a:rPr lang="ru-RU" sz="4400" b="1" dirty="0" smtClean="0"/>
                  <a:t> </a:t>
                </a:r>
                <a:endParaRPr lang="en-US" sz="4400" b="1" dirty="0" smtClean="0"/>
              </a:p>
              <a:p>
                <a:pPr marL="0" indent="0">
                  <a:buNone/>
                </a:pPr>
                <a:endParaRPr lang="en-US" sz="4400" b="1" dirty="0" smtClean="0"/>
              </a:p>
              <a:p>
                <a:pPr marL="0" indent="0">
                  <a:buNone/>
                </a:pPr>
                <a:r>
                  <a:rPr lang="en-US" sz="4400" b="1" dirty="0" smtClean="0"/>
                  <a:t>=</a:t>
                </a:r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 </m:t>
                        </m:r>
                        <m:r>
                          <a:rPr lang="ru-RU" sz="4400" b="1" i="1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400" b="1" i="1" dirty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4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ru-RU" sz="4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4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 </m:t>
                        </m:r>
                        <m:r>
                          <a:rPr lang="ru-RU" sz="4400" b="1" i="1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400" b="1" i="1" dirty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4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ru-RU" sz="4400" b="1" dirty="0"/>
                      <m:t>·</m:t>
                    </m:r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4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ru-RU" sz="4400" b="1" i="1">
                                <a:latin typeface="Cambria Math"/>
                              </a:rPr>
                              <m:t>·</m:t>
                            </m:r>
                            <m:r>
                              <a:rPr lang="ru-RU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400" b="1" i="1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· </m:t>
                        </m:r>
                        <m:sSup>
                          <m:sSupPr>
                            <m:ctrlPr>
                              <a:rPr lang="ru-RU" sz="44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44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𝟏𝟑</m:t>
                            </m:r>
                          </m:e>
                          <m:sup>
                            <m:r>
                              <a:rPr lang="ru-RU" sz="4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ru-RU" sz="4400" b="1" i="1">
                            <a:latin typeface="Cambria Math"/>
                          </a:rPr>
                          <m:t> ·</m:t>
                        </m:r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400" b="1" dirty="0" smtClean="0"/>
                  <a:t> </a:t>
                </a:r>
                <a:r>
                  <a:rPr lang="en-US" sz="4400" b="1" dirty="0" smtClean="0"/>
                  <a:t>=</a:t>
                </a:r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4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ru-RU" sz="4400" b="1" i="1">
                            <a:latin typeface="Cambria Math"/>
                          </a:rPr>
                          <m:t> ·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400" b="1" dirty="0" smtClean="0"/>
                  <a:t> </a:t>
                </a:r>
                <a:r>
                  <a:rPr lang="en-US" sz="4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𝟗𝟏</m:t>
                        </m:r>
                      </m:den>
                    </m:f>
                  </m:oMath>
                </a14:m>
                <a:r>
                  <a:rPr lang="ru-RU" sz="4400" b="1" dirty="0" smtClean="0"/>
                  <a:t>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229600" cy="5472608"/>
              </a:xfrm>
              <a:blipFill rotWithShape="0">
                <a:blip r:embed="rId2"/>
                <a:stretch>
                  <a:fillRect l="-2667" r="-1630" b="-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Понятие степени </a:t>
            </a:r>
            <a:br>
              <a:rPr lang="ru-RU" sz="3200" dirty="0" smtClean="0"/>
            </a:br>
            <a:r>
              <a:rPr lang="ru-RU" sz="3200" dirty="0" smtClean="0"/>
              <a:t>с натуральным показателем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87242" cy="47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0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332656"/>
                <a:ext cx="8229600" cy="194421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3600" b="1" i="1" dirty="0"/>
                  <a:t>Найти значение выражения</a:t>
                </a:r>
                <a:r>
                  <a:rPr lang="ru-RU" sz="3600" b="1" i="1" dirty="0" smtClean="0"/>
                  <a:t>:</a:t>
                </a:r>
                <a:br>
                  <a:rPr lang="ru-RU" sz="3600" b="1" i="1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ru-RU" b="1" i="1">
                            <a:latin typeface="Cambria Math"/>
                          </a:rPr>
                          <m:t> </m:t>
                        </m:r>
                        <m:r>
                          <a:rPr lang="ru-RU" b="1" i="1" dirty="0">
                            <a:latin typeface="Cambria Math"/>
                          </a:rPr>
                          <m:t>· 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𝟏𝟒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𝟐𝟔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𝟏𝟑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ru-RU" b="1" i="1">
                            <a:latin typeface="Cambria Math"/>
                          </a:rPr>
                          <m:t> · 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1" dirty="0"/>
                  <a:t/>
                </a:r>
                <a:br>
                  <a:rPr lang="ru-RU" b="1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332656"/>
                <a:ext cx="8229600" cy="1944216"/>
              </a:xfrm>
              <a:blipFill rotWithShape="1">
                <a:blip r:embed="rId2"/>
                <a:stretch>
                  <a:fillRect t="-10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924944"/>
                <a:ext cx="8496944" cy="322981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i="1" u="sng" dirty="0" smtClean="0"/>
                  <a:t>Ответ:</a:t>
                </a:r>
              </a:p>
              <a:p>
                <a:pPr marL="0" indent="0">
                  <a:buNone/>
                </a:pPr>
                <a:r>
                  <a:rPr lang="ru-RU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 </m:t>
                        </m:r>
                        <m:r>
                          <a:rPr lang="ru-RU" b="1" i="0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b="1" i="0" dirty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𝟏𝟒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1" dirty="0"/>
                  <a:t> :</a:t>
                </a:r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𝟐𝟔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𝟏𝟑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 · 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 </m:t>
                        </m:r>
                        <m:r>
                          <a:rPr lang="ru-RU" b="1" i="0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b="1" i="0" dirty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b="1" i="0">
                                <a:latin typeface="Cambria Math"/>
                              </a:rPr>
                              <m:t>·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ru-RU" b="1" i="0">
                                <a:latin typeface="Cambria Math"/>
                              </a:rPr>
                              <m:t>·</m:t>
                            </m:r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𝟏𝟑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 · 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1" dirty="0"/>
                  <a:t>  </a:t>
                </a:r>
                <a:r>
                  <a:rPr lang="en-US" b="1" dirty="0"/>
                  <a:t>=</a:t>
                </a:r>
                <a:r>
                  <a:rPr lang="ru-RU" b="1" dirty="0"/>
                  <a:t> 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=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 </m:t>
                        </m:r>
                        <m:r>
                          <a:rPr lang="ru-RU" b="1" i="0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b="1" i="0" dirty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ru-RU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 </m:t>
                        </m:r>
                        <m:r>
                          <a:rPr lang="ru-RU" b="1" i="0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b="1" i="0" dirty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ru-RU" b="1" dirty="0"/>
                      <m:t>·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𝟏𝟑</m:t>
                            </m:r>
                          </m:e>
                          <m:sup>
                            <m:r>
                              <a:rPr lang="ru-RU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 ·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  <m:sup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ru-RU" b="1" i="0">
                                <a:latin typeface="Cambria Math"/>
                              </a:rPr>
                              <m:t>·</m:t>
                            </m:r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en-US" b="1" dirty="0"/>
                  <a:t>=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>
                                <a:latin typeface="Cambria Math"/>
                              </a:rPr>
                              <m:t>𝟖</m:t>
                            </m:r>
                            <m:r>
                              <a:rPr lang="ru-RU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b="1" i="0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·</m:t>
                        </m:r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ru-RU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b="1" i="0">
                            <a:latin typeface="Cambria Math"/>
                          </a:rPr>
                          <m:t>·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en-US" b="1" dirty="0" smtClean="0"/>
                  <a:t>=</a:t>
                </a:r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 smtClean="0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·</m:t>
                        </m:r>
                        <m:r>
                          <a:rPr lang="ru-RU" b="1" i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ru-RU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ru-RU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b="1" i="0">
                            <a:latin typeface="Cambria Math"/>
                          </a:rPr>
                          <m:t>·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b="1" dirty="0" smtClean="0"/>
                  <a:t> </a:t>
                </a:r>
                <a:r>
                  <a:rPr lang="en-US" b="1" dirty="0"/>
                  <a:t>=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ru-RU" b="1" i="0">
                            <a:latin typeface="Cambria Math"/>
                          </a:rPr>
                          <m:t>·</m:t>
                        </m:r>
                        <m:r>
                          <a:rPr lang="ru-RU" b="1" i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b="1" dirty="0" smtClean="0"/>
                  <a:t> </a:t>
                </a:r>
                <a:r>
                  <a:rPr lang="en-US" b="1" dirty="0"/>
                  <a:t>=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𝟒𝟏𝟔</m:t>
                        </m:r>
                      </m:num>
                      <m:den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b="1" dirty="0" smtClean="0"/>
                  <a:t> = 59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924944"/>
                <a:ext cx="8496944" cy="3229819"/>
              </a:xfrm>
              <a:blipFill rotWithShape="0">
                <a:blip r:embed="rId3"/>
                <a:stretch>
                  <a:fillRect l="-1650" t="-2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9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ru-RU" sz="3200" i="1" u="sng" dirty="0" smtClean="0"/>
                  <a:t>Вычислить: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</m:t>
                        </m:r>
                        <m:r>
                          <a:rPr lang="ru-RU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f>
                          <m:fPr>
                            <m:ctrlPr>
                              <a:rPr lang="ru-RU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ru-RU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4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ru-RU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f>
                          <m:fPr>
                            <m:ctrlPr>
                              <a:rPr lang="ru-RU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4000" u="sng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6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9662" y="2132856"/>
                <a:ext cx="8229600" cy="37444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i="1" u="sng" dirty="0"/>
                  <a:t>Решение</a:t>
                </a:r>
                <a:r>
                  <a:rPr lang="ru-RU" i="1" u="sng" dirty="0" smtClean="0"/>
                  <a:t>:</a:t>
                </a:r>
                <a:endParaRPr lang="en-US" i="1" u="sng" dirty="0" smtClean="0"/>
              </a:p>
              <a:p>
                <a:pPr marL="0" indent="0">
                  <a:buNone/>
                </a:pPr>
                <a:endParaRPr lang="ru-RU" i="1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r>
                  <a:rPr lang="ru-RU" sz="4000" b="1" dirty="0"/>
                  <a:t/>
                </a:r>
                <a:br>
                  <a:rPr lang="ru-RU" sz="4000" b="1" dirty="0"/>
                </a:br>
                <a:r>
                  <a:rPr lang="ru-RU" sz="4000" b="1" dirty="0"/>
                  <a:t/>
                </a:r>
                <a:br>
                  <a:rPr lang="ru-RU" sz="4000" b="1" dirty="0"/>
                </a:b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662" y="2132856"/>
                <a:ext cx="8229600" cy="3744416"/>
              </a:xfrm>
              <a:blipFill rotWithShape="0">
                <a:blip r:embed="rId3"/>
                <a:stretch>
                  <a:fillRect l="-1926" t="-2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7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14691" y="260648"/>
                <a:ext cx="8229600" cy="136815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3600" i="1" u="sng" dirty="0" smtClean="0"/>
                  <a:t>Вычислить: </a:t>
                </a:r>
                <a:r>
                  <a:rPr lang="ru-RU" sz="3600" b="1" i="1" dirty="0" smtClean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3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53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53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5300" b="1" i="1">
                                    <a:latin typeface="Cambria Math"/>
                                  </a:rPr>
                                  <m:t>𝟐𝟕</m:t>
                                </m:r>
                              </m:num>
                              <m:den>
                                <m:r>
                                  <a:rPr lang="ru-RU" sz="5300" b="1" i="1">
                                    <a:latin typeface="Cambria Math"/>
                                  </a:rPr>
                                  <m:t>𝟔𝟒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53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5300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5300" b="1" i="1" dirty="0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ru-RU" sz="53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4691" y="260648"/>
                <a:ext cx="8229600" cy="1368152"/>
              </a:xfrm>
              <a:blipFill rotWithShape="0">
                <a:blip r:embed="rId2"/>
                <a:stretch>
                  <a:fillRect l="-1852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22487" y="1844824"/>
                <a:ext cx="8814009" cy="47525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i="1" u="sng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  <m:t>𝟔𝟒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  <m:sup>
                                      <m: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ru-RU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000" b="1" dirty="0" smtClean="0"/>
              </a:p>
              <a:p>
                <a:pPr marL="0" indent="0">
                  <a:buNone/>
                </a:pPr>
                <a:endParaRPr lang="ru-RU" i="1" u="sng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487" y="1844824"/>
                <a:ext cx="8814009" cy="4752528"/>
              </a:xfrm>
              <a:blipFill rotWithShape="0">
                <a:blip r:embed="rId3"/>
                <a:stretch>
                  <a:fillRect l="-1729" t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922114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3200" i="1" u="sng" dirty="0" smtClean="0"/>
                  <a:t>Вычислить</a:t>
                </a:r>
                <a:r>
                  <a:rPr lang="ru-RU" b="1" i="1" dirty="0" smtClean="0"/>
                  <a:t>:</a:t>
                </a:r>
                <a:r>
                  <a:rPr lang="ru-RU" b="1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𝟏𝟔</m:t>
                        </m:r>
                      </m:e>
                      <m:sup>
                        <m:f>
                          <m:f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ru-RU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ru-RU" b="1" i="1" smtClean="0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𝟏𝟔</m:t>
                        </m:r>
                      </m:e>
                      <m:sup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</m:sSup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922114"/>
              </a:xfrm>
              <a:blipFill rotWithShape="0">
                <a:blip r:embed="rId2"/>
                <a:stretch>
                  <a:fillRect l="-1556" b="-30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i="1" u="sng" dirty="0" smtClean="0"/>
                  <a:t>Решение: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</m:sSup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</m:sSup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rad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r>
                  <a:rPr lang="ru-RU" sz="4000" b="1" dirty="0"/>
                  <a:t/>
                </a:r>
                <a:br>
                  <a:rPr lang="ru-RU" sz="4000" b="1" dirty="0"/>
                </a:br>
                <a:endParaRPr lang="ru-RU" sz="4000" b="1" i="1" u="sng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  <a:blipFill rotWithShape="0">
                <a:blip r:embed="rId3"/>
                <a:stretch>
                  <a:fillRect l="-1852" t="-1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3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3408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3200" u="sng" dirty="0" smtClean="0"/>
                  <a:t>Упростить выражение</a:t>
                </a:r>
                <a:r>
                  <a:rPr lang="ru-RU" sz="32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        </m:t>
                        </m:r>
                        <m:r>
                          <a:rPr lang="ru-RU" b="1" i="1" smtClean="0">
                            <a:latin typeface="Cambria Math"/>
                          </a:rPr>
                          <m:t>𝟐𝟓</m:t>
                        </m:r>
                      </m:e>
                      <m:sup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ru-RU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34082"/>
              </a:xfrm>
              <a:blipFill rotWithShape="1">
                <a:blip r:embed="rId2"/>
                <a:stretch>
                  <a:fillRect l="-1556" t="-10577" b="-47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i="1" u="sng" dirty="0" smtClean="0"/>
                  <a:t>Решение: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==</m:t>
                      </m:r>
                      <m:rad>
                        <m:ra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rad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  <a:blipFill rotWithShape="0">
                <a:blip r:embed="rId3"/>
                <a:stretch>
                  <a:fillRect l="-1852" t="-1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3408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3200" u="sng" dirty="0" smtClean="0"/>
                  <a:t>Упростить выражение:</a:t>
                </a:r>
                <a:r>
                  <a:rPr lang="ru-RU" sz="32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𝟏𝟔</m:t>
                            </m:r>
                          </m:e>
                          <m:sup>
                            <m:f>
                              <m:f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ru-RU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ru-RU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34082"/>
              </a:xfrm>
              <a:blipFill rotWithShape="1">
                <a:blip r:embed="rId2"/>
                <a:stretch>
                  <a:fillRect l="-1556" t="-10577" b="-47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132856"/>
                <a:ext cx="8784976" cy="399330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ru-RU" i="1" u="sng" dirty="0" smtClean="0"/>
                  <a:t>Решение: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4000" b="1" i="1">
                                  <a:latin typeface="Cambria Math"/>
                                </a:rPr>
                                <m:t>𝟏𝟔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40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 =</m:t>
                      </m:r>
                      <m:rad>
                        <m:ra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sup>
                          </m:sSup>
                        </m:e>
                      </m:rad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e>
                      </m:rad>
                      <m:r>
                        <a:rPr lang="ru-RU" sz="40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</m:e>
                      </m:rad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e>
                      </m:rad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132856"/>
                <a:ext cx="8784976" cy="3993307"/>
              </a:xfrm>
              <a:blipFill rotWithShape="0">
                <a:blip r:embed="rId3"/>
                <a:stretch>
                  <a:fillRect l="-1318" t="-2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7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332656"/>
                <a:ext cx="8604448" cy="158417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4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ru-RU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f>
                            <m:fPr>
                              <m:ctrlPr>
                                <a:rPr lang="ru-RU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32656"/>
                <a:ext cx="8604448" cy="158417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179512" y="1628800"/>
                <a:ext cx="9073008" cy="52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3000"/>
                  </a:spcBef>
                  <a:spcAft>
                    <a:spcPts val="600"/>
                  </a:spcAft>
                  <a:buNone/>
                </a:pPr>
                <a:r>
                  <a:rPr lang="ru-RU" sz="3300" b="1" i="1" u="sng" dirty="0" smtClean="0">
                    <a:solidFill>
                      <a:schemeClr val="tx1"/>
                    </a:solidFill>
                  </a:rPr>
                  <a:t>Решение: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ru-RU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4400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ru-RU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ru-RU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4400" b="1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=</m:t>
                    </m:r>
                  </m:oMath>
                </a14:m>
                <a:r>
                  <a:rPr lang="ru-RU" sz="4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ru-RU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f>
                          <m:fPr>
                            <m:ctrlP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ru-RU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f>
                          <m:fPr>
                            <m:ctrlP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ru-RU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4400" b="1" dirty="0" smtClean="0">
                    <a:solidFill>
                      <a:schemeClr val="tx1"/>
                    </a:solidFill>
                  </a:rPr>
                  <a:t> =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ru-RU" sz="4400" b="1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ru-RU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ru-RU" sz="4400" b="1" dirty="0" smtClean="0">
                    <a:solidFill>
                      <a:schemeClr val="tx1"/>
                    </a:solidFill>
                  </a:rPr>
                  <a:t>=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ru-RU" sz="4400" b="1" dirty="0" smtClean="0">
                    <a:solidFill>
                      <a:schemeClr val="tx1"/>
                    </a:solidFill>
                  </a:rPr>
                  <a:t>= 5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ru-RU" sz="4400" b="1" dirty="0" smtClean="0">
                    <a:solidFill>
                      <a:schemeClr val="tx1"/>
                    </a:solidFill>
                  </a:rPr>
                  <a:t>= </a:t>
                </a:r>
                <a:r>
                  <a:rPr lang="ru-RU" sz="4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625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4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ru-RU" sz="4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ru-RU" sz="4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28800"/>
                <a:ext cx="9073008" cy="5229200"/>
              </a:xfrm>
              <a:prstGeom prst="rect">
                <a:avLst/>
              </a:prstGeom>
              <a:blipFill rotWithShape="0">
                <a:blip r:embed="rId3"/>
                <a:stretch>
                  <a:fillRect l="-2686" t="-1632" b="-2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3541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3200" u="sng" dirty="0" smtClean="0"/>
                  <a:t>Вычислить:</a:t>
                </a:r>
                <a:r>
                  <a:rPr lang="ru-RU" sz="3200" dirty="0" smtClean="0"/>
                  <a:t>    </a:t>
                </a:r>
                <a:r>
                  <a:rPr lang="ru-RU" sz="2000" b="1" dirty="0" smtClean="0"/>
                  <a:t>            </a:t>
                </a:r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000" b="1" i="1" smtClean="0">
                                    <a:latin typeface="Cambria Math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ru-RU" sz="4000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ru-RU" sz="4000" b="1" i="1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40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000" b="1" i="1" dirty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4000" dirty="0" smtClean="0"/>
                  <a:t> +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000" b="1" i="1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ru-RU" sz="4000" b="1" i="1" smtClean="0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4000" b="1" i="0" dirty="0" smtClean="0">
                            <a:latin typeface="Cambria Math"/>
                          </a:rPr>
                          <m:t>−</m:t>
                        </m:r>
                        <m:r>
                          <a:rPr lang="ru-RU" sz="4000" b="1" i="0" dirty="0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ru-RU" sz="4000" u="sng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354162"/>
              </a:xfrm>
              <a:blipFill rotWithShape="1">
                <a:blip r:embed="rId2"/>
                <a:stretch>
                  <a:fillRect l="-1852" b="-7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700808"/>
                <a:ext cx="9144000" cy="4896544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ru-RU" sz="2800" i="1" u="sng" dirty="0" smtClean="0"/>
              </a:p>
              <a:p>
                <a:pPr marL="0" indent="0">
                  <a:buNone/>
                </a:pPr>
                <a:r>
                  <a:rPr lang="ru-RU" sz="11200" i="1" u="sng" dirty="0" smtClean="0"/>
                  <a:t>Решение</a:t>
                </a:r>
                <a:r>
                  <a:rPr lang="ru-RU" sz="11200" dirty="0" smtClean="0"/>
                  <a:t>:</a:t>
                </a:r>
              </a:p>
              <a:p>
                <a:pPr marL="0" indent="0" algn="ctr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1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16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ru-RU" sz="11600" b="1" i="1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116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16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116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1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1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1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ru-RU" sz="11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116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1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ru-RU" sz="116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1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16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ru-RU" sz="1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1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16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ru-RU" sz="1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116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16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116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1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1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1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11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ru-RU" sz="1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1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16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16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1600" b="1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1600" b="1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ru-RU" sz="11600" b="1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ru-RU" sz="116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11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1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11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ru-RU" sz="1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1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1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1600" b="1" i="1" dirty="0" smtClean="0">
                  <a:latin typeface="+mj-lt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16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11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1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ru-RU" sz="11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16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116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ru-RU" sz="1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+  </m:t>
                      </m:r>
                      <m:f>
                        <m:fPr>
                          <m:ctrlPr>
                            <a:rPr lang="ru-RU" sz="11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1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16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16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116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1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1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1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00808"/>
                <a:ext cx="9144000" cy="4896544"/>
              </a:xfrm>
              <a:blipFill rotWithShape="0"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6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3541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3200" u="sng" dirty="0" smtClean="0"/>
                  <a:t>Вычислить:</a:t>
                </a:r>
                <a:r>
                  <a:rPr lang="ru-RU" sz="3200" dirty="0" smtClean="0"/>
                  <a:t>    </a:t>
                </a:r>
                <a:r>
                  <a:rPr lang="ru-RU" sz="2000" b="1" dirty="0" smtClean="0"/>
                  <a:t>            </a:t>
                </a:r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𝟐𝟕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40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0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4000" b="1" i="0" dirty="0" smtClean="0">
                            <a:latin typeface="Cambria Math"/>
                          </a:rPr>
                          <m:t>−</m:t>
                        </m:r>
                        <m:r>
                          <a:rPr lang="ru-RU" sz="4000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354162"/>
              </a:xfrm>
              <a:blipFill rotWithShape="0">
                <a:blip r:embed="rId2"/>
                <a:stretch>
                  <a:fillRect l="-1852" b="-5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u="sng" dirty="0" smtClean="0"/>
              <a:t>Решение:</a:t>
            </a:r>
            <a:endParaRPr lang="ru-RU" sz="2800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8569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3541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3200" u="sng" dirty="0" smtClean="0"/>
                  <a:t>Вычислить:</a:t>
                </a:r>
                <a:r>
                  <a:rPr lang="ru-RU" sz="3200" dirty="0" smtClean="0"/>
                  <a:t>    </a:t>
                </a:r>
                <a:r>
                  <a:rPr lang="ru-RU" sz="2000" b="1" dirty="0" smtClean="0"/>
                  <a:t>            </a:t>
                </a:r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  <m:t> · </m:t>
                            </m:r>
                            <m:sSup>
                              <m:sSupPr>
                                <m:ctrlP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𝟏𝟐𝟓</m:t>
                                </m:r>
                              </m:e>
                              <m:sup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40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0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ru-RU" sz="4000" u="sng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354162"/>
              </a:xfrm>
              <a:blipFill rotWithShape="0">
                <a:blip r:embed="rId2"/>
                <a:stretch>
                  <a:fillRect l="-1852" b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700808"/>
                <a:ext cx="8712968" cy="442535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800" i="1" u="sng" dirty="0" smtClean="0"/>
                  <a:t>Решение</a:t>
                </a:r>
                <a:r>
                  <a:rPr lang="ru-RU" sz="2800" dirty="0"/>
                  <a:t>: </a:t>
                </a:r>
                <a:endParaRPr lang="ru-RU" sz="2800" dirty="0" smtClean="0"/>
              </a:p>
              <a:p>
                <a:pPr marL="0" indent="0">
                  <a:lnSpc>
                    <a:spcPct val="120000"/>
                  </a:lnSpc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 · 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𝟏𝟐𝟓</m:t>
                                  </m:r>
                                </m:e>
                                <m:sup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 dirty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  <m:sup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𝟏𝟐𝟓</m:t>
                                  </m:r>
                                </m:e>
                                <m:sup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sSup>
                        <m:sSupPr>
                          <m:ctrlP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𝟖</m:t>
                                      </m:r>
                                      <m:r>
                                        <a:rPr lang="ru-RU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ru-RU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𝟏𝟐𝟓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ru-RU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ru-RU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ru-RU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ru-RU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ru-RU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700808"/>
                <a:ext cx="8712968" cy="4425355"/>
              </a:xfrm>
              <a:blipFill rotWithShape="0">
                <a:blip r:embed="rId3"/>
                <a:stretch>
                  <a:fillRect l="-1259" t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8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Понятие степени </a:t>
            </a:r>
            <a:br>
              <a:rPr lang="ru-RU" dirty="0"/>
            </a:br>
            <a:r>
              <a:rPr lang="ru-RU" dirty="0"/>
              <a:t>с натуральным показателем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3541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3200" u="sng" dirty="0" smtClean="0"/>
                  <a:t>Решить уравнение</a:t>
                </a:r>
                <a:r>
                  <a:rPr lang="ru-RU" sz="3200" dirty="0" smtClean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−х</m:t>
                        </m:r>
                      </m:sup>
                    </m:sSup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354162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03648" y="1700808"/>
                <a:ext cx="7560840" cy="44253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i="1" u="sng" dirty="0" smtClean="0"/>
                  <a:t>Решение</a:t>
                </a:r>
                <a:r>
                  <a:rPr lang="ru-RU" sz="2800" dirty="0"/>
                  <a:t>: </a:t>
                </a: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Представим:   </a:t>
                </a:r>
                <a:r>
                  <a:rPr lang="ru-RU" sz="4000" b="1" dirty="0" smtClean="0"/>
                  <a:t>16=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000" b="1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Перепишем: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−х</m:t>
                        </m:r>
                      </m:sup>
                    </m:sSup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000" b="1" dirty="0" smtClean="0"/>
              </a:p>
              <a:p>
                <a:pPr marL="0" indent="0">
                  <a:buNone/>
                </a:pPr>
                <a:r>
                  <a:rPr lang="ru-RU" sz="2800" dirty="0" err="1"/>
                  <a:t>т</a:t>
                </a:r>
                <a:r>
                  <a:rPr lang="ru-RU" sz="2800" dirty="0" err="1" smtClean="0"/>
                  <a:t>.о</a:t>
                </a:r>
                <a:r>
                  <a:rPr lang="ru-RU" sz="2800" dirty="0" smtClean="0"/>
                  <a:t>.:     </a:t>
                </a:r>
                <a:r>
                  <a:rPr lang="ru-RU" sz="4000" b="1" dirty="0" smtClean="0"/>
                  <a:t>3 – х = 4</a:t>
                </a:r>
              </a:p>
              <a:p>
                <a:pPr marL="0" indent="0">
                  <a:buNone/>
                </a:pPr>
                <a:r>
                  <a:rPr lang="ru-RU" sz="4000" b="1" dirty="0" smtClean="0"/>
                  <a:t>         </a:t>
                </a:r>
                <a:r>
                  <a:rPr lang="ru-RU" sz="4000" b="1" dirty="0"/>
                  <a:t>х = 3 </a:t>
                </a:r>
                <a:r>
                  <a:rPr lang="ru-RU" sz="4000" b="1" dirty="0" smtClean="0"/>
                  <a:t>– 4</a:t>
                </a:r>
              </a:p>
              <a:p>
                <a:pPr marL="0" indent="0">
                  <a:buNone/>
                </a:pPr>
                <a:r>
                  <a:rPr lang="ru-RU" sz="4000" b="1" dirty="0"/>
                  <a:t> </a:t>
                </a:r>
                <a:r>
                  <a:rPr lang="ru-RU" sz="4000" b="1" dirty="0" smtClean="0"/>
                  <a:t>        х = - 1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1700808"/>
                <a:ext cx="7560840" cy="4425355"/>
              </a:xfrm>
              <a:blipFill rotWithShape="0">
                <a:blip r:embed="rId3"/>
                <a:stretch>
                  <a:fillRect l="-1612" t="-1240" b="-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7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Степень с целым и дробным показателем</a:t>
            </a:r>
            <a:endParaRPr lang="ru-RU" sz="3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/>
              <a:t>Свойства степени. Преобразования выражений, содержащих операцию  возведения в степень</a:t>
            </a:r>
            <a:br>
              <a:rPr lang="ru-RU" sz="2800" u="sng" dirty="0" smtClean="0"/>
            </a:br>
            <a:endParaRPr lang="ru-RU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54770"/>
                <a:ext cx="8496944" cy="541459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При умножении степеней с одинаковыми основаниями показатели складываются, а основание остается прежним: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1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ru-RU" sz="5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5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ru-RU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ru-RU" sz="5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ru-RU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US" sz="5100" b="1" dirty="0" smtClean="0"/>
              </a:p>
              <a:p>
                <a:pPr marL="0" indent="0">
                  <a:buNone/>
                </a:pPr>
                <a:r>
                  <a:rPr lang="ru-RU" dirty="0"/>
                  <a:t>При </a:t>
                </a:r>
                <a:r>
                  <a:rPr lang="ru-RU" dirty="0" smtClean="0"/>
                  <a:t>делении степеней </a:t>
                </a:r>
                <a:r>
                  <a:rPr lang="ru-RU" dirty="0"/>
                  <a:t>с одинаковыми основаниями показатели </a:t>
                </a:r>
                <a:r>
                  <a:rPr lang="ru-RU" dirty="0" smtClean="0"/>
                  <a:t>степеней вычитаются, </a:t>
                </a:r>
                <a:r>
                  <a:rPr lang="ru-RU" dirty="0"/>
                  <a:t>а основание остается прежним: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1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ru-RU" sz="51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51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ru-RU" sz="5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5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ru-RU" sz="5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ru-RU" sz="5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ru-RU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ru-RU" sz="5100" b="1" dirty="0" smtClean="0"/>
              </a:p>
              <a:p>
                <a:pPr marL="0" indent="0">
                  <a:buNone/>
                </a:pPr>
                <a:r>
                  <a:rPr lang="ru-RU" dirty="0"/>
                  <a:t>При </a:t>
                </a:r>
                <a:r>
                  <a:rPr lang="ru-RU" dirty="0" smtClean="0"/>
                  <a:t>возведении степени в степень </a:t>
                </a:r>
                <a:r>
                  <a:rPr lang="ru-RU" dirty="0"/>
                  <a:t>показатели степеней </a:t>
                </a:r>
                <a:r>
                  <a:rPr lang="ru-RU" dirty="0" smtClean="0"/>
                  <a:t> перемножаются, а </a:t>
                </a:r>
                <a:r>
                  <a:rPr lang="ru-RU" dirty="0"/>
                  <a:t>основание остается прежним:</a:t>
                </a:r>
              </a:p>
              <a:p>
                <a:pPr marL="0" indent="0" algn="ctr">
                  <a:buNone/>
                </a:pPr>
                <a:r>
                  <a:rPr lang="en-US" sz="5100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1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51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100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1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51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1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ru-RU" sz="51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5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ru-RU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ru-RU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5100" b="1" dirty="0" smtClean="0"/>
              </a:p>
              <a:p>
                <a:pPr marL="0" indent="0">
                  <a:buNone/>
                </a:pPr>
                <a:r>
                  <a:rPr lang="ru-RU" dirty="0"/>
                  <a:t>С</a:t>
                </a:r>
                <a:r>
                  <a:rPr lang="ru-RU" dirty="0" smtClean="0"/>
                  <a:t>тепень произведения равна произведению степеней множителей: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en-US" sz="51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1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1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1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51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1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sz="51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1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ru-RU" sz="51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5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ru-RU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ru-RU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ru-RU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5100" b="1" dirty="0" smtClean="0"/>
              </a:p>
              <a:p>
                <a:pPr marL="0" indent="0">
                  <a:buNone/>
                </a:pPr>
                <a:r>
                  <a:rPr lang="ru-RU" dirty="0"/>
                  <a:t>С</a:t>
                </a:r>
                <a:r>
                  <a:rPr lang="ru-RU" dirty="0" smtClean="0"/>
                  <a:t>тепень частного равна частному степеней делимого и делителя:</a:t>
                </a:r>
                <a:endParaRPr lang="ru-R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5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5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5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ru-RU" sz="5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  </a:t>
                </a:r>
                <a:r>
                  <a:rPr lang="ru-RU" dirty="0" smtClean="0"/>
                  <a:t>при </a:t>
                </a:r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dirty="0" smtClean="0"/>
                  <a:t>Следует помнить, что все приведенные формулы «работают» как слева направо, так и справа налево.</a:t>
                </a:r>
                <a:endParaRPr lang="en-US" dirty="0" smtClean="0"/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54770"/>
                <a:ext cx="8496944" cy="5414590"/>
              </a:xfrm>
              <a:blipFill rotWithShape="0">
                <a:blip r:embed="rId2"/>
                <a:stretch>
                  <a:fillRect l="-574" t="-1577" r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8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/>
              <a:t>Понятие корня</a:t>
            </a:r>
            <a:endParaRPr lang="ru-RU" sz="3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4" y="980728"/>
            <a:ext cx="85526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4486"/>
            <a:ext cx="8892480" cy="562074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Преобразования арифметических корней</a:t>
            </a:r>
            <a:endParaRPr lang="ru-RU" sz="3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579296" cy="576064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rad>
                    <m:r>
                      <a:rPr lang="ru-RU" b="1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ru-RU" b="1" dirty="0"/>
                  <a:t> *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ru-RU" b="1" i="1" dirty="0" smtClean="0">
                    <a:latin typeface="Cambria Math" panose="02040503050406030204" pitchFamily="18" charset="0"/>
                  </a:rPr>
                  <a:t>  - </a:t>
                </a:r>
                <a:r>
                  <a:rPr lang="ru-RU" dirty="0" smtClean="0">
                    <a:latin typeface="Cambria Math" panose="02040503050406030204" pitchFamily="18" charset="0"/>
                  </a:rPr>
                  <a:t>корень  из произведения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rad>
                    <m:r>
                      <a:rPr lang="ru-RU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 smtClean="0"/>
                  <a:t>  - корень  из обыкновенной дроби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ad>
                          <m:ra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g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e>
                    </m:rad>
                    <m:r>
                      <a:rPr lang="ru-RU" b="1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𝒎</m:t>
                        </m:r>
                      </m:deg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ru-RU" dirty="0" smtClean="0"/>
                  <a:t>  - корень из корня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b="1" dirty="0"/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ru-RU" b="1" dirty="0"/>
                  <a:t>)</a:t>
                </a:r>
                <a:r>
                  <a:rPr lang="en-US" b="1" baseline="30000" dirty="0"/>
                  <a:t>m</a:t>
                </a:r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 smtClean="0"/>
                  <a:t>  - степень корня</a:t>
                </a:r>
                <a:endParaRPr lang="ru-RU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g>
                      <m:e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𝒙𝒏</m:t>
                        </m:r>
                      </m:deg>
                      <m:e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𝒌𝒏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 smtClean="0"/>
                  <a:t>  - умножение показателей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rad>
                    <m:r>
                      <a:rPr lang="ru-R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ru-RU" dirty="0" smtClean="0"/>
                  <a:t>  - </a:t>
                </a:r>
                <a:r>
                  <a:rPr lang="ru-RU" sz="2600" dirty="0" smtClean="0"/>
                  <a:t>вынесение множителя из под корня</a:t>
                </a:r>
                <a:endParaRPr lang="ru-RU" sz="2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579296" cy="5760640"/>
              </a:xfrm>
              <a:blipFill rotWithShape="0">
                <a:blip r:embed="rId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4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4486"/>
            <a:ext cx="8892480" cy="562074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Преобразования арифметических корней</a:t>
            </a:r>
            <a:endParaRPr lang="ru-RU" sz="3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76064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dirty="0" smtClean="0">
                    <a:latin typeface="Cambria Math" panose="02040503050406030204" pitchFamily="18" charset="0"/>
                  </a:rPr>
                  <a:t>Если   </a:t>
                </a:r>
                <a:r>
                  <a:rPr lang="en-US" dirty="0" smtClean="0">
                    <a:latin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то    </m:t>
                    </m:r>
                    <m:rad>
                      <m:radPr>
                        <m:ctrlP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deg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ru-RU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rad>
                      <m:radPr>
                        <m:ctrlP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deg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ru-RU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3600" b="1" dirty="0" smtClean="0">
                    <a:latin typeface="Cambria Math" panose="02040503050406030204" pitchFamily="18" charset="0"/>
                  </a:rPr>
                  <a:t> 0</a:t>
                </a:r>
                <a:r>
                  <a:rPr lang="ru-RU" sz="3600" b="1" dirty="0" smtClean="0">
                    <a:latin typeface="Cambria Math" panose="02040503050406030204" pitchFamily="18" charset="0"/>
                  </a:rPr>
                  <a:t>  </a:t>
                </a:r>
                <a:r>
                  <a:rPr lang="ru-RU" dirty="0" smtClean="0">
                    <a:latin typeface="Cambria Math" panose="02040503050406030204" pitchFamily="18" charset="0"/>
                  </a:rPr>
                  <a:t>- большему положительному подкоренному выражению соответствует  и большее значение корня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dirty="0" smtClean="0">
                    <a:latin typeface="Cambria Math" panose="02040503050406030204" pitchFamily="18" charset="0"/>
                  </a:rPr>
                  <a:t>Все приведенные формулы преобразований выражений с корнями работают как слева направо, так и справа налево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ru-RU" b="1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ru-RU" dirty="0"/>
                  <a:t> - </a:t>
                </a:r>
                <a:r>
                  <a:rPr lang="ru-RU" dirty="0" smtClean="0"/>
                  <a:t>правило умножения корней</a:t>
                </a:r>
                <a:endParaRPr lang="ru-RU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ru-RU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dirty="0" smtClean="0"/>
                  <a:t>  - </a:t>
                </a:r>
                <a:r>
                  <a:rPr lang="ru-RU" dirty="0"/>
                  <a:t>правило </a:t>
                </a:r>
                <a:r>
                  <a:rPr lang="ru-RU" dirty="0" smtClean="0"/>
                  <a:t>деления корней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g>
                      <m:e>
                        <m:rad>
                          <m:ra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e>
                    </m:rad>
                    <m:r>
                      <a:rPr lang="ru-RU" b="1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ru-RU" dirty="0" smtClean="0"/>
                  <a:t>  - корень из корня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760640"/>
              </a:xfrm>
              <a:blipFill rotWithShape="0">
                <a:blip r:embed="rId2"/>
                <a:stretch>
                  <a:fillRect l="-1185" t="-212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4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5689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221</Words>
  <Application>Microsoft Office PowerPoint</Application>
  <PresentationFormat>Экран (4:3)</PresentationFormat>
  <Paragraphs>140</Paragraphs>
  <Slides>30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Тема Office</vt:lpstr>
      <vt:lpstr>Понятие степени. Свойства степени. Преобразование степеней.  Понятие корня. Свойства корня натуральной степени.</vt:lpstr>
      <vt:lpstr>Понятие степени  с натуральным показателем</vt:lpstr>
      <vt:lpstr>Понятие степени  с натуральным показателем</vt:lpstr>
      <vt:lpstr>Степень с целым и дробным показателем</vt:lpstr>
      <vt:lpstr>Свойства степени. Преобразования выражений, содержащих операцию  возведения в степень </vt:lpstr>
      <vt:lpstr>Понятие корня</vt:lpstr>
      <vt:lpstr>Преобразования арифметических корней</vt:lpstr>
      <vt:lpstr>Преобразования арифметических корней</vt:lpstr>
      <vt:lpstr>Презентация PowerPoint</vt:lpstr>
      <vt:lpstr>Презентация PowerPoint</vt:lpstr>
      <vt:lpstr>Презентация PowerPoint</vt:lpstr>
      <vt:lpstr>Тождества сокращенного умножения можно применять при преобразованиях выражений со степенями (корнями)</vt:lpstr>
      <vt:lpstr>Презентация PowerPoint</vt:lpstr>
      <vt:lpstr>Презентация PowerPoint</vt:lpstr>
      <vt:lpstr>Презентация PowerPoint</vt:lpstr>
      <vt:lpstr>Примеры по теме:</vt:lpstr>
      <vt:lpstr>Презентация PowerPoint</vt:lpstr>
      <vt:lpstr>Презентация PowerPoint</vt:lpstr>
      <vt:lpstr>Найти значение выражения:</vt:lpstr>
      <vt:lpstr>Найти значение выражения: (2^8  · 7^9)/〖14〗^10  : 〖26〗^5/(〖13〗^6  · 8^4 ) </vt:lpstr>
      <vt:lpstr>Вычислить:〖      6〗^(1/4)  × 6^(3/4)  </vt:lpstr>
      <vt:lpstr>Вычислить:              (27/64)^(1/3)</vt:lpstr>
      <vt:lpstr>Вычислить:   〖16〗^(2/3)  : 〖16〗^(1/6)</vt:lpstr>
      <vt:lpstr>Упростить выражение: 〖        25〗^(2/3)</vt:lpstr>
      <vt:lpstr>Упростить выражение:   〖〖(16〗^(1/3))〗^(4/3)</vt:lpstr>
      <vt:lpstr>Презентация PowerPoint</vt:lpstr>
      <vt:lpstr>Вычислить:                 (9/16)^(1/2) +  (2/3)^(-1)</vt:lpstr>
      <vt:lpstr>Вычислить:                 (2 10/27)^(-2/3) :  (3/4)^(-2)</vt:lpstr>
      <vt:lpstr>Вычислить:                 (1/8  · 〖125〗^(-1) )^(-1/3)</vt:lpstr>
      <vt:lpstr>Решить уравнение:    2^(3-х)=16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ЦДО</cp:lastModifiedBy>
  <cp:revision>64</cp:revision>
  <dcterms:created xsi:type="dcterms:W3CDTF">2011-11-06T17:38:32Z</dcterms:created>
  <dcterms:modified xsi:type="dcterms:W3CDTF">2020-09-01T14:17:38Z</dcterms:modified>
</cp:coreProperties>
</file>