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76" r:id="rId6"/>
    <p:sldId id="259" r:id="rId7"/>
    <p:sldId id="260" r:id="rId8"/>
    <p:sldId id="264" r:id="rId9"/>
    <p:sldId id="336" r:id="rId10"/>
    <p:sldId id="337" r:id="rId11"/>
    <p:sldId id="266" r:id="rId12"/>
    <p:sldId id="267" r:id="rId13"/>
    <p:sldId id="268" r:id="rId14"/>
    <p:sldId id="275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8" r:id="rId46"/>
    <p:sldId id="307" r:id="rId47"/>
    <p:sldId id="33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22" r:id="rId59"/>
    <p:sldId id="319" r:id="rId60"/>
    <p:sldId id="320" r:id="rId61"/>
    <p:sldId id="321" r:id="rId62"/>
    <p:sldId id="323" r:id="rId63"/>
    <p:sldId id="342" r:id="rId64"/>
    <p:sldId id="339" r:id="rId65"/>
    <p:sldId id="340" r:id="rId66"/>
    <p:sldId id="341" r:id="rId67"/>
    <p:sldId id="324" r:id="rId68"/>
    <p:sldId id="325" r:id="rId69"/>
    <p:sldId id="343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5" r:id="rId78"/>
    <p:sldId id="333" r:id="rId79"/>
    <p:sldId id="334" r:id="rId80"/>
    <p:sldId id="261" r:id="rId8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7CD0-6980-4E6B-A41F-DF55B6C54A4C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0E06-19B2-4F90-BEAB-4C6A09FCD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73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7CD0-6980-4E6B-A41F-DF55B6C54A4C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0E06-19B2-4F90-BEAB-4C6A09FCD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737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7CD0-6980-4E6B-A41F-DF55B6C54A4C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0E06-19B2-4F90-BEAB-4C6A09FCD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668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6684" y="301625"/>
            <a:ext cx="975148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826684" y="1827213"/>
            <a:ext cx="4773083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02967" y="1827213"/>
            <a:ext cx="47752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47986-0079-4298-B2C4-B30BBBEC5F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2116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7CD0-6980-4E6B-A41F-DF55B6C54A4C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0E06-19B2-4F90-BEAB-4C6A09FCD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866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7CD0-6980-4E6B-A41F-DF55B6C54A4C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0E06-19B2-4F90-BEAB-4C6A09FCD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608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7CD0-6980-4E6B-A41F-DF55B6C54A4C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0E06-19B2-4F90-BEAB-4C6A09FCD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702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7CD0-6980-4E6B-A41F-DF55B6C54A4C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0E06-19B2-4F90-BEAB-4C6A09FCD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080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7CD0-6980-4E6B-A41F-DF55B6C54A4C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0E06-19B2-4F90-BEAB-4C6A09FCD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40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7CD0-6980-4E6B-A41F-DF55B6C54A4C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0E06-19B2-4F90-BEAB-4C6A09FCD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344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7CD0-6980-4E6B-A41F-DF55B6C54A4C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0E06-19B2-4F90-BEAB-4C6A09FCD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95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7CD0-6980-4E6B-A41F-DF55B6C54A4C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0E06-19B2-4F90-BEAB-4C6A09FCD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710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37CD0-6980-4E6B-A41F-DF55B6C54A4C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00E06-19B2-4F90-BEAB-4C6A09FCD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012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ru.wikipedia.org/wiki/%D0%A6%D0%B5%D0%BD%D1%82%D1%80%D0%BE%D0%B8%D0%B4" TargetMode="External"/><Relationship Id="rId7" Type="http://schemas.openxmlformats.org/officeDocument/2006/relationships/image" Target="https://upload.wikimedia.org/wikipedia/commons/thumb/5/5e/Triangle.Centroid.svg/220px-Triangle.Centroid.svg.png" TargetMode="External"/><Relationship Id="rId2" Type="http://schemas.openxmlformats.org/officeDocument/2006/relationships/hyperlink" Target="https://ru.wikipedia.org/wiki/%D0%9C%D0%B5%D0%B4%D0%B8%D0%B0%D0%BD%D0%B0_%D1%82%D1%80%D0%B5%D1%83%D0%B3%D0%BE%D0%BB%D1%8C%D0%BD%D0%B8%D0%BA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https://upload.wikimedia.org/wikipedia/commons/thumb/9/93/Triangle.Orthocenter.svg/374px-Triangle.Orthocenter.svg.png" TargetMode="External"/><Relationship Id="rId5" Type="http://schemas.openxmlformats.org/officeDocument/2006/relationships/hyperlink" Target="https://ru.wikipedia.org/wiki/%D0%9F%D0%B5%D1%80%D0%BF%D0%B5%D0%BD%D0%B4%D0%B8%D0%BA%D1%83%D0%BB%D1%8F%D1%80" TargetMode="External"/><Relationship Id="rId10" Type="http://schemas.openxmlformats.org/officeDocument/2006/relationships/image" Target="../media/image21.png"/><Relationship Id="rId4" Type="http://schemas.openxmlformats.org/officeDocument/2006/relationships/hyperlink" Target="https://ru.wikipedia.org/wiki/%D0%A6%D0%B5%D0%BD%D1%82%D1%80_%D1%82%D1%8F%D0%B6%D0%B5%D1%81%D1%82%D0%B8" TargetMode="External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ru.wikipedia.org/wiki/%D0%A7%D0%B5%D0%B2%D0%B8%D0%B0%D0%BD%D0%B0" TargetMode="External"/><Relationship Id="rId4" Type="http://schemas.openxmlformats.org/officeDocument/2006/relationships/image" Target="https://upload.wikimedia.org/wikipedia/commons/thumb/a/a4/Teorema_chevy.png/200px-Teorema_chevy.pn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ru.wikipedia.org/wiki/%D0%9E%D0%BF%D0%B8%D1%81%D0%B0%D0%BD%D0%BD%D0%B0%D1%8F_%D0%BE%D0%BA%D1%80%D1%83%D0%B6%D0%BD%D0%BE%D1%81%D1%82%D1%8C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E%D0%BA%D1%80%D1%83%D0%B6%D0%BD%D0%BE%D1%81%D1%82%D1%8C" TargetMode="External"/><Relationship Id="rId2" Type="http://schemas.openxmlformats.org/officeDocument/2006/relationships/hyperlink" Target="https://ru.wikipedia.org/wiki/%D0%92%D0%BF%D0%B8%D1%81%D0%B0%D0%BD%D0%BD%D0%B0%D1%8F_%D0%BE%D0%BA%D1%80%D1%83%D0%B6%D0%BD%D0%BE%D1%81%D1%82%D1%8C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ru.wikipedia.org/wiki/%D0%A0%D0%B0%D0%B2%D0%BD%D0%BE%D0%B1%D0%B5%D0%B4%D1%80%D0%B5%D0%BD%D0%BD%D1%8B%D0%B9_%D1%82%D1%80%D0%B5%D1%83%D0%B3%D0%BE%D0%BB%D1%8C%D0%BD%D0%B8%D0%B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1%D1%83%D0%B1%D0%BD%D1%8B_(%D0%BC%D0%B0%D1%81%D1%82%D1%8C)" TargetMode="External"/><Relationship Id="rId5" Type="http://schemas.openxmlformats.org/officeDocument/2006/relationships/hyperlink" Target="https://ru.wikipedia.org/wiki/%D0%91%D1%83%D0%B1%D0%B5%D0%BD" TargetMode="External"/><Relationship Id="rId4" Type="http://schemas.openxmlformats.org/officeDocument/2006/relationships/hyperlink" Target="https://ru.wikipedia.org/wiki/%D0%94%D1%80%D0%B5%D0%B2%D0%BD%D0%B5%D0%B3%D1%80%D0%B5%D1%87%D0%B5%D1%81%D0%BA%D0%B8%D0%B9_%D1%8F%D0%B7%D1%8B%D0%BA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F%D0%BB%D0%BE%D1%81%D0%BA%D0%BE%D1%81%D1%82%D1%8C_(%D0%B3%D0%B5%D0%BE%D0%BC%D0%B5%D1%82%D1%80%D0%B8%D1%8F)" TargetMode="External"/><Relationship Id="rId3" Type="http://schemas.openxmlformats.org/officeDocument/2006/relationships/hyperlink" Target="https://ru.wikipedia.org/wiki/%D0%9B%D0%BE%D0%BC%D0%B0%D0%BD%D0%B0%D1%8F" TargetMode="External"/><Relationship Id="rId7" Type="http://schemas.openxmlformats.org/officeDocument/2006/relationships/hyperlink" Target="https://ru.wikipedia.org/wiki/%D0%A1%D0%B0%D0%BC%D0%BE%D0%BF%D0%B5%D1%80%D0%B5%D1%81%D0%B5%D1%87%D0%B5%D0%BD%D0%B8%D0%B5_(%D0%B3%D0%B5%D0%BE%D0%BC%D0%B5%D1%82%D1%80%D0%B8%D1%8F)" TargetMode="External"/><Relationship Id="rId2" Type="http://schemas.openxmlformats.org/officeDocument/2006/relationships/hyperlink" Target="https://ru.wikipedia.org/wiki/%D0%93%D0%B5%D0%BE%D0%BC%D0%B5%D1%82%D1%80%D0%B8%D1%8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F%D0%BB%D0%BE%D1%81%D0%BA%D0%B0%D1%8F_%D1%84%D0%B8%D0%B3%D1%83%D1%80%D0%B0" TargetMode="External"/><Relationship Id="rId5" Type="http://schemas.openxmlformats.org/officeDocument/2006/relationships/image" Target="https://upload.wikimedia.org/wikipedia/commons/thumb/1/1f/Assorted_polygons.svg/400px-Assorted_polygons.svg.png" TargetMode="External"/><Relationship Id="rId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4%D0%B8%D0%B0%D0%B3%D0%BE%D0%BD%D0%B0%D0%BB%D1%8C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3%D0%B3%D0%BE%D0%BB#&#1057;&#1084;&#1077;&#1078;&#1085;&#1099;&#1077;_&#1080;_&#1074;&#1077;&#1088;&#1090;&#1080;&#1082;&#1072;&#1083;&#1100;&#1085;&#1099;&#1077;_&#1091;&#1075;&#1083;&#1099;" TargetMode="External"/><Relationship Id="rId2" Type="http://schemas.openxmlformats.org/officeDocument/2006/relationships/hyperlink" Target="https://ru.wikipedia.org/wiki/%D0%A3%D0%B3%D0%BE%D0%BB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https://ru-static.z-dn.net/files/d48/4ec4a57f8ff178b0dde172ca35dde02d.jpg" TargetMode="Externa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nsportal.ru/shkola/geometriya/library/2014/03/04/parallelnye-ploskosti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800" b="1" dirty="0" smtClean="0"/>
              <a:t>ГЕОМЕТРИЯ</a:t>
            </a:r>
            <a:endParaRPr lang="ru-RU" sz="8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Повторим пройденный материал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57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46088"/>
            <a:ext cx="9144000" cy="146843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Плоскость определяется (может быть задана):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50" y="2239963"/>
            <a:ext cx="9144000" cy="1655762"/>
          </a:xfrm>
        </p:spPr>
        <p:txBody>
          <a:bodyPr>
            <a:normAutofit/>
          </a:bodyPr>
          <a:lstStyle/>
          <a:p>
            <a:pPr marL="457200" indent="-457200" algn="l">
              <a:buAutoNum type="arabicParenR"/>
            </a:pPr>
            <a:r>
              <a:rPr lang="ru-RU" sz="2800" dirty="0"/>
              <a:t>Т</a:t>
            </a:r>
            <a:r>
              <a:rPr lang="ru-RU" sz="2800" dirty="0" smtClean="0"/>
              <a:t>ремя, не лежащими на одной прямой, точками</a:t>
            </a:r>
          </a:p>
          <a:p>
            <a:pPr marL="457200" indent="-457200" algn="l">
              <a:buFont typeface="Arial" panose="020B0604020202020204" pitchFamily="34" charset="0"/>
              <a:buAutoNum type="arabicParenR"/>
            </a:pPr>
            <a:r>
              <a:rPr lang="ru-RU" sz="2800" dirty="0" smtClean="0"/>
              <a:t>Прямой и точкой, не лежащей на этой прямой</a:t>
            </a:r>
          </a:p>
          <a:p>
            <a:pPr marL="457200" indent="-457200" algn="l">
              <a:buFont typeface="Arial" panose="020B0604020202020204" pitchFamily="34" charset="0"/>
              <a:buAutoNum type="arabicParenR"/>
            </a:pPr>
            <a:r>
              <a:rPr lang="ru-RU" sz="2800" dirty="0" smtClean="0"/>
              <a:t>Двумя непересекающимися прямыми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2457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62025" y="5409852"/>
            <a:ext cx="9797255" cy="969336"/>
          </a:xfrm>
        </p:spPr>
        <p:txBody>
          <a:bodyPr/>
          <a:lstStyle/>
          <a:p>
            <a:pPr algn="ctr" eaLnBrk="1" hangingPunct="1"/>
            <a:r>
              <a:rPr lang="ru-RU" altLang="ru-RU" sz="2800" b="1" i="1" dirty="0">
                <a:solidFill>
                  <a:schemeClr val="hlink"/>
                </a:solidFill>
              </a:rPr>
              <a:t>Две  плоскости  называются  параллельными,  если  они  не  пересекаются.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146550" y="507410"/>
            <a:ext cx="3816350" cy="5048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24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Плоскости</a:t>
            </a: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 rot="1129482">
            <a:off x="6871051" y="1285198"/>
            <a:ext cx="1511300" cy="144463"/>
          </a:xfrm>
          <a:prstGeom prst="notchedRightArrow">
            <a:avLst>
              <a:gd name="adj1" fmla="val 50000"/>
              <a:gd name="adj2" fmla="val 26153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 rot="9866811">
            <a:off x="3678666" y="1237659"/>
            <a:ext cx="1511300" cy="144463"/>
          </a:xfrm>
          <a:prstGeom prst="notchedRightArrow">
            <a:avLst>
              <a:gd name="adj1" fmla="val 50000"/>
              <a:gd name="adj2" fmla="val 26153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1181100" y="1597081"/>
            <a:ext cx="3816350" cy="5048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2400" b="1" i="1" dirty="0">
                <a:solidFill>
                  <a:srgbClr val="009900"/>
                </a:solidFill>
                <a:latin typeface="Times New Roman" panose="02020603050405020304" pitchFamily="18" charset="0"/>
              </a:rPr>
              <a:t>Пересекаются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6671469" y="1644768"/>
            <a:ext cx="3816350" cy="5048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Параллельны</a:t>
            </a:r>
          </a:p>
        </p:txBody>
      </p:sp>
      <p:grpSp>
        <p:nvGrpSpPr>
          <p:cNvPr id="9224" name="Group 8"/>
          <p:cNvGrpSpPr>
            <a:grpSpLocks/>
          </p:cNvGrpSpPr>
          <p:nvPr/>
        </p:nvGrpSpPr>
        <p:grpSpPr bwMode="auto">
          <a:xfrm>
            <a:off x="2722562" y="2471591"/>
            <a:ext cx="2274888" cy="2174875"/>
            <a:chOff x="340" y="2432"/>
            <a:chExt cx="1433" cy="1370"/>
          </a:xfrm>
        </p:grpSpPr>
        <p:sp>
          <p:nvSpPr>
            <p:cNvPr id="5137" name="Text Box 9"/>
            <p:cNvSpPr txBox="1">
              <a:spLocks noChangeArrowheads="1"/>
            </p:cNvSpPr>
            <p:nvPr/>
          </p:nvSpPr>
          <p:spPr bwMode="auto">
            <a:xfrm>
              <a:off x="385" y="3113"/>
              <a:ext cx="24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l-GR" altLang="ru-RU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</a:p>
          </p:txBody>
        </p:sp>
        <p:sp>
          <p:nvSpPr>
            <p:cNvPr id="5138" name="Freeform 10"/>
            <p:cNvSpPr>
              <a:spLocks/>
            </p:cNvSpPr>
            <p:nvPr/>
          </p:nvSpPr>
          <p:spPr bwMode="auto">
            <a:xfrm>
              <a:off x="613" y="3131"/>
              <a:ext cx="906" cy="2"/>
            </a:xfrm>
            <a:custGeom>
              <a:avLst/>
              <a:gdLst>
                <a:gd name="T0" fmla="*/ 0 w 1476"/>
                <a:gd name="T1" fmla="*/ 0 h 2"/>
                <a:gd name="T2" fmla="*/ 906 w 1476"/>
                <a:gd name="T3" fmla="*/ 2 h 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476" h="2">
                  <a:moveTo>
                    <a:pt x="0" y="0"/>
                  </a:moveTo>
                  <a:lnTo>
                    <a:pt x="1476" y="2"/>
                  </a:ln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39" name="Freeform 11"/>
            <p:cNvSpPr>
              <a:spLocks/>
            </p:cNvSpPr>
            <p:nvPr/>
          </p:nvSpPr>
          <p:spPr bwMode="auto">
            <a:xfrm>
              <a:off x="600" y="2432"/>
              <a:ext cx="5" cy="689"/>
            </a:xfrm>
            <a:custGeom>
              <a:avLst/>
              <a:gdLst>
                <a:gd name="T0" fmla="*/ 0 w 9"/>
                <a:gd name="T1" fmla="*/ 689 h 1104"/>
                <a:gd name="T2" fmla="*/ 5 w 9"/>
                <a:gd name="T3" fmla="*/ 0 h 110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" h="1104">
                  <a:moveTo>
                    <a:pt x="0" y="1104"/>
                  </a:moveTo>
                  <a:lnTo>
                    <a:pt x="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40" name="Freeform 12"/>
            <p:cNvSpPr>
              <a:spLocks/>
            </p:cNvSpPr>
            <p:nvPr/>
          </p:nvSpPr>
          <p:spPr bwMode="auto">
            <a:xfrm>
              <a:off x="1519" y="2444"/>
              <a:ext cx="12" cy="1337"/>
            </a:xfrm>
            <a:custGeom>
              <a:avLst/>
              <a:gdLst>
                <a:gd name="T0" fmla="*/ 0 w 19"/>
                <a:gd name="T1" fmla="*/ 1337 h 2141"/>
                <a:gd name="T2" fmla="*/ 12 w 19"/>
                <a:gd name="T3" fmla="*/ 0 h 214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9" h="2141">
                  <a:moveTo>
                    <a:pt x="0" y="2141"/>
                  </a:moveTo>
                  <a:lnTo>
                    <a:pt x="1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41" name="Freeform 13"/>
            <p:cNvSpPr>
              <a:spLocks/>
            </p:cNvSpPr>
            <p:nvPr/>
          </p:nvSpPr>
          <p:spPr bwMode="auto">
            <a:xfrm>
              <a:off x="605" y="2438"/>
              <a:ext cx="932" cy="1"/>
            </a:xfrm>
            <a:custGeom>
              <a:avLst/>
              <a:gdLst>
                <a:gd name="T0" fmla="*/ 0 w 1517"/>
                <a:gd name="T1" fmla="*/ 0 h 1"/>
                <a:gd name="T2" fmla="*/ 932 w 1517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517" h="1">
                  <a:moveTo>
                    <a:pt x="0" y="0"/>
                  </a:moveTo>
                  <a:lnTo>
                    <a:pt x="1517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42" name="Freeform 14"/>
            <p:cNvSpPr>
              <a:spLocks/>
            </p:cNvSpPr>
            <p:nvPr/>
          </p:nvSpPr>
          <p:spPr bwMode="auto">
            <a:xfrm>
              <a:off x="1531" y="2923"/>
              <a:ext cx="242" cy="7"/>
            </a:xfrm>
            <a:custGeom>
              <a:avLst/>
              <a:gdLst>
                <a:gd name="T0" fmla="*/ 0 w 394"/>
                <a:gd name="T1" fmla="*/ 0 h 10"/>
                <a:gd name="T2" fmla="*/ 242 w 394"/>
                <a:gd name="T3" fmla="*/ 7 h 1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94" h="10">
                  <a:moveTo>
                    <a:pt x="0" y="0"/>
                  </a:moveTo>
                  <a:lnTo>
                    <a:pt x="394" y="1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43" name="Freeform 15"/>
            <p:cNvSpPr>
              <a:spLocks/>
            </p:cNvSpPr>
            <p:nvPr/>
          </p:nvSpPr>
          <p:spPr bwMode="auto">
            <a:xfrm>
              <a:off x="594" y="3121"/>
              <a:ext cx="6" cy="240"/>
            </a:xfrm>
            <a:custGeom>
              <a:avLst/>
              <a:gdLst>
                <a:gd name="T0" fmla="*/ 0 w 10"/>
                <a:gd name="T1" fmla="*/ 240 h 384"/>
                <a:gd name="T2" fmla="*/ 6 w 10"/>
                <a:gd name="T3" fmla="*/ 0 h 38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" h="384">
                  <a:moveTo>
                    <a:pt x="0" y="384"/>
                  </a:moveTo>
                  <a:lnTo>
                    <a:pt x="10" y="0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44" name="Freeform 16"/>
            <p:cNvSpPr>
              <a:spLocks/>
            </p:cNvSpPr>
            <p:nvPr/>
          </p:nvSpPr>
          <p:spPr bwMode="auto">
            <a:xfrm>
              <a:off x="588" y="3367"/>
              <a:ext cx="6" cy="396"/>
            </a:xfrm>
            <a:custGeom>
              <a:avLst/>
              <a:gdLst>
                <a:gd name="T0" fmla="*/ 0 w 10"/>
                <a:gd name="T1" fmla="*/ 396 h 633"/>
                <a:gd name="T2" fmla="*/ 6 w 10"/>
                <a:gd name="T3" fmla="*/ 0 h 63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" h="633">
                  <a:moveTo>
                    <a:pt x="0" y="633"/>
                  </a:moveTo>
                  <a:lnTo>
                    <a:pt x="1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45" name="Freeform 17"/>
            <p:cNvSpPr>
              <a:spLocks/>
            </p:cNvSpPr>
            <p:nvPr/>
          </p:nvSpPr>
          <p:spPr bwMode="auto">
            <a:xfrm>
              <a:off x="588" y="3763"/>
              <a:ext cx="926" cy="6"/>
            </a:xfrm>
            <a:custGeom>
              <a:avLst/>
              <a:gdLst>
                <a:gd name="T0" fmla="*/ 0 w 1508"/>
                <a:gd name="T1" fmla="*/ 0 h 10"/>
                <a:gd name="T2" fmla="*/ 926 w 1508"/>
                <a:gd name="T3" fmla="*/ 6 h 1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508" h="10">
                  <a:moveTo>
                    <a:pt x="0" y="0"/>
                  </a:moveTo>
                  <a:lnTo>
                    <a:pt x="1508" y="1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46" name="Freeform 18"/>
            <p:cNvSpPr>
              <a:spLocks/>
            </p:cNvSpPr>
            <p:nvPr/>
          </p:nvSpPr>
          <p:spPr bwMode="auto">
            <a:xfrm>
              <a:off x="594" y="2912"/>
              <a:ext cx="271" cy="228"/>
            </a:xfrm>
            <a:custGeom>
              <a:avLst/>
              <a:gdLst>
                <a:gd name="T0" fmla="*/ 0 w 442"/>
                <a:gd name="T1" fmla="*/ 228 h 365"/>
                <a:gd name="T2" fmla="*/ 271 w 442"/>
                <a:gd name="T3" fmla="*/ 0 h 36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42" h="365">
                  <a:moveTo>
                    <a:pt x="0" y="365"/>
                  </a:moveTo>
                  <a:lnTo>
                    <a:pt x="442" y="0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47" name="Freeform 19"/>
            <p:cNvSpPr>
              <a:spLocks/>
            </p:cNvSpPr>
            <p:nvPr/>
          </p:nvSpPr>
          <p:spPr bwMode="auto">
            <a:xfrm>
              <a:off x="340" y="3121"/>
              <a:ext cx="260" cy="240"/>
            </a:xfrm>
            <a:custGeom>
              <a:avLst/>
              <a:gdLst>
                <a:gd name="T0" fmla="*/ 0 w 423"/>
                <a:gd name="T1" fmla="*/ 240 h 384"/>
                <a:gd name="T2" fmla="*/ 260 w 423"/>
                <a:gd name="T3" fmla="*/ 0 h 38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23" h="384">
                  <a:moveTo>
                    <a:pt x="0" y="384"/>
                  </a:moveTo>
                  <a:lnTo>
                    <a:pt x="423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48" name="Freeform 20"/>
            <p:cNvSpPr>
              <a:spLocks/>
            </p:cNvSpPr>
            <p:nvPr/>
          </p:nvSpPr>
          <p:spPr bwMode="auto">
            <a:xfrm>
              <a:off x="871" y="2912"/>
              <a:ext cx="666" cy="11"/>
            </a:xfrm>
            <a:custGeom>
              <a:avLst/>
              <a:gdLst>
                <a:gd name="T0" fmla="*/ 0 w 1085"/>
                <a:gd name="T1" fmla="*/ 0 h 19"/>
                <a:gd name="T2" fmla="*/ 666 w 1085"/>
                <a:gd name="T3" fmla="*/ 11 h 1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85" h="19">
                  <a:moveTo>
                    <a:pt x="0" y="0"/>
                  </a:moveTo>
                  <a:lnTo>
                    <a:pt x="1085" y="19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49" name="Freeform 21"/>
            <p:cNvSpPr>
              <a:spLocks/>
            </p:cNvSpPr>
            <p:nvPr/>
          </p:nvSpPr>
          <p:spPr bwMode="auto">
            <a:xfrm>
              <a:off x="1231" y="2930"/>
              <a:ext cx="542" cy="443"/>
            </a:xfrm>
            <a:custGeom>
              <a:avLst/>
              <a:gdLst>
                <a:gd name="T0" fmla="*/ 0 w 883"/>
                <a:gd name="T1" fmla="*/ 443 h 710"/>
                <a:gd name="T2" fmla="*/ 542 w 883"/>
                <a:gd name="T3" fmla="*/ 0 h 71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83" h="710">
                  <a:moveTo>
                    <a:pt x="0" y="710"/>
                  </a:moveTo>
                  <a:lnTo>
                    <a:pt x="883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50" name="Freeform 22"/>
            <p:cNvSpPr>
              <a:spLocks/>
            </p:cNvSpPr>
            <p:nvPr/>
          </p:nvSpPr>
          <p:spPr bwMode="auto">
            <a:xfrm>
              <a:off x="340" y="3373"/>
              <a:ext cx="902" cy="1"/>
            </a:xfrm>
            <a:custGeom>
              <a:avLst/>
              <a:gdLst>
                <a:gd name="T0" fmla="*/ 0 w 1469"/>
                <a:gd name="T1" fmla="*/ 0 h 1"/>
                <a:gd name="T2" fmla="*/ 902 w 1469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469" h="1">
                  <a:moveTo>
                    <a:pt x="0" y="0"/>
                  </a:moveTo>
                  <a:lnTo>
                    <a:pt x="146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51" name="Text Box 23"/>
            <p:cNvSpPr txBox="1">
              <a:spLocks noChangeArrowheads="1"/>
            </p:cNvSpPr>
            <p:nvPr/>
          </p:nvSpPr>
          <p:spPr bwMode="auto">
            <a:xfrm>
              <a:off x="1247" y="3475"/>
              <a:ext cx="23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l-GR" altLang="ru-RU" sz="28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</a:p>
          </p:txBody>
        </p:sp>
      </p:grpSp>
      <p:sp>
        <p:nvSpPr>
          <p:cNvPr id="9240" name="AutoShape 24"/>
          <p:cNvSpPr>
            <a:spLocks noChangeArrowheads="1"/>
          </p:cNvSpPr>
          <p:nvPr/>
        </p:nvSpPr>
        <p:spPr bwMode="auto">
          <a:xfrm>
            <a:off x="7057933" y="3306425"/>
            <a:ext cx="3168650" cy="863600"/>
          </a:xfrm>
          <a:prstGeom prst="parallelogram">
            <a:avLst>
              <a:gd name="adj" fmla="val 91728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41" name="AutoShape 25"/>
          <p:cNvSpPr>
            <a:spLocks noChangeArrowheads="1"/>
          </p:cNvSpPr>
          <p:nvPr/>
        </p:nvSpPr>
        <p:spPr bwMode="auto">
          <a:xfrm>
            <a:off x="6673758" y="2634709"/>
            <a:ext cx="3382962" cy="865188"/>
          </a:xfrm>
          <a:prstGeom prst="parallelogram">
            <a:avLst>
              <a:gd name="adj" fmla="val 97752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42" name="Text Box 26"/>
          <p:cNvSpPr txBox="1">
            <a:spLocks noChangeArrowheads="1"/>
          </p:cNvSpPr>
          <p:nvPr/>
        </p:nvSpPr>
        <p:spPr bwMode="auto">
          <a:xfrm>
            <a:off x="9260682" y="3559029"/>
            <a:ext cx="3667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l-GR" alt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</a:p>
        </p:txBody>
      </p:sp>
      <p:sp>
        <p:nvSpPr>
          <p:cNvPr id="9243" name="Text Box 27"/>
          <p:cNvSpPr txBox="1">
            <a:spLocks noChangeArrowheads="1"/>
          </p:cNvSpPr>
          <p:nvPr/>
        </p:nvSpPr>
        <p:spPr bwMode="auto">
          <a:xfrm>
            <a:off x="8197057" y="2666889"/>
            <a:ext cx="3825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l-GR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</a:p>
        </p:txBody>
      </p:sp>
      <p:sp>
        <p:nvSpPr>
          <p:cNvPr id="5133" name="Rectangle 28"/>
          <p:cNvSpPr>
            <a:spLocks noChangeArrowheads="1"/>
          </p:cNvSpPr>
          <p:nvPr/>
        </p:nvSpPr>
        <p:spPr bwMode="auto">
          <a:xfrm>
            <a:off x="1524001" y="31728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45" name="Rectangle 29"/>
          <p:cNvSpPr>
            <a:spLocks noChangeArrowheads="1"/>
          </p:cNvSpPr>
          <p:nvPr/>
        </p:nvSpPr>
        <p:spPr bwMode="auto">
          <a:xfrm>
            <a:off x="9685338" y="4176543"/>
            <a:ext cx="1943100" cy="57785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l-GR" alt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alt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||</a:t>
            </a:r>
            <a:r>
              <a:rPr lang="ru-RU" alt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ru-RU" alt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5" name="Rectangle 30"/>
          <p:cNvSpPr>
            <a:spLocks noChangeArrowheads="1"/>
          </p:cNvSpPr>
          <p:nvPr/>
        </p:nvSpPr>
        <p:spPr bwMode="auto">
          <a:xfrm>
            <a:off x="1524001" y="31728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47" name="Rectangle 31"/>
          <p:cNvSpPr>
            <a:spLocks noChangeArrowheads="1"/>
          </p:cNvSpPr>
          <p:nvPr/>
        </p:nvSpPr>
        <p:spPr bwMode="auto">
          <a:xfrm>
            <a:off x="533492" y="2684316"/>
            <a:ext cx="1943100" cy="577850"/>
          </a:xfrm>
          <a:prstGeom prst="rect">
            <a:avLst/>
          </a:prstGeom>
          <a:solidFill>
            <a:srgbClr val="FFEB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l-GR" alt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alt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ru-RU" alt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ru-RU" alt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025" y="3676964"/>
            <a:ext cx="2182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Пересечением двух плоскостей является прямая.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741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10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 animBg="1"/>
      <p:bldP spid="9222" grpId="0" animBg="1"/>
      <p:bldP spid="9223" grpId="0" animBg="1"/>
      <p:bldP spid="9242" grpId="0"/>
      <p:bldP spid="9243" grpId="0"/>
      <p:bldP spid="9245" grpId="0" animBg="1"/>
      <p:bldP spid="9247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495550" y="301625"/>
            <a:ext cx="8172450" cy="1327150"/>
          </a:xfrm>
        </p:spPr>
        <p:txBody>
          <a:bodyPr/>
          <a:lstStyle/>
          <a:p>
            <a:pPr algn="ctr" eaLnBrk="1" hangingPunct="1"/>
            <a:r>
              <a:rPr lang="ru-RU" altLang="ru-RU" sz="2400" b="1" i="1">
                <a:solidFill>
                  <a:schemeClr val="hlink"/>
                </a:solidFill>
              </a:rPr>
              <a:t>Если  две  пересекающиеся  прямые  одной  плоскости  соответственно  параллельны  двум  прямым  другой  плоскости,  то  эти  плоскости  параллельны.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1" y="1844676"/>
            <a:ext cx="5076825" cy="43021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100" b="1" i="1"/>
              <a:t>  Дано:  а </a:t>
            </a:r>
            <a:r>
              <a:rPr lang="ru-RU" altLang="ru-RU" sz="2100" b="1" i="1">
                <a:cs typeface="Times New Roman" panose="02020603050405020304" pitchFamily="18" charset="0"/>
              </a:rPr>
              <a:t>∩ </a:t>
            </a:r>
            <a:r>
              <a:rPr lang="en-US" altLang="ru-RU" sz="2100" b="1" i="1">
                <a:cs typeface="Times New Roman" panose="02020603050405020304" pitchFamily="18" charset="0"/>
              </a:rPr>
              <a:t>b</a:t>
            </a:r>
            <a:r>
              <a:rPr lang="ru-RU" altLang="ru-RU" sz="2100" b="1" i="1">
                <a:cs typeface="Times New Roman" panose="02020603050405020304" pitchFamily="18" charset="0"/>
              </a:rPr>
              <a:t> = М;  а Є </a:t>
            </a:r>
            <a:r>
              <a:rPr lang="el-GR" altLang="ru-RU" sz="2100" b="1" i="1">
                <a:cs typeface="Times New Roman" panose="02020603050405020304" pitchFamily="18" charset="0"/>
              </a:rPr>
              <a:t>α</a:t>
            </a:r>
            <a:r>
              <a:rPr lang="ru-RU" altLang="ru-RU" sz="2100" b="1" i="1">
                <a:cs typeface="Times New Roman" panose="02020603050405020304" pitchFamily="18" charset="0"/>
              </a:rPr>
              <a:t>;  </a:t>
            </a:r>
            <a:r>
              <a:rPr lang="en-US" altLang="ru-RU" sz="2100" b="1" i="1">
                <a:cs typeface="Times New Roman" panose="02020603050405020304" pitchFamily="18" charset="0"/>
              </a:rPr>
              <a:t>b</a:t>
            </a:r>
            <a:r>
              <a:rPr lang="ru-RU" altLang="ru-RU" sz="2100" b="1" i="1">
                <a:cs typeface="Times New Roman" panose="02020603050405020304" pitchFamily="18" charset="0"/>
              </a:rPr>
              <a:t> Є </a:t>
            </a:r>
            <a:r>
              <a:rPr lang="el-GR" altLang="ru-RU" sz="2100" b="1" i="1">
                <a:cs typeface="Times New Roman" panose="02020603050405020304" pitchFamily="18" charset="0"/>
              </a:rPr>
              <a:t>α</a:t>
            </a:r>
            <a:r>
              <a:rPr lang="ru-RU" altLang="ru-RU" sz="2100" b="1" i="1"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ru-RU" sz="2100" b="1" i="1">
                <a:cs typeface="Times New Roman" panose="02020603050405020304" pitchFamily="18" charset="0"/>
              </a:rPr>
              <a:t>           </a:t>
            </a:r>
            <a:r>
              <a:rPr lang="ru-RU" altLang="ru-RU" sz="2100" b="1" i="1">
                <a:cs typeface="Times New Roman" panose="02020603050405020304" pitchFamily="18" charset="0"/>
              </a:rPr>
              <a:t>а</a:t>
            </a:r>
            <a:r>
              <a:rPr lang="ru-RU" altLang="ru-RU" sz="2100" b="1" i="1" baseline="-25000">
                <a:cs typeface="Times New Roman" panose="02020603050405020304" pitchFamily="18" charset="0"/>
              </a:rPr>
              <a:t>1</a:t>
            </a:r>
            <a:r>
              <a:rPr lang="ru-RU" altLang="ru-RU" sz="2100" b="1" i="1">
                <a:cs typeface="Times New Roman" panose="02020603050405020304" pitchFamily="18" charset="0"/>
              </a:rPr>
              <a:t>∩ </a:t>
            </a:r>
            <a:r>
              <a:rPr lang="en-US" altLang="ru-RU" sz="2100" b="1" i="1">
                <a:cs typeface="Times New Roman" panose="02020603050405020304" pitchFamily="18" charset="0"/>
              </a:rPr>
              <a:t>b</a:t>
            </a:r>
            <a:r>
              <a:rPr lang="ru-RU" altLang="ru-RU" sz="2100" b="1" i="1" baseline="-25000">
                <a:cs typeface="Times New Roman" panose="02020603050405020304" pitchFamily="18" charset="0"/>
              </a:rPr>
              <a:t>1</a:t>
            </a:r>
            <a:r>
              <a:rPr lang="ru-RU" altLang="ru-RU" sz="2100" b="1" i="1">
                <a:cs typeface="Times New Roman" panose="02020603050405020304" pitchFamily="18" charset="0"/>
              </a:rPr>
              <a:t> = М</a:t>
            </a:r>
            <a:r>
              <a:rPr lang="ru-RU" altLang="ru-RU" sz="2100" b="1" i="1" baseline="-25000">
                <a:cs typeface="Times New Roman" panose="02020603050405020304" pitchFamily="18" charset="0"/>
              </a:rPr>
              <a:t>1</a:t>
            </a:r>
            <a:r>
              <a:rPr lang="ru-RU" altLang="ru-RU" sz="2100" b="1" i="1">
                <a:cs typeface="Times New Roman" panose="02020603050405020304" pitchFamily="18" charset="0"/>
              </a:rPr>
              <a:t>;  а</a:t>
            </a:r>
            <a:r>
              <a:rPr lang="ru-RU" altLang="ru-RU" sz="2100" b="1" i="1" baseline="-25000">
                <a:cs typeface="Times New Roman" panose="02020603050405020304" pitchFamily="18" charset="0"/>
              </a:rPr>
              <a:t>1</a:t>
            </a:r>
            <a:r>
              <a:rPr lang="ru-RU" altLang="ru-RU" sz="2100" b="1" i="1">
                <a:cs typeface="Times New Roman" panose="02020603050405020304" pitchFamily="18" charset="0"/>
              </a:rPr>
              <a:t>Є </a:t>
            </a:r>
            <a:r>
              <a:rPr lang="el-GR" altLang="ru-RU" sz="2100" b="1" i="1">
                <a:cs typeface="Times New Roman" panose="02020603050405020304" pitchFamily="18" charset="0"/>
              </a:rPr>
              <a:t>β</a:t>
            </a:r>
            <a:r>
              <a:rPr lang="ru-RU" altLang="ru-RU" sz="2100" b="1" i="1">
                <a:cs typeface="Times New Roman" panose="02020603050405020304" pitchFamily="18" charset="0"/>
              </a:rPr>
              <a:t>;  </a:t>
            </a:r>
            <a:r>
              <a:rPr lang="en-US" altLang="ru-RU" sz="2100" b="1" i="1">
                <a:cs typeface="Times New Roman" panose="02020603050405020304" pitchFamily="18" charset="0"/>
              </a:rPr>
              <a:t>b</a:t>
            </a:r>
            <a:r>
              <a:rPr lang="en-US" altLang="ru-RU" sz="2100" b="1" i="1" baseline="-25000">
                <a:cs typeface="Times New Roman" panose="02020603050405020304" pitchFamily="18" charset="0"/>
              </a:rPr>
              <a:t>1</a:t>
            </a:r>
            <a:r>
              <a:rPr lang="ru-RU" altLang="ru-RU" sz="2100" b="1" i="1">
                <a:cs typeface="Times New Roman" panose="02020603050405020304" pitchFamily="18" charset="0"/>
              </a:rPr>
              <a:t>Є</a:t>
            </a:r>
            <a:r>
              <a:rPr lang="en-US" altLang="ru-RU" sz="2100" b="1" i="1">
                <a:cs typeface="Times New Roman" panose="02020603050405020304" pitchFamily="18" charset="0"/>
              </a:rPr>
              <a:t> </a:t>
            </a:r>
            <a:r>
              <a:rPr lang="el-GR" altLang="ru-RU" sz="2100" b="1" i="1">
                <a:cs typeface="Times New Roman" panose="02020603050405020304" pitchFamily="18" charset="0"/>
              </a:rPr>
              <a:t>β</a:t>
            </a:r>
            <a:endParaRPr lang="en-US" altLang="ru-RU" sz="2100" b="1" i="1"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ru-RU" sz="2100" b="1" i="1">
                <a:cs typeface="Times New Roman" panose="02020603050405020304" pitchFamily="18" charset="0"/>
              </a:rPr>
              <a:t>           a || a</a:t>
            </a:r>
            <a:r>
              <a:rPr lang="en-US" altLang="ru-RU" sz="2100" b="1" i="1" baseline="-25000">
                <a:cs typeface="Times New Roman" panose="02020603050405020304" pitchFamily="18" charset="0"/>
              </a:rPr>
              <a:t>1</a:t>
            </a:r>
            <a:r>
              <a:rPr lang="en-US" altLang="ru-RU" sz="2100" b="1" i="1">
                <a:cs typeface="Times New Roman" panose="02020603050405020304" pitchFamily="18" charset="0"/>
              </a:rPr>
              <a:t>;  b || b</a:t>
            </a:r>
            <a:r>
              <a:rPr lang="en-US" altLang="ru-RU" sz="2100" b="1" i="1" baseline="-25000">
                <a:cs typeface="Times New Roman" panose="02020603050405020304" pitchFamily="18" charset="0"/>
              </a:rPr>
              <a:t>1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ru-RU" sz="2100" b="1" i="1" baseline="-25000">
                <a:cs typeface="Times New Roman" panose="02020603050405020304" pitchFamily="18" charset="0"/>
              </a:rPr>
              <a:t>   </a:t>
            </a:r>
            <a:r>
              <a:rPr lang="ru-RU" altLang="ru-RU" sz="2100" b="1" i="1">
                <a:cs typeface="Times New Roman" panose="02020603050405020304" pitchFamily="18" charset="0"/>
              </a:rPr>
              <a:t>Доказать:  </a:t>
            </a:r>
            <a:r>
              <a:rPr lang="el-GR" altLang="ru-RU" sz="2100" b="1" i="1">
                <a:cs typeface="Times New Roman" panose="02020603050405020304" pitchFamily="18" charset="0"/>
              </a:rPr>
              <a:t>α</a:t>
            </a:r>
            <a:r>
              <a:rPr lang="ru-RU" altLang="ru-RU" sz="2100" b="1" i="1">
                <a:cs typeface="Times New Roman" panose="02020603050405020304" pitchFamily="18" charset="0"/>
              </a:rPr>
              <a:t> </a:t>
            </a:r>
            <a:r>
              <a:rPr lang="en-US" altLang="ru-RU" sz="2100" b="1" i="1">
                <a:cs typeface="Times New Roman" panose="02020603050405020304" pitchFamily="18" charset="0"/>
              </a:rPr>
              <a:t>||</a:t>
            </a:r>
            <a:r>
              <a:rPr lang="ru-RU" altLang="ru-RU" sz="2100" b="1" i="1">
                <a:cs typeface="Times New Roman" panose="02020603050405020304" pitchFamily="18" charset="0"/>
              </a:rPr>
              <a:t> </a:t>
            </a:r>
            <a:r>
              <a:rPr lang="el-GR" altLang="ru-RU" sz="2100" b="1" i="1">
                <a:cs typeface="Times New Roman" panose="02020603050405020304" pitchFamily="18" charset="0"/>
              </a:rPr>
              <a:t>β</a:t>
            </a: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6743701" y="4076700"/>
            <a:ext cx="3313113" cy="1079500"/>
          </a:xfrm>
          <a:prstGeom prst="parallelogram">
            <a:avLst>
              <a:gd name="adj" fmla="val 76728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6672263" y="2781301"/>
            <a:ext cx="3384550" cy="1152525"/>
          </a:xfrm>
          <a:prstGeom prst="parallelogram">
            <a:avLst>
              <a:gd name="adj" fmla="val 73416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7248525" y="3141663"/>
            <a:ext cx="2160588" cy="5762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V="1">
            <a:off x="7104064" y="4365626"/>
            <a:ext cx="2160587" cy="5762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8" name="Freeform 8"/>
          <p:cNvSpPr>
            <a:spLocks/>
          </p:cNvSpPr>
          <p:nvPr/>
        </p:nvSpPr>
        <p:spPr bwMode="auto">
          <a:xfrm>
            <a:off x="7535863" y="3141663"/>
            <a:ext cx="1333500" cy="596900"/>
          </a:xfrm>
          <a:custGeom>
            <a:avLst/>
            <a:gdLst>
              <a:gd name="T0" fmla="*/ 0 w 840"/>
              <a:gd name="T1" fmla="*/ 0 h 376"/>
              <a:gd name="T2" fmla="*/ 1333500 w 840"/>
              <a:gd name="T3" fmla="*/ 596900 h 37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840" h="376">
                <a:moveTo>
                  <a:pt x="0" y="0"/>
                </a:moveTo>
                <a:lnTo>
                  <a:pt x="840" y="376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9" name="Freeform 9"/>
          <p:cNvSpPr>
            <a:spLocks/>
          </p:cNvSpPr>
          <p:nvPr/>
        </p:nvSpPr>
        <p:spPr bwMode="auto">
          <a:xfrm>
            <a:off x="7680325" y="4365625"/>
            <a:ext cx="1333500" cy="596900"/>
          </a:xfrm>
          <a:custGeom>
            <a:avLst/>
            <a:gdLst>
              <a:gd name="T0" fmla="*/ 0 w 840"/>
              <a:gd name="T1" fmla="*/ 0 h 376"/>
              <a:gd name="T2" fmla="*/ 1333500 w 840"/>
              <a:gd name="T3" fmla="*/ 596900 h 37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840" h="376">
                <a:moveTo>
                  <a:pt x="0" y="0"/>
                </a:moveTo>
                <a:lnTo>
                  <a:pt x="840" y="376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6672264" y="3500438"/>
            <a:ext cx="352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l-GR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6311900" y="4797425"/>
            <a:ext cx="43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l-GR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7391400" y="2781300"/>
            <a:ext cx="433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el-GR" altLang="ru-RU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8688388" y="2708275"/>
            <a:ext cx="43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l-GR" altLang="ru-RU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7967664" y="2924175"/>
            <a:ext cx="433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el-GR" altLang="ru-RU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8543925" y="3860800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altLang="ru-RU" sz="24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l-GR" altLang="ru-RU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7104063" y="3933825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ru-RU" sz="24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l-GR" altLang="ru-RU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7967663" y="4076700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altLang="ru-RU" sz="24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l-GR" altLang="ru-RU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77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6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7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2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7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 tmFilter="0,0; .5, 1; 1, 1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7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9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9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 tmFilter="0,0; .5, 1; 1, 1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131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35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136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9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3" grpId="0" build="p"/>
      <p:bldP spid="10245" grpId="0" animBg="1"/>
      <p:bldP spid="10245" grpId="1" animBg="1"/>
      <p:bldP spid="10245" grpId="2" animBg="1"/>
      <p:bldP spid="10250" grpId="0"/>
      <p:bldP spid="10251" grpId="0"/>
      <p:bldP spid="10252" grpId="0"/>
      <p:bldP spid="10253" grpId="0"/>
      <p:bldP spid="10254" grpId="0"/>
      <p:bldP spid="10255" grpId="0"/>
      <p:bldP spid="10256" grpId="0"/>
      <p:bldP spid="102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1625"/>
            <a:ext cx="9144000" cy="1143000"/>
          </a:xfrm>
        </p:spPr>
        <p:txBody>
          <a:bodyPr/>
          <a:lstStyle/>
          <a:p>
            <a:pPr algn="ctr" eaLnBrk="1" hangingPunct="1"/>
            <a:r>
              <a:rPr lang="ru-RU" altLang="ru-RU" sz="2400" b="1" i="1">
                <a:solidFill>
                  <a:schemeClr val="hlink"/>
                </a:solidFill>
              </a:rPr>
              <a:t>Если  две  пересекающиеся  прямые  одной  плоскости  соответственно  параллельны  двум  прямым  другой  плоскости,  то  эти  плоскости  параллельны.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844676"/>
            <a:ext cx="4643438" cy="43021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100" b="1" i="1"/>
              <a:t>  </a:t>
            </a:r>
            <a:endParaRPr lang="el-GR" altLang="ru-RU" sz="2100" b="1" i="1">
              <a:cs typeface="Times New Roman" panose="02020603050405020304" pitchFamily="18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900238" y="21542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524000" y="2420938"/>
            <a:ext cx="7075488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 sz="2400" b="1" i="1">
                <a:latin typeface="Times New Roman" panose="02020603050405020304" pitchFamily="18" charset="0"/>
              </a:rPr>
              <a:t>Доказательство:   </a:t>
            </a:r>
            <a:r>
              <a:rPr lang="ru-RU" altLang="ru-RU" sz="2400" i="1">
                <a:latin typeface="Times New Roman" panose="02020603050405020304" pitchFamily="18" charset="0"/>
              </a:rPr>
              <a:t>(от противного)</a:t>
            </a:r>
          </a:p>
          <a:p>
            <a:pPr eaLnBrk="1" hangingPunct="1"/>
            <a:r>
              <a:rPr lang="ru-RU" altLang="ru-RU" sz="2400" i="1">
                <a:latin typeface="Times New Roman" panose="02020603050405020304" pitchFamily="18" charset="0"/>
              </a:rPr>
              <a:t>Пусть  </a:t>
            </a:r>
            <a:r>
              <a:rPr lang="el-GR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с</a:t>
            </a:r>
          </a:p>
          <a:p>
            <a:pPr eaLnBrk="1" hangingPunct="1">
              <a:buFontTx/>
              <a:buAutoNum type="arabicParenR"/>
            </a:pP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Тогда  а </a:t>
            </a:r>
            <a:r>
              <a:rPr lang="en-US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||</a:t>
            </a: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, т.к. </a:t>
            </a:r>
            <a:r>
              <a:rPr lang="en-US" altLang="ru-RU" sz="2400" b="1" i="1">
                <a:latin typeface="Times New Roman" panose="02020603050405020304" pitchFamily="18" charset="0"/>
              </a:rPr>
              <a:t>a || a</a:t>
            </a:r>
            <a:r>
              <a:rPr lang="ru-RU" altLang="ru-RU" sz="2400" b="1" i="1" baseline="-25000">
                <a:latin typeface="Times New Roman" panose="02020603050405020304" pitchFamily="18" charset="0"/>
              </a:rPr>
              <a:t>1</a:t>
            </a:r>
            <a:r>
              <a:rPr lang="ru-RU" altLang="ru-RU" sz="2400" b="1" i="1">
                <a:latin typeface="Times New Roman" panose="02020603050405020304" pitchFamily="18" charset="0"/>
              </a:rPr>
              <a:t>, а</a:t>
            </a:r>
            <a:r>
              <a:rPr lang="ru-RU" altLang="ru-RU" sz="2400" b="1" i="1" baseline="-25000">
                <a:latin typeface="Times New Roman" panose="02020603050405020304" pitchFamily="18" charset="0"/>
              </a:rPr>
              <a:t>1</a:t>
            </a:r>
            <a:r>
              <a:rPr lang="ru-RU" altLang="ru-RU" sz="2400" b="1" i="1">
                <a:latin typeface="Times New Roman" panose="02020603050405020304" pitchFamily="18" charset="0"/>
              </a:rPr>
              <a:t> Є </a:t>
            </a:r>
            <a:r>
              <a:rPr lang="el-GR" altLang="ru-RU" sz="2400" b="1" i="1">
                <a:latin typeface="Times New Roman" panose="02020603050405020304" pitchFamily="18" charset="0"/>
              </a:rPr>
              <a:t>β</a:t>
            </a:r>
            <a:endParaRPr lang="ru-RU" altLang="ru-RU" sz="2400" b="1" i="1">
              <a:latin typeface="Times New Roman" panose="02020603050405020304" pitchFamily="18" charset="0"/>
            </a:endParaRPr>
          </a:p>
          <a:p>
            <a:pPr eaLnBrk="1" hangingPunct="1"/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а Є </a:t>
            </a:r>
            <a:r>
              <a:rPr lang="el-GR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l-GR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∩ </a:t>
            </a:r>
            <a:r>
              <a:rPr lang="el-GR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= с,  значит  а </a:t>
            </a:r>
            <a:r>
              <a:rPr lang="en-US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||</a:t>
            </a: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с.</a:t>
            </a:r>
          </a:p>
          <a:p>
            <a:pPr eaLnBrk="1" hangingPunct="1">
              <a:buFontTx/>
              <a:buAutoNum type="arabicParenR" startAt="2"/>
            </a:pPr>
            <a:r>
              <a:rPr lang="en-US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b || </a:t>
            </a:r>
            <a:r>
              <a:rPr lang="el-GR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т.к. </a:t>
            </a:r>
            <a:r>
              <a:rPr lang="en-US" altLang="ru-RU" sz="2400" b="1" i="1">
                <a:latin typeface="Times New Roman" panose="02020603050405020304" pitchFamily="18" charset="0"/>
              </a:rPr>
              <a:t>b || b</a:t>
            </a:r>
            <a:r>
              <a:rPr lang="ru-RU" altLang="ru-RU" sz="2400" b="1" i="1" baseline="-25000">
                <a:latin typeface="Times New Roman" panose="02020603050405020304" pitchFamily="18" charset="0"/>
              </a:rPr>
              <a:t>1</a:t>
            </a:r>
            <a:r>
              <a:rPr lang="ru-RU" altLang="ru-RU" sz="2400" b="1" i="1">
                <a:latin typeface="Times New Roman" panose="02020603050405020304" pitchFamily="18" charset="0"/>
              </a:rPr>
              <a:t>, </a:t>
            </a:r>
            <a:r>
              <a:rPr lang="en-US" altLang="ru-RU" sz="2400" b="1" i="1">
                <a:latin typeface="Times New Roman" panose="02020603050405020304" pitchFamily="18" charset="0"/>
              </a:rPr>
              <a:t>b</a:t>
            </a:r>
            <a:r>
              <a:rPr lang="ru-RU" altLang="ru-RU" sz="2400" b="1" i="1" baseline="-25000">
                <a:latin typeface="Times New Roman" panose="02020603050405020304" pitchFamily="18" charset="0"/>
              </a:rPr>
              <a:t>1</a:t>
            </a:r>
            <a:r>
              <a:rPr lang="ru-RU" altLang="ru-RU" sz="2400" b="1" i="1">
                <a:latin typeface="Times New Roman" panose="02020603050405020304" pitchFamily="18" charset="0"/>
              </a:rPr>
              <a:t> Є</a:t>
            </a:r>
            <a:r>
              <a:rPr lang="en-US" altLang="ru-RU" sz="2400" b="1" i="1">
                <a:latin typeface="Times New Roman" panose="02020603050405020304" pitchFamily="18" charset="0"/>
              </a:rPr>
              <a:t> </a:t>
            </a:r>
            <a:r>
              <a:rPr lang="el-GR" altLang="ru-RU" sz="2400" b="1" i="1">
                <a:latin typeface="Times New Roman" panose="02020603050405020304" pitchFamily="18" charset="0"/>
              </a:rPr>
              <a:t>β</a:t>
            </a:r>
            <a:endParaRPr lang="ru-RU" altLang="ru-RU" sz="2400" b="1" i="1">
              <a:latin typeface="Times New Roman" panose="02020603050405020304" pitchFamily="18" charset="0"/>
            </a:endParaRPr>
          </a:p>
          <a:p>
            <a:pPr eaLnBrk="1" hangingPunct="1"/>
            <a:r>
              <a:rPr lang="ru-RU" altLang="ru-RU" sz="2400" b="1" i="1">
                <a:latin typeface="Times New Roman" panose="02020603050405020304" pitchFamily="18" charset="0"/>
              </a:rPr>
              <a:t> </a:t>
            </a:r>
            <a:r>
              <a:rPr lang="en-US" altLang="ru-RU" sz="2400" b="1" i="1">
                <a:latin typeface="Times New Roman" panose="02020603050405020304" pitchFamily="18" charset="0"/>
              </a:rPr>
              <a:t>   </a:t>
            </a:r>
            <a:r>
              <a:rPr lang="en-US" altLang="ru-RU" sz="2400" i="1">
                <a:latin typeface="Times New Roman" panose="02020603050405020304" pitchFamily="18" charset="0"/>
              </a:rPr>
              <a:t>b </a:t>
            </a: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en-US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altLang="ru-RU" sz="2400" i="1">
                <a:latin typeface="Times New Roman" panose="02020603050405020304" pitchFamily="18" charset="0"/>
              </a:rPr>
              <a:t>α</a:t>
            </a:r>
            <a:r>
              <a:rPr lang="ru-RU" altLang="ru-RU" sz="2400" i="1">
                <a:latin typeface="Times New Roman" panose="02020603050405020304" pitchFamily="18" charset="0"/>
              </a:rPr>
              <a:t> ∩ </a:t>
            </a:r>
            <a:r>
              <a:rPr lang="el-GR" altLang="ru-RU" sz="2400" i="1">
                <a:latin typeface="Times New Roman" panose="02020603050405020304" pitchFamily="18" charset="0"/>
              </a:rPr>
              <a:t>β</a:t>
            </a:r>
            <a:r>
              <a:rPr lang="ru-RU" altLang="ru-RU" sz="2400" i="1">
                <a:latin typeface="Times New Roman" panose="02020603050405020304" pitchFamily="18" charset="0"/>
              </a:rPr>
              <a:t> = с,  значит  </a:t>
            </a:r>
            <a:r>
              <a:rPr lang="en-US" altLang="ru-RU" sz="2400" i="1">
                <a:latin typeface="Times New Roman" panose="02020603050405020304" pitchFamily="18" charset="0"/>
              </a:rPr>
              <a:t>b</a:t>
            </a:r>
            <a:r>
              <a:rPr lang="ru-RU" altLang="ru-RU" sz="2400" i="1">
                <a:latin typeface="Times New Roman" panose="02020603050405020304" pitchFamily="18" charset="0"/>
              </a:rPr>
              <a:t> </a:t>
            </a:r>
            <a:r>
              <a:rPr lang="en-US" altLang="ru-RU" sz="2400" i="1">
                <a:latin typeface="Times New Roman" panose="02020603050405020304" pitchFamily="18" charset="0"/>
              </a:rPr>
              <a:t>||</a:t>
            </a:r>
            <a:r>
              <a:rPr lang="ru-RU" altLang="ru-RU" sz="2400" i="1">
                <a:latin typeface="Times New Roman" panose="02020603050405020304" pitchFamily="18" charset="0"/>
              </a:rPr>
              <a:t> с.</a:t>
            </a:r>
            <a:endParaRPr lang="en-US" altLang="ru-RU" sz="2400" i="1">
              <a:latin typeface="Times New Roman" panose="02020603050405020304" pitchFamily="18" charset="0"/>
            </a:endParaRPr>
          </a:p>
          <a:p>
            <a:pPr eaLnBrk="1" hangingPunct="1">
              <a:buFontTx/>
              <a:buAutoNum type="arabicParenR" startAt="3"/>
            </a:pPr>
            <a:r>
              <a:rPr lang="ru-RU" altLang="ru-RU" sz="2400" i="1">
                <a:latin typeface="Times New Roman" panose="02020603050405020304" pitchFamily="18" charset="0"/>
              </a:rPr>
              <a:t>Имеем  а </a:t>
            </a:r>
            <a:r>
              <a:rPr lang="en-US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||</a:t>
            </a: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,  то  есть  </a:t>
            </a:r>
          </a:p>
          <a:p>
            <a:pPr eaLnBrk="1" hangingPunct="1"/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   через  точку  М  проходят</a:t>
            </a:r>
          </a:p>
          <a:p>
            <a:pPr eaLnBrk="1" hangingPunct="1"/>
            <a:r>
              <a:rPr lang="ru-RU" altLang="ru-RU" sz="2400" b="1" i="1">
                <a:latin typeface="Times New Roman" panose="02020603050405020304" pitchFamily="18" charset="0"/>
              </a:rPr>
              <a:t>    две  прямые  а  и  </a:t>
            </a:r>
            <a:r>
              <a:rPr lang="en-US" altLang="ru-RU" sz="2400" b="1" i="1">
                <a:latin typeface="Times New Roman" panose="02020603050405020304" pitchFamily="18" charset="0"/>
              </a:rPr>
              <a:t>b</a:t>
            </a:r>
            <a:r>
              <a:rPr lang="ru-RU" altLang="ru-RU" sz="2400" b="1" i="1">
                <a:latin typeface="Times New Roman" panose="02020603050405020304" pitchFamily="18" charset="0"/>
              </a:rPr>
              <a:t>,  </a:t>
            </a:r>
          </a:p>
          <a:p>
            <a:pPr eaLnBrk="1" hangingPunct="1"/>
            <a:r>
              <a:rPr lang="ru-RU" altLang="ru-RU" sz="2400" b="1" i="1">
                <a:latin typeface="Times New Roman" panose="02020603050405020304" pitchFamily="18" charset="0"/>
              </a:rPr>
              <a:t>    параллельные  прямой  с.</a:t>
            </a:r>
          </a:p>
          <a:p>
            <a:pPr eaLnBrk="1" hangingPunct="1"/>
            <a:r>
              <a:rPr lang="ru-RU" altLang="ru-RU" sz="2400" i="1">
                <a:latin typeface="Times New Roman" panose="02020603050405020304" pitchFamily="18" charset="0"/>
              </a:rPr>
              <a:t>Получили  противоречие.  Значит,  </a:t>
            </a:r>
            <a:r>
              <a:rPr lang="el-GR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||</a:t>
            </a:r>
            <a:r>
              <a:rPr lang="ru-RU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ru-RU" altLang="ru-RU" sz="2400" i="1">
                <a:latin typeface="Times New Roman" panose="02020603050405020304" pitchFamily="18" charset="0"/>
              </a:rPr>
              <a:t> .</a:t>
            </a: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6024564" y="4005263"/>
            <a:ext cx="3024187" cy="1079500"/>
          </a:xfrm>
          <a:prstGeom prst="parallelogram">
            <a:avLst>
              <a:gd name="adj" fmla="val 7003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6167438" y="2781301"/>
            <a:ext cx="3097212" cy="1152525"/>
          </a:xfrm>
          <a:prstGeom prst="parallelogram">
            <a:avLst>
              <a:gd name="adj" fmla="val 67183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 flipV="1">
            <a:off x="6672264" y="3068638"/>
            <a:ext cx="2160587" cy="5762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 flipV="1">
            <a:off x="6672264" y="4221163"/>
            <a:ext cx="2160587" cy="5762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8" name="Freeform 10"/>
          <p:cNvSpPr>
            <a:spLocks/>
          </p:cNvSpPr>
          <p:nvPr/>
        </p:nvSpPr>
        <p:spPr bwMode="auto">
          <a:xfrm>
            <a:off x="7023100" y="3060700"/>
            <a:ext cx="1333500" cy="596900"/>
          </a:xfrm>
          <a:custGeom>
            <a:avLst/>
            <a:gdLst>
              <a:gd name="T0" fmla="*/ 0 w 840"/>
              <a:gd name="T1" fmla="*/ 0 h 376"/>
              <a:gd name="T2" fmla="*/ 1333500 w 840"/>
              <a:gd name="T3" fmla="*/ 596900 h 37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840" h="376">
                <a:moveTo>
                  <a:pt x="0" y="0"/>
                </a:moveTo>
                <a:lnTo>
                  <a:pt x="840" y="376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9" name="Freeform 11"/>
          <p:cNvSpPr>
            <a:spLocks/>
          </p:cNvSpPr>
          <p:nvPr/>
        </p:nvSpPr>
        <p:spPr bwMode="auto">
          <a:xfrm>
            <a:off x="7032625" y="4221163"/>
            <a:ext cx="1333500" cy="596900"/>
          </a:xfrm>
          <a:custGeom>
            <a:avLst/>
            <a:gdLst>
              <a:gd name="T0" fmla="*/ 0 w 840"/>
              <a:gd name="T1" fmla="*/ 0 h 376"/>
              <a:gd name="T2" fmla="*/ 1333500 w 840"/>
              <a:gd name="T3" fmla="*/ 596900 h 37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840" h="376">
                <a:moveTo>
                  <a:pt x="0" y="0"/>
                </a:moveTo>
                <a:lnTo>
                  <a:pt x="840" y="376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6311901" y="3500438"/>
            <a:ext cx="352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l-GR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6240464" y="4724400"/>
            <a:ext cx="339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l-GR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7104063" y="27813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el-GR" altLang="ru-RU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8472488" y="27082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l-GR" altLang="ru-RU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7535863" y="2924175"/>
            <a:ext cx="455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el-GR" altLang="ru-RU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8328025" y="3933825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altLang="ru-RU" sz="24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l-GR" altLang="ru-RU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7104063" y="3933825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ru-RU" sz="24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l-GR" altLang="ru-RU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7464426" y="4076700"/>
            <a:ext cx="55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altLang="ru-RU" sz="24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l-GR" altLang="ru-RU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84" name="Arc 20"/>
          <p:cNvSpPr>
            <a:spLocks/>
          </p:cNvSpPr>
          <p:nvPr/>
        </p:nvSpPr>
        <p:spPr bwMode="auto">
          <a:xfrm>
            <a:off x="9191625" y="2781300"/>
            <a:ext cx="857250" cy="914400"/>
          </a:xfrm>
          <a:custGeom>
            <a:avLst/>
            <a:gdLst>
              <a:gd name="T0" fmla="*/ 0 w 20248"/>
              <a:gd name="T1" fmla="*/ 0 h 21600"/>
              <a:gd name="T2" fmla="*/ 857250 w 20248"/>
              <a:gd name="T3" fmla="*/ 596011 h 21600"/>
              <a:gd name="T4" fmla="*/ 0 w 20248"/>
              <a:gd name="T5" fmla="*/ 9144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48" h="21600" fill="none" extrusionOk="0">
                <a:moveTo>
                  <a:pt x="-1" y="0"/>
                </a:moveTo>
                <a:cubicBezTo>
                  <a:pt x="9028" y="0"/>
                  <a:pt x="17104" y="5615"/>
                  <a:pt x="20248" y="14078"/>
                </a:cubicBezTo>
              </a:path>
              <a:path w="20248" h="21600" stroke="0" extrusionOk="0">
                <a:moveTo>
                  <a:pt x="-1" y="0"/>
                </a:moveTo>
                <a:cubicBezTo>
                  <a:pt x="9028" y="0"/>
                  <a:pt x="17104" y="5615"/>
                  <a:pt x="20248" y="14078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285" name="Arc 21"/>
          <p:cNvSpPr>
            <a:spLocks/>
          </p:cNvSpPr>
          <p:nvPr/>
        </p:nvSpPr>
        <p:spPr bwMode="auto">
          <a:xfrm rot="6062170">
            <a:off x="9062245" y="3196432"/>
            <a:ext cx="877887" cy="914400"/>
          </a:xfrm>
          <a:custGeom>
            <a:avLst/>
            <a:gdLst>
              <a:gd name="T0" fmla="*/ 0 w 20768"/>
              <a:gd name="T1" fmla="*/ 0 h 21600"/>
              <a:gd name="T2" fmla="*/ 877887 w 20768"/>
              <a:gd name="T3" fmla="*/ 663109 h 21600"/>
              <a:gd name="T4" fmla="*/ 0 w 20768"/>
              <a:gd name="T5" fmla="*/ 9144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768" h="21600" fill="none" extrusionOk="0">
                <a:moveTo>
                  <a:pt x="-1" y="0"/>
                </a:moveTo>
                <a:cubicBezTo>
                  <a:pt x="9643" y="0"/>
                  <a:pt x="18118" y="6392"/>
                  <a:pt x="20768" y="15663"/>
                </a:cubicBezTo>
              </a:path>
              <a:path w="20768" h="21600" stroke="0" extrusionOk="0">
                <a:moveTo>
                  <a:pt x="-1" y="0"/>
                </a:moveTo>
                <a:cubicBezTo>
                  <a:pt x="9643" y="0"/>
                  <a:pt x="18118" y="6392"/>
                  <a:pt x="20768" y="15663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286" name="Arc 22"/>
          <p:cNvSpPr>
            <a:spLocks/>
          </p:cNvSpPr>
          <p:nvPr/>
        </p:nvSpPr>
        <p:spPr bwMode="auto">
          <a:xfrm>
            <a:off x="8543926" y="3860800"/>
            <a:ext cx="866775" cy="914400"/>
          </a:xfrm>
          <a:custGeom>
            <a:avLst/>
            <a:gdLst>
              <a:gd name="T0" fmla="*/ 0 w 20490"/>
              <a:gd name="T1" fmla="*/ 0 h 21600"/>
              <a:gd name="T2" fmla="*/ 866775 w 20490"/>
              <a:gd name="T3" fmla="*/ 625052 h 21600"/>
              <a:gd name="T4" fmla="*/ 0 w 20490"/>
              <a:gd name="T5" fmla="*/ 9144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490" h="21600" fill="none" extrusionOk="0">
                <a:moveTo>
                  <a:pt x="-1" y="0"/>
                </a:moveTo>
                <a:cubicBezTo>
                  <a:pt x="9295" y="0"/>
                  <a:pt x="17548" y="5947"/>
                  <a:pt x="20490" y="14764"/>
                </a:cubicBezTo>
              </a:path>
              <a:path w="20490" h="21600" stroke="0" extrusionOk="0">
                <a:moveTo>
                  <a:pt x="-1" y="0"/>
                </a:moveTo>
                <a:cubicBezTo>
                  <a:pt x="9295" y="0"/>
                  <a:pt x="17548" y="5947"/>
                  <a:pt x="20490" y="14764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287" name="Arc 23"/>
          <p:cNvSpPr>
            <a:spLocks/>
          </p:cNvSpPr>
          <p:nvPr/>
        </p:nvSpPr>
        <p:spPr bwMode="auto">
          <a:xfrm rot="6062170">
            <a:off x="8386763" y="4276726"/>
            <a:ext cx="912813" cy="957262"/>
          </a:xfrm>
          <a:custGeom>
            <a:avLst/>
            <a:gdLst>
              <a:gd name="T0" fmla="*/ 53586 w 21600"/>
              <a:gd name="T1" fmla="*/ 0 h 22660"/>
              <a:gd name="T2" fmla="*/ 911630 w 21600"/>
              <a:gd name="T3" fmla="*/ 957262 h 22660"/>
              <a:gd name="T4" fmla="*/ 0 w 21600"/>
              <a:gd name="T5" fmla="*/ 910920 h 226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2660" fill="none" extrusionOk="0">
                <a:moveTo>
                  <a:pt x="1267" y="0"/>
                </a:moveTo>
                <a:cubicBezTo>
                  <a:pt x="12685" y="671"/>
                  <a:pt x="21600" y="10126"/>
                  <a:pt x="21600" y="21563"/>
                </a:cubicBezTo>
                <a:cubicBezTo>
                  <a:pt x="21600" y="21928"/>
                  <a:pt x="21590" y="22294"/>
                  <a:pt x="21572" y="22660"/>
                </a:cubicBezTo>
              </a:path>
              <a:path w="21600" h="22660" stroke="0" extrusionOk="0">
                <a:moveTo>
                  <a:pt x="1267" y="0"/>
                </a:moveTo>
                <a:cubicBezTo>
                  <a:pt x="12685" y="671"/>
                  <a:pt x="21600" y="10126"/>
                  <a:pt x="21600" y="21563"/>
                </a:cubicBezTo>
                <a:cubicBezTo>
                  <a:pt x="21600" y="21928"/>
                  <a:pt x="21590" y="22294"/>
                  <a:pt x="21572" y="22660"/>
                </a:cubicBezTo>
                <a:lnTo>
                  <a:pt x="0" y="21563"/>
                </a:lnTo>
                <a:lnTo>
                  <a:pt x="126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288" name="Freeform 24"/>
          <p:cNvSpPr>
            <a:spLocks/>
          </p:cNvSpPr>
          <p:nvPr/>
        </p:nvSpPr>
        <p:spPr bwMode="auto">
          <a:xfrm>
            <a:off x="9409114" y="3365500"/>
            <a:ext cx="649287" cy="1104900"/>
          </a:xfrm>
          <a:custGeom>
            <a:avLst/>
            <a:gdLst>
              <a:gd name="T0" fmla="*/ 649287 w 409"/>
              <a:gd name="T1" fmla="*/ 0 h 696"/>
              <a:gd name="T2" fmla="*/ 0 w 409"/>
              <a:gd name="T3" fmla="*/ 1104900 h 69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9" h="696">
                <a:moveTo>
                  <a:pt x="409" y="0"/>
                </a:moveTo>
                <a:lnTo>
                  <a:pt x="0" y="696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9840914" y="3429000"/>
            <a:ext cx="319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el-GR" altLang="ru-RU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1524000" y="1773238"/>
            <a:ext cx="932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 sz="2400" b="1" i="1">
                <a:solidFill>
                  <a:srgbClr val="CC0000"/>
                </a:solidFill>
                <a:latin typeface="Times New Roman" panose="02020603050405020304" pitchFamily="18" charset="0"/>
              </a:rPr>
              <a:t>По признаку параллельности  прямой  и  плоскости  а </a:t>
            </a:r>
            <a:r>
              <a:rPr lang="en-US" altLang="ru-RU" sz="2400" b="1" i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||</a:t>
            </a:r>
            <a:r>
              <a:rPr lang="ru-RU" altLang="ru-RU" sz="2400" b="1" i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ru-RU" sz="2400" b="1" i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ru-RU" altLang="ru-RU" sz="2400" b="1" i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 </a:t>
            </a:r>
            <a:r>
              <a:rPr lang="en-US" altLang="ru-RU" sz="2400" b="1" i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altLang="ru-RU" sz="2400" b="1" i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b="1" i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||</a:t>
            </a:r>
            <a:r>
              <a:rPr lang="ru-RU" altLang="ru-RU" sz="2400" b="1" i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ru-RU" sz="2400" b="1" i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ru-RU" altLang="ru-RU" sz="2400" b="1" i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l-GR" altLang="ru-RU" sz="2400" b="1" i="1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63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11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2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2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2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2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112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2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2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2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2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 tmFilter="0,0; .5, 1; 1, 1"/>
                                        <p:tgtEl>
                                          <p:spTgt spid="112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2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2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2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12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 tmFilter="0,0; .5, 1; 1, 1"/>
                                        <p:tgtEl>
                                          <p:spTgt spid="112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2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2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2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2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 tmFilter="0,0; .5, 1; 1, 1"/>
                                        <p:tgtEl>
                                          <p:spTgt spid="112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12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12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2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2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 tmFilter="0,0; .5, 1; 1, 1"/>
                                        <p:tgtEl>
                                          <p:spTgt spid="112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9" grpId="0"/>
      <p:bldP spid="112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4013" y="301626"/>
            <a:ext cx="7313612" cy="51911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200" b="1" i="1">
                <a:solidFill>
                  <a:schemeClr val="hlink"/>
                </a:solidFill>
              </a:rPr>
              <a:t>Проверка знаний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196976"/>
            <a:ext cx="8229600" cy="5661025"/>
          </a:xfrm>
        </p:spPr>
        <p:txBody>
          <a:bodyPr/>
          <a:lstStyle/>
          <a:p>
            <a:pPr eaLnBrk="1" hangingPunct="1"/>
            <a:r>
              <a:rPr lang="ru-RU" altLang="ru-RU" sz="2000" b="1" dirty="0"/>
              <a:t>Могут  ли  прямая  и  плоскость  не  иметь  общих  точек?</a:t>
            </a:r>
          </a:p>
          <a:p>
            <a:pPr eaLnBrk="1" hangingPunct="1"/>
            <a:r>
              <a:rPr lang="ru-RU" altLang="ru-RU" sz="2000" b="1" dirty="0"/>
              <a:t>Верно  ли,  что  если  две  прямые  не  пересекаются,  то  они  параллельны?</a:t>
            </a:r>
          </a:p>
          <a:p>
            <a:r>
              <a:rPr lang="ru-RU" altLang="ru-RU" sz="2000" b="1" dirty="0"/>
              <a:t>Плоскости  </a:t>
            </a:r>
            <a:r>
              <a:rPr lang="el-GR" altLang="ru-RU" sz="2400" b="1" dirty="0">
                <a:cs typeface="Times New Roman" panose="02020603050405020304" pitchFamily="18" charset="0"/>
              </a:rPr>
              <a:t>α</a:t>
            </a:r>
            <a:r>
              <a:rPr lang="ru-RU" altLang="ru-RU" sz="2400" b="1" dirty="0">
                <a:cs typeface="Times New Roman" panose="02020603050405020304" pitchFamily="18" charset="0"/>
              </a:rPr>
              <a:t>  и  </a:t>
            </a:r>
            <a:r>
              <a:rPr lang="el-GR" altLang="ru-RU" sz="2400" b="1" dirty="0">
                <a:cs typeface="Times New Roman" panose="02020603050405020304" pitchFamily="18" charset="0"/>
              </a:rPr>
              <a:t>β</a:t>
            </a:r>
            <a:r>
              <a:rPr lang="ru-RU" altLang="ru-RU" sz="2400" b="1" dirty="0">
                <a:cs typeface="Times New Roman" panose="02020603050405020304" pitchFamily="18" charset="0"/>
              </a:rPr>
              <a:t>  параллельны,  прямая  </a:t>
            </a:r>
            <a:r>
              <a:rPr lang="en-US" altLang="ru-RU" sz="2400" b="1" i="1" dirty="0" smtClean="0">
                <a:cs typeface="Times New Roman" panose="02020603050405020304" pitchFamily="18" charset="0"/>
              </a:rPr>
              <a:t>m</a:t>
            </a:r>
            <a:r>
              <a:rPr lang="ru-RU" altLang="ru-RU" sz="2400" b="1" dirty="0" smtClean="0">
                <a:cs typeface="Times New Roman" panose="02020603050405020304" pitchFamily="18" charset="0"/>
              </a:rPr>
              <a:t>  </a:t>
            </a:r>
            <a:r>
              <a:rPr lang="ru-RU" altLang="ru-RU" sz="2400" b="1" dirty="0">
                <a:cs typeface="Times New Roman" panose="02020603050405020304" pitchFamily="18" charset="0"/>
              </a:rPr>
              <a:t>лежит  в  плоскости  </a:t>
            </a:r>
            <a:r>
              <a:rPr lang="el-GR" altLang="ru-RU" sz="2400" b="1" dirty="0">
                <a:cs typeface="Times New Roman" panose="02020603050405020304" pitchFamily="18" charset="0"/>
              </a:rPr>
              <a:t>α</a:t>
            </a:r>
            <a:r>
              <a:rPr lang="ru-RU" altLang="ru-RU" sz="2400" b="1" dirty="0">
                <a:cs typeface="Times New Roman" panose="02020603050405020304" pitchFamily="18" charset="0"/>
              </a:rPr>
              <a:t>.  Верно  ли,  что  прямая </a:t>
            </a:r>
            <a:r>
              <a:rPr lang="en-US" altLang="ru-RU" sz="2400" b="1" i="1" dirty="0">
                <a:cs typeface="Times New Roman" panose="02020603050405020304" pitchFamily="18" charset="0"/>
              </a:rPr>
              <a:t>m</a:t>
            </a:r>
            <a:r>
              <a:rPr lang="ru-RU" altLang="ru-RU" sz="2400" b="1" dirty="0" smtClean="0">
                <a:cs typeface="Times New Roman" panose="02020603050405020304" pitchFamily="18" charset="0"/>
              </a:rPr>
              <a:t>  </a:t>
            </a:r>
            <a:r>
              <a:rPr lang="ru-RU" altLang="ru-RU" sz="2400" b="1" dirty="0">
                <a:cs typeface="Times New Roman" panose="02020603050405020304" pitchFamily="18" charset="0"/>
              </a:rPr>
              <a:t>параллельна  плоскости  </a:t>
            </a:r>
            <a:r>
              <a:rPr lang="el-GR" altLang="ru-RU" sz="2400" b="1" dirty="0">
                <a:cs typeface="Times New Roman" panose="02020603050405020304" pitchFamily="18" charset="0"/>
              </a:rPr>
              <a:t>β</a:t>
            </a:r>
            <a:r>
              <a:rPr lang="ru-RU" altLang="ru-RU" sz="2400" b="1" dirty="0">
                <a:cs typeface="Times New Roman" panose="02020603050405020304" pitchFamily="18" charset="0"/>
              </a:rPr>
              <a:t>?</a:t>
            </a:r>
          </a:p>
          <a:p>
            <a:pPr eaLnBrk="1" hangingPunct="1"/>
            <a:r>
              <a:rPr lang="ru-RU" altLang="ru-RU" sz="2400" b="1" dirty="0">
                <a:cs typeface="Times New Roman" panose="02020603050405020304" pitchFamily="18" charset="0"/>
              </a:rPr>
              <a:t>Верно  ли,  что  если  прямая  а  параллельна  одной  из  двух  параллельных  плоскостей,  с  другой  плоскостью  прямая  а  имеет  одну  общую  точку?</a:t>
            </a:r>
          </a:p>
          <a:p>
            <a:pPr eaLnBrk="1" hangingPunct="1"/>
            <a:r>
              <a:rPr lang="ru-RU" altLang="ru-RU" sz="2400" b="1" dirty="0">
                <a:cs typeface="Times New Roman" panose="02020603050405020304" pitchFamily="18" charset="0"/>
              </a:rPr>
              <a:t>Верно  ли,  что  плоскости  параллельны,  если  прямая,  лежащая  в  одной  плоскости,  параллельна  другой  плоскости?</a:t>
            </a:r>
            <a:endParaRPr lang="el-GR" altLang="ru-RU" sz="2400" b="1" dirty="0"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2400" b="1" dirty="0"/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8709173" y="900709"/>
            <a:ext cx="1223963" cy="914400"/>
          </a:xfrm>
          <a:prstGeom prst="irregularSeal1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2400" b="1" i="1" dirty="0">
                <a:latin typeface="Times New Roman" panose="02020603050405020304" pitchFamily="18" charset="0"/>
              </a:rPr>
              <a:t>Да</a:t>
            </a:r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9696450" y="1300951"/>
            <a:ext cx="1223962" cy="914400"/>
          </a:xfrm>
          <a:prstGeom prst="irregularSeal1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2400" b="1" i="1" dirty="0">
                <a:latin typeface="Times New Roman" panose="02020603050405020304" pitchFamily="18" charset="0"/>
              </a:rPr>
              <a:t>Нет</a:t>
            </a:r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9321155" y="2293939"/>
            <a:ext cx="1223962" cy="914400"/>
          </a:xfrm>
          <a:prstGeom prst="irregularSeal1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2400" b="1" i="1" dirty="0">
                <a:latin typeface="Times New Roman" panose="02020603050405020304" pitchFamily="18" charset="0"/>
              </a:rPr>
              <a:t>Да</a:t>
            </a:r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9696398" y="3378795"/>
            <a:ext cx="1223963" cy="914400"/>
          </a:xfrm>
          <a:prstGeom prst="irregularSeal1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2400" b="1" i="1" dirty="0">
                <a:latin typeface="Times New Roman" panose="02020603050405020304" pitchFamily="18" charset="0"/>
              </a:rPr>
              <a:t>Нет</a:t>
            </a:r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9696398" y="4589462"/>
            <a:ext cx="1223962" cy="914400"/>
          </a:xfrm>
          <a:prstGeom prst="irregularSeal1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2400" b="1" i="1" dirty="0">
                <a:latin typeface="Times New Roman" panose="02020603050405020304" pitchFamily="18" charset="0"/>
              </a:rPr>
              <a:t>Нет</a:t>
            </a:r>
          </a:p>
        </p:txBody>
      </p:sp>
    </p:spTree>
    <p:extLst>
      <p:ext uri="{BB962C8B-B14F-4D97-AF65-F5344CB8AC3E}">
        <p14:creationId xmlns:p14="http://schemas.microsoft.com/office/powerpoint/2010/main" val="344943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6" grpId="0" animBg="1"/>
      <p:bldP spid="18437" grpId="0" animBg="1"/>
      <p:bldP spid="18438" grpId="0" animBg="1"/>
      <p:bldP spid="18439" grpId="0" animBg="1"/>
      <p:bldP spid="184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8800" b="1" dirty="0" smtClean="0"/>
              <a:t>Основные свойства треугольников</a:t>
            </a:r>
            <a:endParaRPr lang="ru-RU" sz="8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027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180109"/>
            <a:ext cx="100999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/>
              <a:t>Треуго́льник</a:t>
            </a:r>
            <a:r>
              <a:rPr lang="ru-RU" sz="2400" dirty="0"/>
              <a:t> (в евклидовом пространстве) — геометрическая фигура, образованная тремя отрезками, которые соединяют три точки, не лежащие на одной прямой. Указанные три точки называются </a:t>
            </a:r>
            <a:r>
              <a:rPr lang="ru-RU" sz="2400" i="1" dirty="0">
                <a:solidFill>
                  <a:srgbClr val="0070C0"/>
                </a:solidFill>
              </a:rPr>
              <a:t>вершинами</a:t>
            </a:r>
            <a:r>
              <a:rPr lang="ru-RU" sz="2400" dirty="0"/>
              <a:t> треугольника, а отрезки — </a:t>
            </a:r>
            <a:r>
              <a:rPr lang="ru-RU" sz="2400" i="1" dirty="0">
                <a:solidFill>
                  <a:srgbClr val="0070C0"/>
                </a:solidFill>
              </a:rPr>
              <a:t>сторонами</a:t>
            </a:r>
            <a:r>
              <a:rPr lang="ru-RU" sz="2400" dirty="0"/>
              <a:t> треугольника. Часть плоскости, ограниченная сторонами, называется </a:t>
            </a:r>
            <a:r>
              <a:rPr lang="ru-RU" sz="2400" i="1" dirty="0"/>
              <a:t>внутренностью</a:t>
            </a:r>
            <a:r>
              <a:rPr lang="ru-RU" sz="2400" dirty="0"/>
              <a:t> треугольника: нередко треугольник рассматривается вместе со своей внутренностью (например, для определения понятия </a:t>
            </a:r>
            <a:r>
              <a:rPr lang="ru-RU" sz="2400" dirty="0" smtClean="0"/>
              <a:t>площади).</a:t>
            </a:r>
          </a:p>
          <a:p>
            <a:endParaRPr lang="ru-RU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710545" y="2867891"/>
            <a:ext cx="7176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Иногда рассматривают </a:t>
            </a:r>
            <a:r>
              <a:rPr lang="ru-RU" i="1" dirty="0"/>
              <a:t>вырожденный</a:t>
            </a:r>
            <a:r>
              <a:rPr lang="ru-RU" dirty="0"/>
              <a:t> треугольник, три вершины которого лежат на одной прямой. Если не оговорено иное, треугольник в данной </a:t>
            </a:r>
            <a:r>
              <a:rPr lang="ru-RU" dirty="0" smtClean="0"/>
              <a:t>презентации </a:t>
            </a:r>
            <a:r>
              <a:rPr lang="ru-RU" dirty="0"/>
              <a:t>предполагается невырожденным.</a:t>
            </a:r>
            <a:endParaRPr lang="ru-RU" sz="2400" dirty="0"/>
          </a:p>
          <a:p>
            <a:endParaRPr lang="ru-RU" dirty="0"/>
          </a:p>
        </p:txBody>
      </p:sp>
      <p:pic>
        <p:nvPicPr>
          <p:cNvPr id="1026" name="Рисунок 2" descr="https://upload.wikimedia.org/wikipedia/commons/thumb/4/49/Triangle_with_notations_2.svg/250px-Triangle_with_notations_2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6" y="3468055"/>
            <a:ext cx="3943399" cy="237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0545" y="3948545"/>
            <a:ext cx="71766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Традиционно вершины треугольника обозначаются заглавными буквами латинского алфавита: A, B, C, а противолежащие им стороны — теми же строчными буквами (см. рисунок). Треугольник с вершинами </a:t>
            </a:r>
            <a:r>
              <a:rPr lang="ru-RU" i="1" dirty="0"/>
              <a:t>A</a:t>
            </a:r>
            <a:r>
              <a:rPr lang="ru-RU" dirty="0"/>
              <a:t>, </a:t>
            </a:r>
            <a:r>
              <a:rPr lang="ru-RU" i="1" dirty="0"/>
              <a:t>B</a:t>
            </a:r>
            <a:r>
              <a:rPr lang="ru-RU" dirty="0"/>
              <a:t> и </a:t>
            </a:r>
            <a:r>
              <a:rPr lang="ru-RU" i="1" dirty="0"/>
              <a:t>C</a:t>
            </a:r>
            <a:r>
              <a:rPr lang="ru-RU" dirty="0"/>
              <a:t> обозначается как Δ ABC. Стороны можно также обозначать буквами ограничивающих их вершин: AB=c; BC=a; CA=b. </a:t>
            </a:r>
            <a:endParaRPr lang="ru-RU" dirty="0" smtClean="0"/>
          </a:p>
          <a:p>
            <a:r>
              <a:rPr lang="ru-RU" dirty="0"/>
              <a:t>Величины углов при соответствующих вершинах традиционно обозначаются греческими буквами (α, β, γ).</a:t>
            </a:r>
          </a:p>
        </p:txBody>
      </p:sp>
    </p:spTree>
    <p:extLst>
      <p:ext uri="{BB962C8B-B14F-4D97-AF65-F5344CB8AC3E}">
        <p14:creationId xmlns:p14="http://schemas.microsoft.com/office/powerpoint/2010/main" val="80922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50px-Remin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32" y="642073"/>
            <a:ext cx="5175250" cy="258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0" y="415636"/>
            <a:ext cx="52647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/>
              <a:t>Внешним углом </a:t>
            </a:r>
            <a:r>
              <a:rPr lang="ru-RU" sz="2400" i="1" dirty="0">
                <a:solidFill>
                  <a:srgbClr val="0070C0"/>
                </a:solidFill>
              </a:rPr>
              <a:t>DCA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/>
              <a:t>плоского треугольника </a:t>
            </a:r>
            <a:r>
              <a:rPr lang="ru-RU" sz="2400" i="1" dirty="0">
                <a:solidFill>
                  <a:srgbClr val="0070C0"/>
                </a:solidFill>
              </a:rPr>
              <a:t>ABC</a:t>
            </a:r>
            <a:r>
              <a:rPr lang="ru-RU" sz="2400" dirty="0"/>
              <a:t> при данной вершине </a:t>
            </a:r>
            <a:r>
              <a:rPr lang="ru-RU" sz="2400" i="1" dirty="0">
                <a:solidFill>
                  <a:srgbClr val="0070C0"/>
                </a:solidFill>
              </a:rPr>
              <a:t>C</a:t>
            </a:r>
            <a:r>
              <a:rPr lang="ru-RU" sz="2400" dirty="0"/>
              <a:t> называется угол, смежный </a:t>
            </a:r>
            <a:r>
              <a:rPr lang="ru-RU" sz="2400" i="1" dirty="0"/>
              <a:t>внутреннему углу ACB</a:t>
            </a:r>
            <a:r>
              <a:rPr lang="ru-RU" sz="2400" dirty="0"/>
              <a:t> треугольника при этой </a:t>
            </a:r>
            <a:r>
              <a:rPr lang="ru-RU" sz="2400" dirty="0" smtClean="0"/>
              <a:t>вершине.</a:t>
            </a:r>
            <a:endParaRPr lang="ru-RU" sz="2400" dirty="0"/>
          </a:p>
          <a:p>
            <a:r>
              <a:rPr lang="ru-RU" sz="2400" dirty="0"/>
              <a:t>Внешний угол может принимать значения от 0 до 180°.</a:t>
            </a:r>
          </a:p>
        </p:txBody>
      </p:sp>
    </p:spTree>
    <p:extLst>
      <p:ext uri="{BB962C8B-B14F-4D97-AF65-F5344CB8AC3E}">
        <p14:creationId xmlns:p14="http://schemas.microsoft.com/office/powerpoint/2010/main" val="58299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83821"/>
            <a:ext cx="10515600" cy="770948"/>
          </a:xfrm>
        </p:spPr>
        <p:txBody>
          <a:bodyPr/>
          <a:lstStyle/>
          <a:p>
            <a:pPr algn="ctr"/>
            <a:r>
              <a:rPr lang="ru-RU" b="1" dirty="0"/>
              <a:t>Типы треугольников</a:t>
            </a:r>
          </a:p>
        </p:txBody>
      </p:sp>
      <p:pic>
        <p:nvPicPr>
          <p:cNvPr id="3074" name="Picture 2" descr="120px-Triang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39" y="2333028"/>
            <a:ext cx="2127894" cy="131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120px-Triang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297" y="2222631"/>
            <a:ext cx="1939045" cy="140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120px-Triangle-r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811" y="2277069"/>
            <a:ext cx="1980189" cy="1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4375" y="2277069"/>
            <a:ext cx="2189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Остроугольный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063279" y="2222631"/>
            <a:ext cx="1911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Прямоугольный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089227" y="2222631"/>
            <a:ext cx="1690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Тупоугольный</a:t>
            </a:r>
            <a:endParaRPr lang="ru-RU" dirty="0"/>
          </a:p>
        </p:txBody>
      </p:sp>
      <p:pic>
        <p:nvPicPr>
          <p:cNvPr id="3077" name="Picture 5" descr="120px-Triangle-scale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14" y="4459517"/>
            <a:ext cx="1719263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78px-Triang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205" y="4201103"/>
            <a:ext cx="1191595" cy="183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120px-Triangle-equilater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014" y="4282454"/>
            <a:ext cx="2178425" cy="184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9328" y="6234014"/>
            <a:ext cx="281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Разносторонний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045527" y="6234014"/>
            <a:ext cx="216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Равнобедренный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649569" y="6178780"/>
            <a:ext cx="3567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Равносторонний (правильный)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40099" y="891998"/>
            <a:ext cx="10913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</a:rPr>
              <a:t>Поскольку в евклидовой геометрии сумма углов треугольника равна 180°, то не менее двух углов в треугольнике должны быть </a:t>
            </a:r>
            <a:r>
              <a:rPr lang="ru-RU" sz="2000" u="sng" dirty="0">
                <a:solidFill>
                  <a:srgbClr val="0070C0"/>
                </a:solidFill>
              </a:rPr>
              <a:t>острыми</a:t>
            </a:r>
            <a:r>
              <a:rPr lang="ru-RU" sz="2000" dirty="0">
                <a:solidFill>
                  <a:srgbClr val="0070C0"/>
                </a:solidFill>
              </a:rPr>
              <a:t> (меньшими 90°). Выделяют следующие виды </a:t>
            </a:r>
            <a:r>
              <a:rPr lang="ru-RU" sz="2000" dirty="0" smtClean="0">
                <a:solidFill>
                  <a:srgbClr val="0070C0"/>
                </a:solidFill>
              </a:rPr>
              <a:t>треугольников: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65564" y="3998884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По длине сторон различают: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7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Основные свойства треугольников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С</a:t>
            </a:r>
            <a:r>
              <a:rPr lang="ru-RU" dirty="0" smtClean="0"/>
              <a:t>умма </a:t>
            </a:r>
            <a:r>
              <a:rPr lang="ru-RU" dirty="0"/>
              <a:t>углов треугольника равна 180</a:t>
            </a:r>
            <a:r>
              <a:rPr lang="ru-RU" dirty="0" smtClean="0"/>
              <a:t>°</a:t>
            </a:r>
          </a:p>
          <a:p>
            <a:r>
              <a:rPr lang="ru-RU" dirty="0" smtClean="0"/>
              <a:t>Длина любой стороны всегда меньше суммы длин двух других сторон</a:t>
            </a:r>
          </a:p>
          <a:p>
            <a:r>
              <a:rPr lang="ru-RU" dirty="0" smtClean="0"/>
              <a:t>Длина каждой стороны </a:t>
            </a:r>
            <a:r>
              <a:rPr lang="ru-RU" dirty="0"/>
              <a:t>треугольника больше разности двух других сторон</a:t>
            </a:r>
            <a:endParaRPr lang="ru-RU" dirty="0" smtClean="0"/>
          </a:p>
          <a:p>
            <a:r>
              <a:rPr lang="ru-RU" dirty="0" smtClean="0"/>
              <a:t>Величина внешнего угла треугольника равна сумме двух других углов, не смежных с ним</a:t>
            </a:r>
          </a:p>
          <a:p>
            <a:r>
              <a:rPr lang="ru-RU" dirty="0" smtClean="0"/>
              <a:t>Против б</a:t>
            </a:r>
            <a:r>
              <a:rPr lang="ru-RU" b="1" dirty="0" smtClean="0"/>
              <a:t>о</a:t>
            </a:r>
            <a:r>
              <a:rPr lang="ru-RU" dirty="0" smtClean="0"/>
              <a:t>льшего угла в треугольнике лежит б</a:t>
            </a:r>
            <a:r>
              <a:rPr lang="ru-RU" b="1" dirty="0" smtClean="0"/>
              <a:t>о</a:t>
            </a:r>
            <a:r>
              <a:rPr lang="ru-RU" dirty="0" smtClean="0"/>
              <a:t>льшая сторона и наоборот (против меньшего угла </a:t>
            </a:r>
            <a:r>
              <a:rPr lang="ru-RU" dirty="0"/>
              <a:t>л</a:t>
            </a:r>
            <a:r>
              <a:rPr lang="ru-RU" dirty="0" smtClean="0"/>
              <a:t>ежит меньшая сторона). </a:t>
            </a:r>
            <a:r>
              <a:rPr lang="ru-RU" dirty="0"/>
              <a:t>Против равных сторон лежат равные </a:t>
            </a:r>
            <a:r>
              <a:rPr lang="ru-RU" dirty="0" smtClean="0"/>
              <a:t>углы.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899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25" y="1571625"/>
            <a:ext cx="6832600" cy="5124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114550" y="114300"/>
            <a:ext cx="8220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Параллельные прямые</a:t>
            </a:r>
            <a:endParaRPr lang="ru-RU" sz="4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676400"/>
            <a:ext cx="4838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Прямые, принадлежащие одной плоскости называются </a:t>
            </a:r>
            <a:r>
              <a:rPr lang="ru-RU" sz="3200" b="1" dirty="0" smtClean="0">
                <a:solidFill>
                  <a:srgbClr val="FF0000"/>
                </a:solidFill>
              </a:rPr>
              <a:t>параллельными</a:t>
            </a:r>
            <a:r>
              <a:rPr lang="ru-RU" sz="3200" dirty="0" smtClean="0"/>
              <a:t>, если они не имеют общих точек или совпадают.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70337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1" y="325839"/>
            <a:ext cx="8063345" cy="62478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55673" y="344978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060874" y="354658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12183" y="2202873"/>
            <a:ext cx="484909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5515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7782" y="189057"/>
            <a:ext cx="9393382" cy="633643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Медиана треугольника"/>
              </a:rPr>
              <a:t>Медианой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треугольника, проведённой из данной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вершины, называется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отрезок, соединяющий эту вершину с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противолежащей стороны (основанием медианы). Все три медианы треугольника пересекаются в одной точке.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пересечения называется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 tooltip="Центроид"/>
              </a:rPr>
              <a:t>центроидом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центром тяжести треугольника. Последнее название связано с тем, что у треугольника, сделанного из однородного материала,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Центр тяжести"/>
              </a:rPr>
              <a:t>центр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Центр тяжести"/>
              </a:rPr>
              <a:t>тяжести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находится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точке пересечения медиан.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пересечения медиан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делит каждую медиану в отношении 1:2, считая от основания медианы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Длину медианы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опущенной на сторону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можно найти по формулам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r:id=""/>
            </a:endParaRPr>
          </a:p>
          <a:p>
            <a:pPr marL="0" indent="0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r:id="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"/>
              </a:rPr>
              <a:t>Высотой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треугольника, проведённой из данной вершины, называется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Перпендикуляр"/>
              </a:rPr>
              <a:t>перпендикуляр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опущенный из этой вершины на противоположную сторону или её продолжение. Три высоты треугольника пересекаются в одной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точке.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Длины высот, опущенных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стороны, можно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найти по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формулам:</a:t>
            </a: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радиус описанной окружности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upload.wikimedia.org/wikipedia/commons/thumb/5/5e/Triangle.Centroid.svg/220px-Triangle.Centroid.svg.png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18" y="189057"/>
            <a:ext cx="2590056" cy="213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0705" y="2908950"/>
            <a:ext cx="3637346" cy="89664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5037" y="5503503"/>
            <a:ext cx="6799841" cy="555480"/>
          </a:xfrm>
          <a:prstGeom prst="rect">
            <a:avLst/>
          </a:prstGeom>
        </p:spPr>
      </p:pic>
      <p:pic>
        <p:nvPicPr>
          <p:cNvPr id="6159" name="Picture 15" descr="https://upload.wikimedia.org/wikipedia/commons/thumb/9/93/Triangle.Orthocenter.svg/374px-Triangle.Orthocenter.svg.png"/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18" y="3773199"/>
            <a:ext cx="23812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8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18" y="149226"/>
            <a:ext cx="5591500" cy="41277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19" y="4605053"/>
            <a:ext cx="3976171" cy="94981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5659" y="4276983"/>
            <a:ext cx="2232996" cy="237999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638" y="370361"/>
            <a:ext cx="3155566" cy="37998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5204" y="370360"/>
            <a:ext cx="3193655" cy="37998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2719" y="5554865"/>
            <a:ext cx="7037172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Если треугольник разносторонний (не равнобедренный), то биссектриса, проведённая из любой его вершины, лежит между медианой и высотой, проведёнными из той же вершины</a:t>
            </a:r>
          </a:p>
        </p:txBody>
      </p:sp>
    </p:spTree>
    <p:extLst>
      <p:ext uri="{BB962C8B-B14F-4D97-AF65-F5344CB8AC3E}">
        <p14:creationId xmlns:p14="http://schemas.microsoft.com/office/powerpoint/2010/main" val="384565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905" y="24238"/>
            <a:ext cx="9076190" cy="68095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468" y="4439592"/>
            <a:ext cx="2310598" cy="39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0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orDA1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96" y="5181600"/>
            <a:ext cx="11714003" cy="105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 descr="Teorema chevy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3754582" cy="326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754582" y="1526995"/>
            <a:ext cx="7675417" cy="181588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Определим </a:t>
            </a:r>
            <a:r>
              <a:rPr kumimoji="0" lang="ru-RU" altLang="ru-RU" sz="2800" b="0" i="0" u="none" strike="noStrike" cap="none" normalizeH="0" baseline="0" dirty="0" err="1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 tooltip="Чевиана"/>
              </a:rPr>
              <a:t>чевиану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как отрезок, соединяющий вершину треугольника с некоторой точкой на противоположной стороне.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990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117273" y="202945"/>
            <a:ext cx="628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ЧЕВИАНА ТРЕУГОЛЬНИКА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13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0218" y="264580"/>
            <a:ext cx="8950037" cy="1501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rgbClr val="0B008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Описанная окружность"/>
              </a:rPr>
              <a:t>Описанная окружность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окружность, проходящая через все три вершины треугольника. </a:t>
            </a:r>
            <a:r>
              <a:rPr lang="ru-RU" dirty="0">
                <a:solidFill>
                  <a:srgbClr val="0B008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Описанная окружность"/>
              </a:rPr>
              <a:t>Описанная окружность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всегда единственна, её центр совпадает с точкой пересечения </a:t>
            </a:r>
            <a:r>
              <a:rPr lang="ru-RU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серединных перпендикуляров 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сторонам </a:t>
            </a:r>
            <a:r>
              <a:rPr lang="ru-RU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треугольника. 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тупоугольном треугольнике этот центр лежит вне </a:t>
            </a:r>
            <a:r>
              <a:rPr lang="ru-RU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треугольника.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63" y="2068114"/>
            <a:ext cx="2424545" cy="24914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708" y="3921536"/>
            <a:ext cx="8435488" cy="26349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962" y="1891566"/>
            <a:ext cx="5486401" cy="172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5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382" y="127255"/>
            <a:ext cx="1076498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000" b="1" dirty="0">
                <a:solidFill>
                  <a:srgbClr val="0B008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Вписанная окружность"/>
              </a:rPr>
              <a:t>Вписанная окружность</a:t>
            </a: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— </a:t>
            </a:r>
            <a:r>
              <a:rPr lang="ru-RU" sz="2000" dirty="0">
                <a:solidFill>
                  <a:srgbClr val="0B008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Окружность"/>
              </a:rPr>
              <a:t>окружность</a:t>
            </a: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касающаяся всех трёх сторон треугольника. Она единственна. Центр вписанной окружности совпадает с точкой пересечения биссектрис треугольника.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309" y="1701071"/>
            <a:ext cx="7896088" cy="20994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6" y="3921184"/>
            <a:ext cx="3608974" cy="29368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1872" y="3886914"/>
            <a:ext cx="3663525" cy="28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4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1" y="280904"/>
            <a:ext cx="111390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Фигуры называются РАВНЫМИ, если имеют одинаковые форму и размеры.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11" y="1275738"/>
            <a:ext cx="5375562" cy="27068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11" y="4083183"/>
            <a:ext cx="5116183" cy="25645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655" y="794442"/>
            <a:ext cx="4441659" cy="32265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18217" y="4835237"/>
            <a:ext cx="45027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РАВНЫ: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точки равны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прямые равны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лучи равны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плоскости равны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45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857" y="195666"/>
            <a:ext cx="8914286" cy="6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7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673" y="99536"/>
            <a:ext cx="56942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Фигуры </a:t>
            </a:r>
            <a:r>
              <a:rPr lang="ru-RU" sz="2800" b="1" dirty="0">
                <a:solidFill>
                  <a:srgbClr val="FF0000"/>
                </a:solidFill>
              </a:rPr>
              <a:t>называются ПОДОБНЫМИ, если имеют одинаковую форму, но разные размеры.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891" y="99537"/>
            <a:ext cx="6033580" cy="19388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38" y="1630554"/>
            <a:ext cx="6513336" cy="648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574" y="2038351"/>
            <a:ext cx="4917499" cy="2162175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18" y="3015549"/>
            <a:ext cx="5270738" cy="3137807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886574" y="4200525"/>
            <a:ext cx="398145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РАВНЫ: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точки равны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прямые равны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лучи равны</a:t>
            </a:r>
          </a:p>
          <a:p>
            <a:pPr marL="342900" indent="-34290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плоскости равны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072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8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618" y="32857"/>
            <a:ext cx="9628909" cy="680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0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3164" y="225105"/>
            <a:ext cx="7786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РАВНОБЕДРЕННЫЙ ТРЕУГОЛЬНИК</a:t>
            </a: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958414" y="1039091"/>
            <a:ext cx="49703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hlinkClick r:id="rId2" tooltip="Равнобедренный треугольник"/>
              </a:rPr>
              <a:t>Равнобедренным</a:t>
            </a:r>
            <a:r>
              <a:rPr lang="ru-RU" sz="2400" dirty="0"/>
              <a:t> называется треугольник, у которого две стороны равны. Эти стороны называются </a:t>
            </a:r>
            <a:r>
              <a:rPr lang="ru-RU" sz="2400" b="1" dirty="0"/>
              <a:t>боковыми</a:t>
            </a:r>
            <a:r>
              <a:rPr lang="ru-RU" sz="2400" dirty="0"/>
              <a:t>, третья сторона называется </a:t>
            </a:r>
            <a:r>
              <a:rPr lang="ru-RU" sz="2400" b="1" dirty="0"/>
              <a:t>основанием</a:t>
            </a:r>
            <a:r>
              <a:rPr lang="ru-RU" sz="2400" dirty="0"/>
              <a:t>. В равнобедренном треугольнике углы при основании равны</a:t>
            </a:r>
            <a:r>
              <a:rPr lang="ru-RU" sz="2400" dirty="0" smtClean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13" y="973547"/>
            <a:ext cx="6748701" cy="32183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073" y="4294017"/>
            <a:ext cx="2628571" cy="24476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25491" y="4572000"/>
            <a:ext cx="5403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Высота, медиана и биссектриса равнобедренного треугольника, опущенные на основание, совпадают. Верно и обратное: если биссектриса, медиана и высота, проведённые из одной вершины, совпадают, то треугольник равнобедренный.</a:t>
            </a:r>
          </a:p>
        </p:txBody>
      </p:sp>
    </p:spTree>
    <p:extLst>
      <p:ext uri="{BB962C8B-B14F-4D97-AF65-F5344CB8AC3E}">
        <p14:creationId xmlns:p14="http://schemas.microsoft.com/office/powerpoint/2010/main" val="210553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99" y="0"/>
            <a:ext cx="10962602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709" y="2249199"/>
            <a:ext cx="3574474" cy="3981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25" y="753230"/>
            <a:ext cx="3939883" cy="392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5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79" y="1447303"/>
            <a:ext cx="3502603" cy="45033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581" y="200395"/>
            <a:ext cx="7431345" cy="18739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764" y="3182929"/>
            <a:ext cx="7753554" cy="16195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5181600"/>
            <a:ext cx="6580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Квадрат гипотенузы равен сумме квадратов катетов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558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36" y="357285"/>
            <a:ext cx="5000000" cy="15714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000" y="167287"/>
            <a:ext cx="3461054" cy="13844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527" y="1928714"/>
            <a:ext cx="3719946" cy="2011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3521" y="4316782"/>
            <a:ext cx="3607302" cy="18900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45875"/>
            <a:ext cx="7663048" cy="2912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745" y="2831781"/>
            <a:ext cx="69473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Высота, проведенная из вершины прямого угла, делит прямоугольный треугольник на два подобных треугольника, и оба они подобны исходному.</a:t>
            </a:r>
            <a:endParaRPr lang="ru-RU" sz="22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75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667" y="0"/>
            <a:ext cx="1029266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9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6" y="63666"/>
            <a:ext cx="5682458" cy="25137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558" y="1459079"/>
            <a:ext cx="6063171" cy="18611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77401"/>
            <a:ext cx="5708074" cy="21056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999" y="5241350"/>
            <a:ext cx="2987747" cy="1548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3467" y="5146842"/>
            <a:ext cx="3247478" cy="15440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16436" y="180109"/>
            <a:ext cx="4627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ТРЕУГОЛЬНИКА: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48309" y="4777510"/>
            <a:ext cx="3830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Для прямоугольного треугольника: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021782" y="4683002"/>
            <a:ext cx="3837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Для </a:t>
            </a:r>
            <a:r>
              <a:rPr lang="ru-RU" b="1" dirty="0" smtClean="0"/>
              <a:t>равностороннего треугольника: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890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8275" y="213201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МНОГОУГОЛЬНИКИ</a:t>
            </a:r>
            <a:br>
              <a:rPr lang="ru-RU" dirty="0" smtClean="0"/>
            </a:b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вообще 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ЧЕТЫРЕХУГОЛЬНИКИ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155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956" y="73259"/>
            <a:ext cx="6266667" cy="14190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55" y="402375"/>
            <a:ext cx="4695238" cy="5714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555" y="1856509"/>
            <a:ext cx="117986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Четырехугольник (и вообще – любой многоугольник) называется </a:t>
            </a:r>
            <a:r>
              <a:rPr lang="ru-RU" sz="2800" b="1" dirty="0" smtClean="0">
                <a:solidFill>
                  <a:srgbClr val="FF0000"/>
                </a:solidFill>
              </a:rPr>
              <a:t>выпуклым</a:t>
            </a:r>
            <a:r>
              <a:rPr lang="ru-RU" sz="2800" dirty="0" smtClean="0"/>
              <a:t>, если он лежит по одну сторону от прямой, содержащей любую из его сторон.  Также, если две ЛЮБЫЕ точки выпуклого многоугольника соединить отрезком, то весь этот отрезок будет лежать ВНУТРИ многоугольника.</a:t>
            </a:r>
          </a:p>
          <a:p>
            <a:r>
              <a:rPr lang="ru-RU" dirty="0" smtClean="0"/>
              <a:t>Далее: если иное не оговорено специально, то в данной презентации мы рассматриваем </a:t>
            </a:r>
          </a:p>
          <a:p>
            <a:r>
              <a:rPr lang="ru-RU" dirty="0" smtClean="0"/>
              <a:t>только выпуклые многоугольники.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55" y="4573314"/>
            <a:ext cx="4371429" cy="19333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1534" y="4806646"/>
            <a:ext cx="2066667" cy="14666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8757" y="4363766"/>
            <a:ext cx="3253243" cy="243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2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58545" cy="68754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965" y="3001335"/>
            <a:ext cx="4911992" cy="21820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0145" y="5249589"/>
            <a:ext cx="2476717" cy="14669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3701534"/>
            <a:ext cx="55935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BH,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CN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BK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высоты параллелограмма</a:t>
            </a:r>
          </a:p>
        </p:txBody>
      </p:sp>
    </p:spTree>
    <p:extLst>
      <p:ext uri="{BB962C8B-B14F-4D97-AF65-F5344CB8AC3E}">
        <p14:creationId xmlns:p14="http://schemas.microsoft.com/office/powerpoint/2010/main" val="85421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969" y="347924"/>
            <a:ext cx="8974385" cy="629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3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62" y="512470"/>
            <a:ext cx="6718700" cy="3727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0"/>
            <a:ext cx="6691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СВОЙСТВА ПАРАЛЛЕЛОГРАММА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400" y="4431622"/>
            <a:ext cx="6220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Каждая диагональ делит параллелограмм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на два равных треугольника.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ABC=ACD,     BCD=ABD</a:t>
            </a:r>
            <a:endParaRPr lang="ru-RU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172" y="3716618"/>
            <a:ext cx="4730155" cy="313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5243" y="5447285"/>
            <a:ext cx="581503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Сумма квадратов диагоналей равна сумме квадратов всех сторон параллелограмма</a:t>
            </a:r>
          </a:p>
          <a:p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n-US" sz="22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+BD</a:t>
            </a:r>
            <a:r>
              <a:rPr lang="en-US" sz="22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2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ru-RU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22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+BC</a:t>
            </a:r>
            <a:r>
              <a:rPr lang="en-US" sz="22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+CD</a:t>
            </a:r>
            <a:r>
              <a:rPr lang="en-US" sz="22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+AD</a:t>
            </a:r>
            <a:r>
              <a:rPr lang="en-US" sz="22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60089" y="1946902"/>
            <a:ext cx="4942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Сумма двух соседних углов равна 180 градусам.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4763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62" y="76200"/>
            <a:ext cx="7190476" cy="31428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748" y="3212395"/>
            <a:ext cx="5719252" cy="36456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275" y="3362325"/>
            <a:ext cx="5543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Диагональ делит ромб пополам.</a:t>
            </a:r>
          </a:p>
          <a:p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Две диагонали делят ромб на четыре равных прямоугольных треугольника</a:t>
            </a:r>
          </a:p>
          <a:p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любой ромб может быть вписана окружность с центром в точке пересечения диагоналей.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53745" y="76200"/>
            <a:ext cx="4558146" cy="286232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 «ромб» происходит от </a:t>
            </a: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Древнегреческий язык"/>
              </a:rPr>
              <a:t>др.-греч.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ῥόμ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βος — «</a:t>
            </a: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Бубен"/>
              </a:rPr>
              <a:t>бубен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Если сейчас бубны в основном делают круглой формы, то раньше их делали как раз в форме квадрата или ромба. Поэтому название карточной масти </a:t>
            </a: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Бубны (масть)"/>
              </a:rPr>
              <a:t>бубны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знаки которой имеют ромбическую форму, происходит ещё с тех времён, когда бубны не были круглыми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009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386717" cy="21246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4634"/>
            <a:ext cx="6171147" cy="20305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147" y="3436323"/>
            <a:ext cx="6058425" cy="34216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981" y="4155141"/>
            <a:ext cx="607416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AC  = BD</a:t>
            </a:r>
            <a:endParaRPr lang="ru-RU" sz="4000" b="1" dirty="0" smtClean="0"/>
          </a:p>
          <a:p>
            <a:endParaRPr lang="ru-RU" sz="2400" b="1" dirty="0" smtClean="0"/>
          </a:p>
          <a:p>
            <a:r>
              <a:rPr lang="ru-RU" sz="2400" b="1" dirty="0" smtClean="0"/>
              <a:t>Любой прямоугольник может быть описан окружностью с центром в точке пересечения его диагоналей.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35162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or6FC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7933461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164" y="0"/>
            <a:ext cx="2562899" cy="24587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341" y="3200400"/>
            <a:ext cx="7703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Поэтому квадрату присущи ВСЕ свойства, имеющиеся у параллелограмма, прямоугольника и ромба.</a:t>
            </a:r>
          </a:p>
          <a:p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369" y="3942021"/>
            <a:ext cx="6048631" cy="28593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4" y="4188400"/>
            <a:ext cx="59819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Квадрат – правильный четырехугольник, поэтому в него может быть вписана окружность, и он может быть описан окружностью. Центры окружностей совпадают и находятся в точке пересечения диагоналей.</a:t>
            </a:r>
          </a:p>
        </p:txBody>
      </p:sp>
    </p:spTree>
    <p:extLst>
      <p:ext uri="{BB962C8B-B14F-4D97-AF65-F5344CB8AC3E}">
        <p14:creationId xmlns:p14="http://schemas.microsoft.com/office/powerpoint/2010/main" val="148934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675"/>
            <a:ext cx="9421092" cy="683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2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071" y="1003490"/>
            <a:ext cx="5425929" cy="37420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2" y="1604745"/>
            <a:ext cx="6181725" cy="32575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91" y="4979080"/>
            <a:ext cx="7139304" cy="175422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99855" y="72188"/>
            <a:ext cx="6206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ТРАПЕЦИИ: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382" y="718519"/>
            <a:ext cx="6622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линия трапеции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отрезок, соединяющий середины боковых сторон трапеции.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03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50" y="846562"/>
            <a:ext cx="10819448" cy="2620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51" y="209550"/>
            <a:ext cx="11649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РАВНОБЕДРЕННОЙ ТРАПЕЦИИ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49" y="855304"/>
            <a:ext cx="3409950" cy="2076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49" y="3781425"/>
            <a:ext cx="11115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Высота, опущенная к </a:t>
            </a:r>
            <a:r>
              <a:rPr lang="ru-RU" dirty="0" err="1" smtClean="0"/>
              <a:t>бОльшему</a:t>
            </a:r>
            <a:r>
              <a:rPr lang="ru-RU" dirty="0" smtClean="0"/>
              <a:t> основанию, делит его на отрезки, </a:t>
            </a:r>
            <a:r>
              <a:rPr lang="ru-RU" dirty="0" err="1" smtClean="0"/>
              <a:t>бОльший</a:t>
            </a:r>
            <a:r>
              <a:rPr lang="ru-RU" dirty="0" smtClean="0"/>
              <a:t> из которых равен </a:t>
            </a:r>
            <a:r>
              <a:rPr lang="ru-RU" dirty="0" err="1" smtClean="0"/>
              <a:t>полусумме</a:t>
            </a:r>
            <a:r>
              <a:rPr lang="ru-RU" dirty="0" smtClean="0"/>
              <a:t> оснований, а меньший – </a:t>
            </a:r>
            <a:r>
              <a:rPr lang="ru-RU" dirty="0" err="1" smtClean="0"/>
              <a:t>полуразности</a:t>
            </a:r>
            <a:r>
              <a:rPr lang="ru-RU" dirty="0" smtClean="0"/>
              <a:t>:</a:t>
            </a:r>
          </a:p>
          <a:p>
            <a:pPr algn="ctr"/>
            <a:r>
              <a:rPr lang="ru-RU" sz="2800" b="1" dirty="0" smtClean="0"/>
              <a:t>К</a:t>
            </a:r>
            <a:r>
              <a:rPr lang="en-US" sz="2800" b="1" dirty="0" smtClean="0"/>
              <a:t>D</a:t>
            </a:r>
            <a:r>
              <a:rPr lang="ru-RU" sz="2800" b="1" dirty="0" smtClean="0"/>
              <a:t>=</a:t>
            </a:r>
            <a:r>
              <a:rPr lang="en-US" sz="2800" b="1" dirty="0" smtClean="0"/>
              <a:t>(AD+BC)/2   </a:t>
            </a:r>
            <a:r>
              <a:rPr lang="ru-RU" sz="2800" b="1" dirty="0" smtClean="0"/>
              <a:t>и</a:t>
            </a:r>
            <a:r>
              <a:rPr lang="en-US" sz="2800" b="1" dirty="0" smtClean="0"/>
              <a:t>     AK=(AD-BC)/2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96953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50" y="846562"/>
            <a:ext cx="10819448" cy="26205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50" y="4946073"/>
            <a:ext cx="11576179" cy="1722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51" y="209550"/>
            <a:ext cx="11649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РАВНОБЕДРЕННОЙ ТРАПЕЦИИ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49" y="855304"/>
            <a:ext cx="3409950" cy="2076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49" y="3781425"/>
            <a:ext cx="11115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Высота, опущенная к </a:t>
            </a:r>
            <a:r>
              <a:rPr lang="ru-RU" dirty="0" err="1" smtClean="0"/>
              <a:t>бОльшему</a:t>
            </a:r>
            <a:r>
              <a:rPr lang="ru-RU" dirty="0" smtClean="0"/>
              <a:t> основанию, делит его на отрезки, </a:t>
            </a:r>
            <a:r>
              <a:rPr lang="ru-RU" dirty="0" err="1" smtClean="0"/>
              <a:t>бОльший</a:t>
            </a:r>
            <a:r>
              <a:rPr lang="ru-RU" dirty="0" smtClean="0"/>
              <a:t> из которых равен </a:t>
            </a:r>
            <a:r>
              <a:rPr lang="ru-RU" dirty="0" err="1" smtClean="0"/>
              <a:t>полусумме</a:t>
            </a:r>
            <a:r>
              <a:rPr lang="ru-RU" dirty="0" smtClean="0"/>
              <a:t> оснований, а меньший – </a:t>
            </a:r>
            <a:r>
              <a:rPr lang="ru-RU" dirty="0" err="1" smtClean="0"/>
              <a:t>полуразности</a:t>
            </a:r>
            <a:r>
              <a:rPr lang="ru-RU" dirty="0" smtClean="0"/>
              <a:t>:</a:t>
            </a:r>
          </a:p>
          <a:p>
            <a:pPr algn="ctr"/>
            <a:r>
              <a:rPr lang="ru-RU" sz="2800" b="1" dirty="0" smtClean="0"/>
              <a:t>К</a:t>
            </a:r>
            <a:r>
              <a:rPr lang="en-US" sz="2800" b="1" dirty="0" smtClean="0"/>
              <a:t>D</a:t>
            </a:r>
            <a:r>
              <a:rPr lang="ru-RU" sz="2800" b="1" dirty="0" smtClean="0"/>
              <a:t>=</a:t>
            </a:r>
            <a:r>
              <a:rPr lang="en-US" sz="2800" b="1" dirty="0" smtClean="0"/>
              <a:t>(AD+BC)/2   </a:t>
            </a:r>
            <a:r>
              <a:rPr lang="ru-RU" sz="2800" b="1" dirty="0" smtClean="0"/>
              <a:t>и</a:t>
            </a:r>
            <a:r>
              <a:rPr lang="en-US" sz="2800" b="1" dirty="0" smtClean="0"/>
              <a:t>     AK=(AD-BC)/2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03561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691" y="332509"/>
            <a:ext cx="11776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войства равнобедренной трапеции: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73" y="1040395"/>
            <a:ext cx="11959600" cy="361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13" y="839562"/>
            <a:ext cx="7649351" cy="231193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13" y="3406280"/>
            <a:ext cx="8023975" cy="302763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147455" y="0"/>
            <a:ext cx="7675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Дополнительные свойства трапеции</a:t>
            </a:r>
            <a:r>
              <a:rPr lang="ru-RU" dirty="0" smtClean="0"/>
              <a:t>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257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59" y="805218"/>
            <a:ext cx="4248715" cy="29342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24574" y="671914"/>
            <a:ext cx="739910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При пересечении двух прямых образуются:</a:t>
            </a:r>
          </a:p>
          <a:p>
            <a:endParaRPr lang="ru-RU" b="1" dirty="0" smtClean="0"/>
          </a:p>
          <a:p>
            <a:r>
              <a:rPr lang="ru-RU" sz="2800" b="1" dirty="0" smtClean="0"/>
              <a:t>Две пары вертикальных углов</a:t>
            </a:r>
            <a:r>
              <a:rPr lang="ru-RU" sz="2800" dirty="0" smtClean="0"/>
              <a:t>: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                                     1 </a:t>
            </a:r>
            <a:r>
              <a:rPr lang="ru-RU" sz="2800" dirty="0"/>
              <a:t>и 3, </a:t>
            </a:r>
            <a:r>
              <a:rPr lang="ru-RU" sz="2800" dirty="0" smtClean="0"/>
              <a:t>    2 </a:t>
            </a:r>
            <a:r>
              <a:rPr lang="ru-RU" sz="2800" dirty="0"/>
              <a:t>и </a:t>
            </a:r>
            <a:r>
              <a:rPr lang="ru-RU" sz="2800" dirty="0" smtClean="0"/>
              <a:t>4</a:t>
            </a:r>
            <a:endParaRPr lang="ru-RU" sz="2800" dirty="0"/>
          </a:p>
          <a:p>
            <a:pPr algn="r"/>
            <a:r>
              <a:rPr lang="ru-RU" sz="2800" dirty="0"/>
              <a:t>Вертикальные углы </a:t>
            </a:r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</a:rPr>
              <a:t>ВСЕГДА РАВНЫ</a:t>
            </a:r>
          </a:p>
          <a:p>
            <a:endParaRPr lang="ru-RU" sz="2800" b="1" dirty="0"/>
          </a:p>
          <a:p>
            <a:r>
              <a:rPr lang="ru-RU" sz="2800" b="1" dirty="0" smtClean="0"/>
              <a:t>Четыре </a:t>
            </a:r>
            <a:r>
              <a:rPr lang="ru-RU" sz="2800" b="1" dirty="0"/>
              <a:t>пары </a:t>
            </a:r>
            <a:r>
              <a:rPr lang="ru-RU" sz="2800" b="1" dirty="0" smtClean="0"/>
              <a:t>смежных углов</a:t>
            </a:r>
            <a:r>
              <a:rPr lang="ru-RU" sz="2800" dirty="0" smtClean="0"/>
              <a:t>: 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                           1 </a:t>
            </a:r>
            <a:r>
              <a:rPr lang="ru-RU" sz="2800" dirty="0"/>
              <a:t>и 2</a:t>
            </a:r>
            <a:r>
              <a:rPr lang="ru-RU" sz="2800" dirty="0" smtClean="0"/>
              <a:t>,    </a:t>
            </a:r>
            <a:r>
              <a:rPr lang="ru-RU" sz="2800" dirty="0"/>
              <a:t>2 и 3, </a:t>
            </a:r>
            <a:r>
              <a:rPr lang="ru-RU" sz="2800" dirty="0" smtClean="0"/>
              <a:t>   1 </a:t>
            </a:r>
            <a:r>
              <a:rPr lang="ru-RU" sz="2800" dirty="0"/>
              <a:t>и 4, </a:t>
            </a:r>
            <a:r>
              <a:rPr lang="ru-RU" sz="2800" dirty="0" smtClean="0"/>
              <a:t>    4 </a:t>
            </a:r>
            <a:r>
              <a:rPr lang="ru-RU" sz="2800" dirty="0"/>
              <a:t>и </a:t>
            </a:r>
            <a:r>
              <a:rPr lang="ru-RU" sz="2800" dirty="0" smtClean="0"/>
              <a:t>3</a:t>
            </a:r>
          </a:p>
          <a:p>
            <a:pPr algn="r"/>
            <a:r>
              <a:rPr lang="ru-RU" sz="2800" dirty="0" smtClean="0"/>
              <a:t>Смежные </a:t>
            </a:r>
            <a:r>
              <a:rPr lang="ru-RU" sz="2800" dirty="0"/>
              <a:t>углы </a:t>
            </a:r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</a:rPr>
              <a:t>В СУММЕ ВСЕГДА СОСТАВЛЯЮТ 180 градусов</a:t>
            </a:r>
            <a:endParaRPr lang="ru-RU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98" y="748146"/>
            <a:ext cx="11614885" cy="458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1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59777"/>
            <a:ext cx="12008610" cy="478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9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6473" y="0"/>
            <a:ext cx="1104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Другие интересные и полезные свойства трапеции: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05" y="1148128"/>
            <a:ext cx="5341786" cy="35485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794" y="3524394"/>
            <a:ext cx="6197827" cy="232222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795" y="718638"/>
            <a:ext cx="6253370" cy="256488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602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4822" y="326942"/>
            <a:ext cx="1104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Другие интересные и полезные свойства трапеции: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494" y="1466607"/>
            <a:ext cx="4724400" cy="32956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152" y="5003244"/>
            <a:ext cx="2438095" cy="3428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32" y="1466607"/>
            <a:ext cx="6899762" cy="418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815" y="0"/>
            <a:ext cx="921837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4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7428" y="207818"/>
            <a:ext cx="111673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ТЕОРЕМА ВАРИНЬОНА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середины сторон произвольного выпуклого четырехугольника являются вершинами параллелограмма, длина сторон которого равны половинам длин диагоналей, а площадь – половине площади исходного четырехугольника.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" y="2216908"/>
            <a:ext cx="4266667" cy="28952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964" y="4017725"/>
            <a:ext cx="4289626" cy="28182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810" y="2023700"/>
            <a:ext cx="5057143" cy="2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2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092" y="346364"/>
            <a:ext cx="9483435" cy="625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0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/>
              <a:t>МНОГОУГОЛЬНИКИ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4401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31" y="0"/>
            <a:ext cx="1058593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5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284249"/>
            <a:ext cx="12192000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Многоуго́льник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— это 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 tooltip="Геометрия"/>
              </a:rPr>
              <a:t>геометрическая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фигура, обычно определяемая как замкнутая 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 tooltip="Ломаная"/>
              </a:rPr>
              <a:t>ломаная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upload.wikimedia.org/wikipedia/commons/thumb/1/1f/Assorted_polygons.svg/400px-Assorted_polygons.svg.pn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251" y="1523999"/>
            <a:ext cx="9035498" cy="214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98764" y="4057891"/>
            <a:ext cx="1073727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 tooltip="Плоская фигура"/>
              </a:rPr>
              <a:t>Плоская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замкнутая ломаная — наиболее общий случай;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Плоская замкнутая ломаная без 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 tooltip="Самопересечение (геометрия)"/>
              </a:rPr>
              <a:t>самопересечений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любые два соседних звена которой не лежат на одной прямой;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Часть 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8" tooltip="Плоскость (геометрия)"/>
              </a:rPr>
              <a:t>плоскости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ограниченная замкнутой ломаной без самопересечений — </a:t>
            </a:r>
            <a:r>
              <a:rPr kumimoji="0" lang="ru-RU" alt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плоский многоугольник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3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772" y="117161"/>
            <a:ext cx="7102455" cy="8916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338" y="1008778"/>
            <a:ext cx="6916849" cy="15093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6990" y="2927528"/>
            <a:ext cx="74639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Накрест лежащие углы</a:t>
            </a:r>
            <a:r>
              <a:rPr lang="ru-RU" sz="3200" dirty="0" smtClean="0"/>
              <a:t>: </a:t>
            </a:r>
          </a:p>
          <a:p>
            <a:pPr algn="r"/>
            <a:r>
              <a:rPr lang="ru-RU" sz="3200" dirty="0" smtClean="0"/>
              <a:t>1 и 8,    2 и </a:t>
            </a:r>
            <a:r>
              <a:rPr lang="ru-RU" sz="3200" dirty="0"/>
              <a:t>7</a:t>
            </a:r>
            <a:r>
              <a:rPr lang="ru-RU" sz="3200" dirty="0" smtClean="0"/>
              <a:t>,    3 и 6,    4 и 5</a:t>
            </a:r>
          </a:p>
          <a:p>
            <a:r>
              <a:rPr lang="ru-RU" sz="3200" b="1" dirty="0" smtClean="0"/>
              <a:t>Односторонние углы</a:t>
            </a:r>
            <a:r>
              <a:rPr lang="ru-RU" sz="3200" dirty="0" smtClean="0"/>
              <a:t>: </a:t>
            </a:r>
          </a:p>
          <a:p>
            <a:pPr algn="r"/>
            <a:r>
              <a:rPr lang="ru-RU" sz="3200" dirty="0" smtClean="0"/>
              <a:t>4 и 6,    3 и 5,    1 и 7,    2 и 8</a:t>
            </a:r>
          </a:p>
          <a:p>
            <a:r>
              <a:rPr lang="ru-RU" sz="3200" b="1" dirty="0" smtClean="0"/>
              <a:t>Соответственные углы</a:t>
            </a:r>
            <a:r>
              <a:rPr lang="ru-RU" sz="3200" dirty="0" smtClean="0"/>
              <a:t>: </a:t>
            </a:r>
          </a:p>
          <a:p>
            <a:pPr algn="r"/>
            <a:r>
              <a:rPr lang="ru-RU" sz="3200" dirty="0" smtClean="0"/>
              <a:t>1 и 5,    2 и 6,    3 и 7,   4 и 8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40" y="1698072"/>
            <a:ext cx="443865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310" y="265426"/>
            <a:ext cx="114854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</a:t>
            </a:r>
            <a:r>
              <a:rPr lang="ru-RU" sz="2400" dirty="0"/>
              <a:t>любом случае вершины ломаной называются </a:t>
            </a:r>
            <a:r>
              <a:rPr lang="ru-RU" sz="2400" i="1" dirty="0"/>
              <a:t>вершинами</a:t>
            </a:r>
            <a:r>
              <a:rPr lang="ru-RU" sz="2400" dirty="0"/>
              <a:t> многоугольника, а её отрезки — </a:t>
            </a:r>
            <a:r>
              <a:rPr lang="ru-RU" sz="2400" i="1" dirty="0"/>
              <a:t>сторонами </a:t>
            </a:r>
            <a:r>
              <a:rPr lang="ru-RU" sz="2400" dirty="0"/>
              <a:t>многоугольника.</a:t>
            </a:r>
          </a:p>
          <a:p>
            <a:r>
              <a:rPr lang="ru-RU" sz="2400" dirty="0"/>
              <a:t>Вершины многоугольника называются </a:t>
            </a:r>
            <a:r>
              <a:rPr lang="ru-RU" sz="2400" i="1" dirty="0"/>
              <a:t>соседними</a:t>
            </a:r>
            <a:r>
              <a:rPr lang="ru-RU" sz="2400" dirty="0"/>
              <a:t>, если они являются концами одной из его сторон</a:t>
            </a:r>
            <a:r>
              <a:rPr lang="ru-RU" sz="2400" dirty="0" smtClean="0"/>
              <a:t>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382" y="1498060"/>
            <a:ext cx="6504335" cy="51382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255" y="1939636"/>
            <a:ext cx="58327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Стороны многоугольника называются </a:t>
            </a:r>
            <a:r>
              <a:rPr lang="ru-RU" sz="2400" i="1" dirty="0"/>
              <a:t>смежными</a:t>
            </a:r>
            <a:r>
              <a:rPr lang="ru-RU" sz="2400" dirty="0"/>
              <a:t>, если они прилегают к одной вершине.</a:t>
            </a:r>
          </a:p>
          <a:p>
            <a:r>
              <a:rPr lang="ru-RU" sz="2400" dirty="0"/>
              <a:t>Отрезки, соединяющие </a:t>
            </a:r>
            <a:r>
              <a:rPr lang="ru-RU" sz="2400" dirty="0" err="1"/>
              <a:t>несоседние</a:t>
            </a:r>
            <a:r>
              <a:rPr lang="ru-RU" sz="2400" dirty="0"/>
              <a:t> вершины многоугольника, называются </a:t>
            </a:r>
            <a:r>
              <a:rPr lang="ru-RU" sz="2400" dirty="0">
                <a:hlinkClick r:id="rId3" tooltip="Диагональ"/>
              </a:rPr>
              <a:t>диагоналями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4896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927" y="235527"/>
            <a:ext cx="11485418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400" i="1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Углом</a:t>
            </a:r>
            <a:r>
              <a:rPr lang="ru-RU" sz="24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(или </a:t>
            </a:r>
            <a:r>
              <a:rPr lang="ru-RU" sz="2400" i="1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внутренним углом</a:t>
            </a:r>
            <a:r>
              <a:rPr lang="ru-RU" sz="24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 многоугольника при данной вершине называется </a:t>
            </a:r>
            <a:r>
              <a:rPr lang="ru-RU" sz="2400" u="none" strike="noStrike" dirty="0" smtClean="0">
                <a:solidFill>
                  <a:srgbClr val="0563C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2" tooltip="Угол"/>
              </a:rPr>
              <a:t>угол</a:t>
            </a:r>
            <a:r>
              <a:rPr lang="ru-RU" sz="24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образованный его сторонами, сходящимися в этой вершине, и находящийся во внутренней области многоугольника. В частности, угол может превосходить 180°, если многоугольник невыпуклый.</a:t>
            </a:r>
            <a:endParaRPr lang="ru-RU" sz="24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400" i="1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Внешним углом</a:t>
            </a:r>
            <a:r>
              <a:rPr lang="ru-RU" sz="24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выпуклого многоугольника при данной вершине называется угол, </a:t>
            </a:r>
            <a:r>
              <a:rPr lang="ru-RU" sz="2400" u="none" strike="noStrike" dirty="0" smtClean="0">
                <a:solidFill>
                  <a:srgbClr val="0563C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3" tooltip="Угол"/>
              </a:rPr>
              <a:t>смежный</a:t>
            </a:r>
            <a:r>
              <a:rPr lang="ru-RU" sz="24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внутреннему углу многоугольника при этой вершине. В общем случае внешний угол — это разность между 180° и внутренним углом, он может принимать значения от −180° до 180°.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1523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ru-static.z-dn.net/files/d48/4ec4a57f8ff178b0dde172ca35dde02d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327" y="1"/>
            <a:ext cx="9000691" cy="674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967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https://ds04.infourok.ru/uploads/ex/0e23/000edb32-d0d369ba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7143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63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f2.ppt-online.org/files2/slide/m/MFlvutDcf58bzyQLjZwiWEIO2qTa4CRdxs3Kp7SJVo/slid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0"/>
            <a:ext cx="9074150" cy="679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906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5.infourok.ru/uploads/ex/0d67/000368c6-3ea7c715/im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163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f2.ppt-online.org/files2/slide/q/qrbdmWMKj08yuwiCeGQhB1459zLX6EZpPcYJvH/slide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0"/>
            <a:ext cx="9121775" cy="683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79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110" y="62345"/>
            <a:ext cx="8026145" cy="679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1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286" y="352809"/>
            <a:ext cx="8571428" cy="61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myslide.ru/documents_4/87dabc4c2de4e936368b682eeb40e9fc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08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52884" y="256309"/>
            <a:ext cx="85025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Если две </a:t>
            </a:r>
            <a:r>
              <a:rPr lang="ru-RU" sz="3600" b="1" u="sng" dirty="0" smtClean="0">
                <a:solidFill>
                  <a:srgbClr val="FF0000"/>
                </a:solidFill>
              </a:rPr>
              <a:t>параллельные</a:t>
            </a:r>
            <a:r>
              <a:rPr lang="ru-RU" sz="3200" b="1" dirty="0" smtClean="0"/>
              <a:t> прямые пересечены секущей, то для углов, образованных этими тремя прямыми справедливо:</a:t>
            </a:r>
            <a:endParaRPr lang="ru-RU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944533" y="1992573"/>
            <a:ext cx="70109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/>
              <a:t>Накрест лежащие углы РАВНЫ (1 и 8, 2 и 7, 3 и 6, 4 и 5)</a:t>
            </a:r>
          </a:p>
          <a:p>
            <a:endParaRPr lang="ru-RU" sz="2800" i="1" dirty="0" smtClean="0"/>
          </a:p>
          <a:p>
            <a:r>
              <a:rPr lang="ru-RU" sz="2800" i="1" dirty="0" smtClean="0"/>
              <a:t>Односторонние углы в сумме составляют 180 градусов (</a:t>
            </a:r>
            <a:r>
              <a:rPr lang="ru-RU" sz="2800" dirty="0"/>
              <a:t>4 и </a:t>
            </a:r>
            <a:r>
              <a:rPr lang="ru-RU" sz="2800" dirty="0" smtClean="0"/>
              <a:t>6, 3 </a:t>
            </a:r>
            <a:r>
              <a:rPr lang="ru-RU" sz="2800" dirty="0"/>
              <a:t>и </a:t>
            </a:r>
            <a:r>
              <a:rPr lang="ru-RU" sz="2800" dirty="0" smtClean="0"/>
              <a:t>5, 1 </a:t>
            </a:r>
            <a:r>
              <a:rPr lang="ru-RU" sz="2800" dirty="0"/>
              <a:t>и </a:t>
            </a:r>
            <a:r>
              <a:rPr lang="ru-RU" sz="2800" dirty="0" smtClean="0"/>
              <a:t>7, 2 </a:t>
            </a:r>
            <a:r>
              <a:rPr lang="ru-RU" sz="2800" dirty="0"/>
              <a:t>и </a:t>
            </a:r>
            <a:r>
              <a:rPr lang="ru-RU" sz="2800" dirty="0" smtClean="0"/>
              <a:t>8) </a:t>
            </a:r>
            <a:endParaRPr lang="ru-RU" sz="2800" i="1" dirty="0" smtClean="0"/>
          </a:p>
          <a:p>
            <a:endParaRPr lang="ru-RU" sz="2800" i="1" dirty="0" smtClean="0"/>
          </a:p>
          <a:p>
            <a:r>
              <a:rPr lang="ru-RU" sz="2800" i="1" dirty="0" smtClean="0"/>
              <a:t>Соответственные углы РАВНЫ (</a:t>
            </a:r>
            <a:r>
              <a:rPr lang="ru-RU" sz="2800" dirty="0"/>
              <a:t>1 и 5, </a:t>
            </a:r>
            <a:r>
              <a:rPr lang="ru-RU" sz="2800" dirty="0" smtClean="0"/>
              <a:t>2 </a:t>
            </a:r>
            <a:r>
              <a:rPr lang="ru-RU" sz="2800" dirty="0"/>
              <a:t>и 6, </a:t>
            </a:r>
            <a:r>
              <a:rPr lang="ru-RU" sz="2800" dirty="0" smtClean="0"/>
              <a:t>3 </a:t>
            </a:r>
            <a:r>
              <a:rPr lang="ru-RU" sz="2800" dirty="0"/>
              <a:t>и 7, </a:t>
            </a:r>
            <a:r>
              <a:rPr lang="ru-RU" sz="2800" dirty="0" smtClean="0"/>
              <a:t>4 </a:t>
            </a:r>
            <a:r>
              <a:rPr lang="ru-RU" sz="2800" dirty="0"/>
              <a:t>и </a:t>
            </a:r>
            <a:r>
              <a:rPr lang="ru-RU" sz="2800" dirty="0" smtClean="0"/>
              <a:t>8)</a:t>
            </a:r>
            <a:endParaRPr lang="ru-RU" sz="28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69" y="1992573"/>
            <a:ext cx="440055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6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655" y="193962"/>
            <a:ext cx="8188036" cy="16868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883" y="1880821"/>
            <a:ext cx="7569579" cy="19832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42" y="4149385"/>
            <a:ext cx="11298365" cy="270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2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088" y="0"/>
            <a:ext cx="969782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0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11" y="994770"/>
            <a:ext cx="8171428" cy="420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0812" y="163773"/>
            <a:ext cx="713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Элементы окружности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051021"/>
            <a:ext cx="7219666" cy="18069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796" y="1760022"/>
            <a:ext cx="2428887" cy="20144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9859" y="379264"/>
            <a:ext cx="1904762" cy="11619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0334" y="4334583"/>
            <a:ext cx="3123809" cy="22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5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128" y="126835"/>
            <a:ext cx="7392105" cy="653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4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217" y="177420"/>
            <a:ext cx="9667425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78" y="0"/>
            <a:ext cx="10195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3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44" y="150126"/>
            <a:ext cx="7286892" cy="52407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871" y="3316407"/>
            <a:ext cx="4262651" cy="164216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915" y="5116367"/>
            <a:ext cx="4044287" cy="161771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1223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710" y="3747748"/>
            <a:ext cx="3037219" cy="273493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086" y="3747748"/>
            <a:ext cx="3496369" cy="273493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12" y="3747749"/>
            <a:ext cx="3244841" cy="273493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806" y="896963"/>
            <a:ext cx="4697062" cy="269239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955" y="896963"/>
            <a:ext cx="4517972" cy="269239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129051" y="153798"/>
            <a:ext cx="9253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ОБЩИЕ КАСАТЕЛЬНЫЕ ДВУХ ОКРУЖНОСТЕЙ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5656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824" y="0"/>
            <a:ext cx="9332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5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59" y="117379"/>
            <a:ext cx="7172520" cy="253094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648319"/>
            <a:ext cx="6141434" cy="217444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4136" y="4822761"/>
            <a:ext cx="6093515" cy="183809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0865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423081" y="5131558"/>
            <a:ext cx="11461632" cy="139494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dirty="0" smtClean="0">
                <a:solidFill>
                  <a:schemeClr val="tx1"/>
                </a:solidFill>
              </a:rPr>
              <a:t/>
            </a:r>
            <a:br>
              <a:rPr lang="ru-RU" altLang="ru-RU" dirty="0" smtClean="0">
                <a:solidFill>
                  <a:schemeClr val="tx1"/>
                </a:solidFill>
              </a:rPr>
            </a:b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sz="4400" dirty="0" smtClean="0"/>
              <a:t>При раскрытии следующей темы о параллельности плоскостей использованы материалы п</a:t>
            </a:r>
            <a:r>
              <a:rPr lang="ru-RU" altLang="ru-RU" sz="4400" dirty="0" smtClean="0">
                <a:solidFill>
                  <a:schemeClr val="tx1"/>
                </a:solidFill>
              </a:rPr>
              <a:t>резентации с сайта «Образовательная социальная сеть»:</a:t>
            </a:r>
            <a:br>
              <a:rPr lang="ru-RU" altLang="ru-RU" sz="4400" dirty="0" smtClean="0">
                <a:solidFill>
                  <a:schemeClr val="tx1"/>
                </a:solidFill>
              </a:rPr>
            </a:br>
            <a:r>
              <a:rPr lang="ru-RU" altLang="ru-RU" dirty="0" smtClean="0">
                <a:solidFill>
                  <a:schemeClr val="tx1"/>
                </a:solidFill>
              </a:rPr>
              <a:t/>
            </a:r>
            <a:br>
              <a:rPr lang="ru-RU" altLang="ru-RU" dirty="0" smtClean="0">
                <a:solidFill>
                  <a:schemeClr val="tx1"/>
                </a:solidFill>
              </a:rPr>
            </a:br>
            <a:r>
              <a:rPr lang="en-US" altLang="ru-RU" sz="3100" dirty="0" smtClean="0">
                <a:hlinkClick r:id="rId2"/>
              </a:rPr>
              <a:t>https://nsportal.ru/shkola/geometriya/library/2014/03/04/parallelnye-ploskosti</a:t>
            </a:r>
            <a:r>
              <a:rPr lang="ru-RU" altLang="ru-RU" sz="31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640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81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/>
          <a:lstStyle/>
          <a:p>
            <a:pPr algn="ctr"/>
            <a:r>
              <a:rPr lang="ru-RU" altLang="ru-RU" b="1" dirty="0">
                <a:solidFill>
                  <a:schemeClr val="hlink"/>
                </a:solidFill>
              </a:rPr>
              <a:t>Параллельные  плоскости.</a:t>
            </a:r>
            <a:endParaRPr lang="ru-RU" dirty="0"/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3076575" y="1714500"/>
            <a:ext cx="4230689" cy="1911351"/>
          </a:xfrm>
          <a:prstGeom prst="parallelogram">
            <a:avLst>
              <a:gd name="adj" fmla="val 67183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3257550" y="3840163"/>
            <a:ext cx="4049714" cy="1951037"/>
          </a:xfrm>
          <a:prstGeom prst="parallelogram">
            <a:avLst>
              <a:gd name="adj" fmla="val 67183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69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2281</TotalTime>
  <Words>1910</Words>
  <Application>Microsoft Office PowerPoint</Application>
  <PresentationFormat>Широкоэкранный</PresentationFormat>
  <Paragraphs>199</Paragraphs>
  <Slides>80</Slides>
  <Notes>0</Notes>
  <HiddenSlides>12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7" baseType="lpstr">
      <vt:lpstr>Arial</vt:lpstr>
      <vt:lpstr>Calibri</vt:lpstr>
      <vt:lpstr>Calibri Light</vt:lpstr>
      <vt:lpstr>Times New Roman</vt:lpstr>
      <vt:lpstr>Verdana</vt:lpstr>
      <vt:lpstr>Wingdings</vt:lpstr>
      <vt:lpstr>Тема Office</vt:lpstr>
      <vt:lpstr>ГЕОМЕТРИЯ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При раскрытии следующей темы о параллельности плоскостей использованы материалы презентации с сайта «Образовательная социальная сеть»:  https://nsportal.ru/shkola/geometriya/library/2014/03/04/parallelnye-ploskosti </vt:lpstr>
      <vt:lpstr>Параллельные  плоскости.</vt:lpstr>
      <vt:lpstr>Плоскость определяется (может быть задана):</vt:lpstr>
      <vt:lpstr>Две  плоскости  называются  параллельными,  если  они  не  пересекаются.</vt:lpstr>
      <vt:lpstr>Если  две  пересекающиеся  прямые  одной  плоскости  соответственно  параллельны  двум  прямым  другой  плоскости,  то  эти  плоскости  параллельны.</vt:lpstr>
      <vt:lpstr>Если  две  пересекающиеся  прямые  одной  плоскости  соответственно  параллельны  двум  прямым  другой  плоскости,  то  эти  плоскости  параллельны.</vt:lpstr>
      <vt:lpstr>Проверка знаний</vt:lpstr>
      <vt:lpstr>Основные свойства треугольников</vt:lpstr>
      <vt:lpstr>Презентация PowerPoint</vt:lpstr>
      <vt:lpstr>Презентация PowerPoint</vt:lpstr>
      <vt:lpstr>Типы треугольников</vt:lpstr>
      <vt:lpstr>Основные свойства треугольников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МНОГОУГОЛЬНИКИ вообще и  ЧЕТЫРЕХУГОЛЬНИКИ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МНОГОУГОЛЬНИКИ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ГЕОМЕТРИЯ</dc:title>
  <dc:creator>Лара</dc:creator>
  <cp:lastModifiedBy>Преподаватель</cp:lastModifiedBy>
  <cp:revision>46</cp:revision>
  <dcterms:created xsi:type="dcterms:W3CDTF">2020-11-27T11:42:34Z</dcterms:created>
  <dcterms:modified xsi:type="dcterms:W3CDTF">2021-11-30T14:41:17Z</dcterms:modified>
</cp:coreProperties>
</file>