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816" r:id="rId2"/>
  </p:sldMasterIdLst>
  <p:notesMasterIdLst>
    <p:notesMasterId r:id="rId61"/>
  </p:notesMasterIdLst>
  <p:handoutMasterIdLst>
    <p:handoutMasterId r:id="rId62"/>
  </p:handoutMasterIdLst>
  <p:sldIdLst>
    <p:sldId id="256" r:id="rId3"/>
    <p:sldId id="258" r:id="rId4"/>
    <p:sldId id="300" r:id="rId5"/>
    <p:sldId id="291" r:id="rId6"/>
    <p:sldId id="259" r:id="rId7"/>
    <p:sldId id="260" r:id="rId8"/>
    <p:sldId id="321" r:id="rId9"/>
    <p:sldId id="307" r:id="rId10"/>
    <p:sldId id="308" r:id="rId11"/>
    <p:sldId id="322" r:id="rId12"/>
    <p:sldId id="309" r:id="rId13"/>
    <p:sldId id="310" r:id="rId14"/>
    <p:sldId id="311" r:id="rId15"/>
    <p:sldId id="323" r:id="rId16"/>
    <p:sldId id="324" r:id="rId17"/>
    <p:sldId id="261" r:id="rId18"/>
    <p:sldId id="304" r:id="rId19"/>
    <p:sldId id="306" r:id="rId20"/>
    <p:sldId id="325" r:id="rId21"/>
    <p:sldId id="292" r:id="rId22"/>
    <p:sldId id="264" r:id="rId23"/>
    <p:sldId id="265" r:id="rId24"/>
    <p:sldId id="266" r:id="rId25"/>
    <p:sldId id="315" r:id="rId26"/>
    <p:sldId id="267" r:id="rId27"/>
    <p:sldId id="287" r:id="rId28"/>
    <p:sldId id="316" r:id="rId29"/>
    <p:sldId id="268" r:id="rId30"/>
    <p:sldId id="305" r:id="rId31"/>
    <p:sldId id="293" r:id="rId32"/>
    <p:sldId id="313" r:id="rId33"/>
    <p:sldId id="312" r:id="rId34"/>
    <p:sldId id="314" r:id="rId35"/>
    <p:sldId id="271" r:id="rId36"/>
    <p:sldId id="272" r:id="rId37"/>
    <p:sldId id="333" r:id="rId38"/>
    <p:sldId id="334" r:id="rId39"/>
    <p:sldId id="335" r:id="rId40"/>
    <p:sldId id="336" r:id="rId41"/>
    <p:sldId id="337" r:id="rId42"/>
    <p:sldId id="273" r:id="rId43"/>
    <p:sldId id="290" r:id="rId44"/>
    <p:sldId id="326" r:id="rId45"/>
    <p:sldId id="294" r:id="rId46"/>
    <p:sldId id="338" r:id="rId47"/>
    <p:sldId id="298" r:id="rId48"/>
    <p:sldId id="281" r:id="rId49"/>
    <p:sldId id="282" r:id="rId50"/>
    <p:sldId id="283" r:id="rId51"/>
    <p:sldId id="284" r:id="rId52"/>
    <p:sldId id="285" r:id="rId53"/>
    <p:sldId id="299" r:id="rId54"/>
    <p:sldId id="317" r:id="rId55"/>
    <p:sldId id="318" r:id="rId56"/>
    <p:sldId id="319" r:id="rId57"/>
    <p:sldId id="320" r:id="rId58"/>
    <p:sldId id="339" r:id="rId59"/>
    <p:sldId id="286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9900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34" autoAdjust="0"/>
  </p:normalViewPr>
  <p:slideViewPr>
    <p:cSldViewPr>
      <p:cViewPr>
        <p:scale>
          <a:sx n="50" d="100"/>
          <a:sy n="50" d="100"/>
        </p:scale>
        <p:origin x="-58" y="-62"/>
      </p:cViewPr>
      <p:guideLst>
        <p:guide orient="horz" pos="23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91F6825-3E44-489D-8BAF-E95D9771D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62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45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82577C-F09C-400A-A1CC-E7557A7FE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202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477DF1-C6EF-42F2-908C-072CDF3E5A16}" type="slidenum">
              <a:rPr lang="ru-RU" smtClean="0"/>
              <a:pPr eaLnBrk="1" hangingPunct="1"/>
              <a:t>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4614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14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7336B-0C1C-438A-AB8F-AD2175BB6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0FDF-7B21-43F8-A598-E6D239159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87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0C102-ADA7-4385-B92C-4A33D7286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27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D4EB5-53D7-4B71-B7A5-AD5C0607E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26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02142-E4F6-42DA-9499-A6D052D41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32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C453-CDB5-4F75-A477-AA6668CAF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7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4614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14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8C407-E674-46F2-A13A-E0ACE1EE7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F8C2B-13EC-4652-97F2-D1DDC90FB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05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926FF-CED9-48A8-87B6-D351D116A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92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84CCE-A017-496C-8110-1D875EE0C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72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097D3-A143-4B38-B314-DA522FEC8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9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1F13D-DFB8-4F3C-B228-361E09FD3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57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9B634-A084-4DD0-97C4-1E4D16265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558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57A6D-E373-48EA-BE25-CCBFEEAA2B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51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A4626-CEBE-4931-8C47-DBD713BD9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68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F9666-D878-49B7-A55B-B4A40B003A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38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D959B-9354-4DAD-8C0F-4001735EE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82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9C571-238C-4718-9D09-8F4AF278C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053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80311-5B34-4457-89DA-48C83324D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516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84B40-3B84-4097-9BCB-D441555F3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889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4FEFE-5EAC-4456-BE28-2D015EC6F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9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EB162-C986-4F65-BAE9-3E55BA424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4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38E2C-1F36-4F78-9C2A-C8FC465DF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8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C9F7A-6CFD-4FBF-AAF5-893A50867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1BEB9-A42D-486A-8C8D-A58DB4506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88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F0A8-B161-4121-BD71-99D5ACDD7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4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E5FCD-9B99-49A3-85D0-E0F60E305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99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B4CBE-A10B-417B-B69F-1B99689EF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0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506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507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08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09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10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4512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12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12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12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12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6692A592-A822-4D82-8822-9DBC6EE63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506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6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6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6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6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6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6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6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7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7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7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205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507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7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7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7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7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7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8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8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8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8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8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8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103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4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08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8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9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108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6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09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9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9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9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9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9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09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081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10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10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10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10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10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10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10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10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10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2061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2062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4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5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7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8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069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070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071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072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073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4512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12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12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12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12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C935DA-7404-4D25-A1A1-00575277E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kumimoji="1"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Arial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slide" Target="slide1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10" Type="http://schemas.openxmlformats.org/officeDocument/2006/relationships/slide" Target="slide19.xml"/><Relationship Id="rId4" Type="http://schemas.openxmlformats.org/officeDocument/2006/relationships/slide" Target="slide11.xml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1%80%D0%B8%D1%80%D0%BE%D0%B4%D0%B0" TargetMode="External"/><Relationship Id="rId7" Type="http://schemas.openxmlformats.org/officeDocument/2006/relationships/slide" Target="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1.png"/><Relationship Id="rId5" Type="http://schemas.openxmlformats.org/officeDocument/2006/relationships/hyperlink" Target="http://ru.wikipedia.org/wiki/%D0%9F%D0%BE%D0%B7%D0%BD%D0%B0%D0%BD%D0%B8%D0%B5" TargetMode="External"/><Relationship Id="rId4" Type="http://schemas.openxmlformats.org/officeDocument/2006/relationships/hyperlink" Target="http://ru.wikipedia.org/wiki/%D0%9E%D0%B1%D1%89%D0%B5%D1%81%D1%82%D0%B2%D0%B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7.wav"/><Relationship Id="rId1" Type="http://schemas.openxmlformats.org/officeDocument/2006/relationships/tags" Target="../tags/tag2.xml"/><Relationship Id="rId5" Type="http://schemas.openxmlformats.org/officeDocument/2006/relationships/slide" Target="slide29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29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8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hyperlink" Target="http://bookshistory.narod.ru/images/image11-1.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hyperlink" Target="http://slovari.yandex.ru/dict/mos/article/mos/19000/51477.htm" TargetMode="Externa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4.jpeg"/><Relationship Id="rId5" Type="http://schemas.openxmlformats.org/officeDocument/2006/relationships/hyperlink" Target="http://sch69.narod.ru/raz/1/681/dc5.jpg" TargetMode="External"/><Relationship Id="rId4" Type="http://schemas.openxmlformats.org/officeDocument/2006/relationships/hyperlink" Target="http://slovari.yandex.ru/dict/mos/article/mos/19000/52387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21.wav"/><Relationship Id="rId1" Type="http://schemas.openxmlformats.org/officeDocument/2006/relationships/tags" Target="../tags/tag3.xml"/><Relationship Id="rId5" Type="http://schemas.openxmlformats.org/officeDocument/2006/relationships/slide" Target="slide29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nel.ru/calendar/296619893_tonnel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slide" Target="slide29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iser.my1.ru/_fr/0/4181081.jpg" TargetMode="External"/><Relationship Id="rId7" Type="http://schemas.openxmlformats.org/officeDocument/2006/relationships/slide" Target="slide29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3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6" Type="http://schemas.openxmlformats.org/officeDocument/2006/relationships/slide" Target="slide28.xml"/><Relationship Id="rId5" Type="http://schemas.openxmlformats.org/officeDocument/2006/relationships/slide" Target="slide25.xml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6" Type="http://schemas.openxmlformats.org/officeDocument/2006/relationships/hyperlink" Target="http://www.yandex.ru/" TargetMode="External"/><Relationship Id="rId5" Type="http://schemas.openxmlformats.org/officeDocument/2006/relationships/hyperlink" Target="http://www.pbord.spb.ru/" TargetMode="External"/><Relationship Id="rId4" Type="http://schemas.openxmlformats.org/officeDocument/2006/relationships/hyperlink" Target="http://ru.wikipedia.org/wik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slide" Target="slide4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/index.php?title=%D0%98%D0%BD%D1%84%D0%BE%D1%80%D0%BC%D0%B0%D1%86%D0%B8%D0%BE%D0%BD%D0%BD%D0%BE%D0%B5_%D0%BF%D1%80%D0%BE%D1%81%D1%82%D1%80%D0%B0%D0%BD%D1%81%D1%82%D0%B2%D0%BE&amp;action=edit&amp;redlink=1" TargetMode="External"/><Relationship Id="rId3" Type="http://schemas.openxmlformats.org/officeDocument/2006/relationships/hyperlink" Target="http://ru.wikipedia.org/wiki/%D0%9E%D0%B1%D1%89%D0%B5%D1%81%D1%82%D0%B2%D0%BE" TargetMode="External"/><Relationship Id="rId7" Type="http://schemas.openxmlformats.org/officeDocument/2006/relationships/hyperlink" Target="http://ru.wikipedia.org/w/index.php?title=%D0%98%D0%BD%D1%84%D0%BE%D1%80%D0%BC%D0%B0%D1%82%D0%B8%D0%B7%D0%B0%D1%86%D0%B8%D1%8F&amp;action=edit&amp;redlink=1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6" Type="http://schemas.openxmlformats.org/officeDocument/2006/relationships/hyperlink" Target="http://ru.wikipedia.org/wiki/%D0%92%D0%92%D0%9F" TargetMode="External"/><Relationship Id="rId5" Type="http://schemas.openxmlformats.org/officeDocument/2006/relationships/hyperlink" Target="http://ru.wikipedia.org/wiki/%D0%A3%D1%81%D0%BB%D1%83%D0%B3%D0%B0" TargetMode="External"/><Relationship Id="rId10" Type="http://schemas.openxmlformats.org/officeDocument/2006/relationships/slide" Target="slide43.xml"/><Relationship Id="rId4" Type="http://schemas.openxmlformats.org/officeDocument/2006/relationships/hyperlink" Target="http://ru.wikipedia.org/wiki/%D0%9F%D1%80%D0%BE%D0%B4%D1%83%D0%BA%D1%82" TargetMode="External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slide" Target="slide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slide" Target="slide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slide" Target="slide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1.wav"/><Relationship Id="rId1" Type="http://schemas.openxmlformats.org/officeDocument/2006/relationships/tags" Target="../tags/tag4.xml"/><Relationship Id="rId5" Type="http://schemas.openxmlformats.org/officeDocument/2006/relationships/slide" Target="slide43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2.wav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slide" Target="slide33.xml"/><Relationship Id="rId7" Type="http://schemas.openxmlformats.org/officeDocument/2006/relationships/slide" Target="slide36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41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slide" Target="slide5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slide" Target="slide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slide" Target="slide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slide" Target="slide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7.wav"/><Relationship Id="rId4" Type="http://schemas.openxmlformats.org/officeDocument/2006/relationships/slide" Target="slide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slide" Target="slide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slide" Target="slide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4" Type="http://schemas.openxmlformats.org/officeDocument/2006/relationships/slide" Target="slide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5" Type="http://schemas.openxmlformats.org/officeDocument/2006/relationships/slide" Target="slide57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&#1055;&#1088;&#1077;&#1079;&#1077;&#1085;&#1090;&#1072;&#1094;&#1080;&#1080;\&#1051;&#1077;&#1082;&#1094;&#1080;&#1103;%201%20&#1042;&#1074;&#1077;&#1076;&#1077;&#1085;&#1080;&#1077;\&#1051;&#1077;&#1082;&#1094;&#1080;&#1103;%201_new.ppt317.wav" TargetMode="External"/><Relationship Id="rId5" Type="http://schemas.openxmlformats.org/officeDocument/2006/relationships/slide" Target="slide57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&#1055;&#1088;&#1077;&#1079;&#1077;&#1085;&#1090;&#1072;&#1094;&#1080;&#1080;\&#1051;&#1077;&#1082;&#1094;&#1080;&#1103;%201%20&#1042;&#1074;&#1077;&#1076;&#1077;&#1085;&#1080;&#1077;\&#1051;&#1077;&#1082;&#1094;&#1080;&#1103;%201_new.ppt318-0.wav" TargetMode="External"/><Relationship Id="rId4" Type="http://schemas.openxmlformats.org/officeDocument/2006/relationships/slide" Target="slide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88;&#1077;&#1079;&#1077;&#1085;&#1090;&#1072;&#1094;&#1080;&#1080;\&#1051;&#1077;&#1082;&#1094;&#1080;&#1103;%201%20&#1042;&#1074;&#1077;&#1076;&#1077;&#1085;&#1080;&#1077;\&#1051;&#1077;&#1082;&#1094;&#1080;&#1103;%201_new.ppt319-0.wav" TargetMode="External"/><Relationship Id="rId4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88;&#1077;&#1079;&#1077;&#1085;&#1090;&#1072;&#1094;&#1080;&#1080;\&#1051;&#1077;&#1082;&#1094;&#1080;&#1103;%201%20&#1042;&#1074;&#1077;&#1076;&#1077;&#1085;&#1080;&#1077;\&#1051;&#1077;&#1082;&#1094;&#1080;&#1103;%201_new.ppt320.wav" TargetMode="External"/><Relationship Id="rId5" Type="http://schemas.openxmlformats.org/officeDocument/2006/relationships/slide" Target="slide57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7" Type="http://schemas.openxmlformats.org/officeDocument/2006/relationships/slide" Target="slide57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slide" Target="slide51.xml"/><Relationship Id="rId4" Type="http://schemas.openxmlformats.org/officeDocument/2006/relationships/slide" Target="slide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G:\&#1055;&#1088;&#1077;&#1079;&#1077;&#1085;&#1090;&#1072;&#1094;&#1080;&#1080;\&#1051;&#1077;&#1082;&#1094;&#1080;&#1103;%201%20&#1042;&#1074;&#1077;&#1076;&#1077;&#1085;&#1080;&#1077;\&#1051;&#1077;&#1082;&#1094;&#1080;&#1103;%201_new.ppt286.wav" TargetMode="Externa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0%D0%BB%D0%B3%D0%BE%D1%80%D0%B8%D1%82%D0%BC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://ru.wikipedia.org/wiki/%D0%90%D0%B1%D1%81%D1%82%D1%80%D0%B0%D0%BA%D1%86%D0%B8%D1%8F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hyperlink" Target="http://ru.wikipedia.org/wiki/%D0%92%D1%8B%D1%87%D0%B8%D1%81%D0%BB%D0%B8%D1%82%D0%B5%D0%BB%D1%8C%D0%BD%D0%B0%D1%8F_%D0%BC%D0%B0%D1%88%D0%B8%D0%BD%D0%B0" TargetMode="External"/><Relationship Id="rId11" Type="http://schemas.openxmlformats.org/officeDocument/2006/relationships/slide" Target="slide19.xml"/><Relationship Id="rId5" Type="http://schemas.openxmlformats.org/officeDocument/2006/relationships/hyperlink" Target="http://ru.wikipedia.org/wiki/%D0%98%D0%BD%D1%84%D0%BE%D1%80%D0%BC%D0%B0%D1%86%D0%B8%D1%8F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://ru.wikipedia.org/wiki/%D0%9D%D0%B0%D1%83%D0%BA%D0%B0" TargetMode="External"/><Relationship Id="rId9" Type="http://schemas.openxmlformats.org/officeDocument/2006/relationships/hyperlink" Target="http://ru.wikipedia.org/wiki/%D0%AF%D0%B7%D1%8B%D0%BA%D0%B8_%D0%BF%D1%80%D0%BE%D0%B3%D1%80%D0%B0%D0%BC%D0%BC%D0%B8%D1%80%D0%BE%D0%B2%D0%B0%D0%BD%D0%B8%D1%8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5175"/>
            <a:ext cx="7772400" cy="17272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/>
              <a:t>Бордовский Павел Георгиевич</a:t>
            </a:r>
            <a:r>
              <a:rPr lang="ru-RU" sz="4800" smtClean="0"/>
              <a:t/>
            </a:r>
            <a:br>
              <a:rPr lang="ru-RU" sz="4800" smtClean="0"/>
            </a:br>
            <a:r>
              <a:rPr lang="ru-RU" sz="2400" smtClean="0"/>
              <a:t>(кафедра биомеханики)</a:t>
            </a:r>
            <a:r>
              <a:rPr lang="ru-RU" sz="4800" smtClean="0"/>
              <a:t/>
            </a:r>
            <a:br>
              <a:rPr lang="ru-RU" sz="4800" smtClean="0"/>
            </a:br>
            <a:r>
              <a:rPr lang="ru-RU" sz="4800" smtClean="0"/>
              <a:t>Лекция 1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2636838"/>
            <a:ext cx="7200900" cy="1630362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smtClean="0"/>
              <a:t>Введение в информатику</a:t>
            </a:r>
          </a:p>
        </p:txBody>
      </p:sp>
      <p:pic>
        <p:nvPicPr>
          <p:cNvPr id="3077" name="~PP1223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43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2700338" y="4724400"/>
            <a:ext cx="3284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Отредактировано 15.09.2011</a:t>
            </a:r>
          </a:p>
        </p:txBody>
      </p:sp>
    </p:spTree>
  </p:cSld>
  <p:clrMapOvr>
    <a:masterClrMapping/>
  </p:clrMapOvr>
  <p:transition advTm="13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В житейском смысле </a:t>
            </a:r>
            <a:r>
              <a:rPr lang="ru-RU" sz="2400" b="1" dirty="0" smtClean="0"/>
              <a:t>под информацией мы понимаем совокупность интересующих нас сведений, знаний, набор данных и т. д</a:t>
            </a:r>
            <a:r>
              <a:rPr lang="ru-RU" sz="2400" dirty="0" smtClean="0"/>
              <a:t>. Информация не может существовать без наличия источника и потребителя информации. </a:t>
            </a:r>
            <a:r>
              <a:rPr lang="ru-RU" sz="2400" b="1" dirty="0" smtClean="0"/>
              <a:t>Основной источник и потребитель информации - это человек,</a:t>
            </a:r>
            <a:r>
              <a:rPr lang="ru-RU" sz="2400" dirty="0" smtClean="0"/>
              <a:t> поэтому можно сказать, что существует столько видов информации, сколько органов чувств у человека.</a:t>
            </a:r>
          </a:p>
          <a:p>
            <a:pPr>
              <a:defRPr/>
            </a:pPr>
            <a:r>
              <a:rPr lang="ru-RU" sz="2400" dirty="0" smtClean="0"/>
              <a:t>Информацию можно отнести к абстрактным понятиям. Однако ряд ее особенностей приближает информацию к материальному миру. Информацию можно получить, записать, передать, продать, купить, своровать, уничтожить, в конце концов, информация может устареть. </a:t>
            </a: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effectLst/>
            </a:endParaRPr>
          </a:p>
        </p:txBody>
      </p:sp>
      <p:grpSp>
        <p:nvGrpSpPr>
          <p:cNvPr id="14339" name="Группа 6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4340" name="Управляющая кнопка: далее 7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4341" name="Управляющая кнопка: в конец 8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436563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Представление информации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857250"/>
            <a:ext cx="8786813" cy="5667375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/>
              <a:t>Синтаксический аспект</a:t>
            </a:r>
            <a:r>
              <a:rPr lang="ru-RU" sz="2000" dirty="0" smtClean="0"/>
              <a:t> связан со способом представления информации вне зависимости от ее смысловых и потребительских качеств и рассматривает формы представления информации для ее передачи и хранения (в виде знаков и символов). Данный аспект необходим для измерения информации. Информацию, рассмотренную только в синтаксическом аспекте, называют </a:t>
            </a:r>
            <a:r>
              <a:rPr lang="ru-RU" sz="2000" i="1" dirty="0" smtClean="0"/>
              <a:t>данными</a:t>
            </a:r>
            <a:r>
              <a:rPr lang="ru-RU" sz="2000" dirty="0" smtClean="0"/>
              <a:t>. Измеряется символами, байтами, страницами и т.д.</a:t>
            </a:r>
          </a:p>
          <a:p>
            <a:pPr>
              <a:defRPr/>
            </a:pPr>
            <a:r>
              <a:rPr lang="ru-RU" sz="2400" b="1" i="1" dirty="0" smtClean="0"/>
              <a:t>Семантический аспект</a:t>
            </a:r>
            <a:r>
              <a:rPr lang="ru-RU" sz="2000" dirty="0" smtClean="0"/>
              <a:t> передает смысловое содержание информации и соотносит ее с ранее имевшейся информацией. Этот аспект информации может быть выражен (измерен) через  тезаурус.</a:t>
            </a:r>
          </a:p>
          <a:p>
            <a:pPr>
              <a:defRPr/>
            </a:pPr>
            <a:r>
              <a:rPr lang="ru-RU" sz="2400" b="1" i="1" dirty="0" smtClean="0"/>
              <a:t>Прагматический аспект</a:t>
            </a:r>
            <a:r>
              <a:rPr lang="ru-RU" sz="2000" dirty="0" smtClean="0"/>
              <a:t> передает возможность достижения цели с учетом полученной информации.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Оценивается статистическими методами: вероятность достижения цели до получения информации и вероятность достижения цели после получения информации.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3E232-205C-4613-95A1-A17093EEB6B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2296" name="~PP1251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68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6" name="Группа 9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5367" name="Управляющая кнопка: далее 10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5368" name="Управляющая кнопка: в конец 11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07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436563"/>
          </a:xfrm>
        </p:spPr>
        <p:txBody>
          <a:bodyPr/>
          <a:lstStyle/>
          <a:p>
            <a:pPr>
              <a:defRPr/>
            </a:pPr>
            <a:r>
              <a:rPr lang="ru-RU" sz="3600" b="1" cap="small" dirty="0" smtClean="0"/>
              <a:t>Обработка информации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785813"/>
            <a:ext cx="8786813" cy="5738812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Источниками и носителями информации могут быть сигналы любой природы: речь, музыка, текст, показания приборов и т. д. Однако хранение, передача и переработка информации в ее естественном физическом виде большей частью неудобна, а иногда и просто невозможна. В таких случаях применяется кодирование.</a:t>
            </a:r>
          </a:p>
          <a:p>
            <a:pPr>
              <a:defRPr/>
            </a:pPr>
            <a:r>
              <a:rPr lang="ru-RU" sz="2800" b="1" i="1" dirty="0" smtClean="0"/>
              <a:t>Кодирование</a:t>
            </a:r>
            <a:r>
              <a:rPr lang="ru-RU" sz="2400" dirty="0" smtClean="0"/>
              <a:t> - это процесс установления взаимно однозначного соответствия элементов и слов одного алфавита элементам и словам другого алфавита. </a:t>
            </a:r>
          </a:p>
          <a:p>
            <a:pPr>
              <a:defRPr/>
            </a:pPr>
            <a:r>
              <a:rPr lang="ru-RU" sz="2800" b="1" i="1" dirty="0" smtClean="0"/>
              <a:t>Кодом</a:t>
            </a:r>
            <a:r>
              <a:rPr lang="ru-RU" sz="2400" dirty="0" smtClean="0"/>
              <a:t> называется правило, по которому сопоставляются различные алфавиты и слова.</a:t>
            </a:r>
          </a:p>
          <a:p>
            <a:pPr>
              <a:defRPr/>
            </a:pPr>
            <a:r>
              <a:rPr lang="ru-RU" sz="2400" dirty="0" smtClean="0"/>
              <a:t>Так же информацию, участвующую в электронном вычислительном процессе, можно условно разделить на обрабатываемую (данные) и управляющую (программы)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85F83-9980-457B-8151-440863E89B1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13320" name="~PP3253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4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Группа 9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6391" name="Управляющая кнопка: далее 10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6392" name="Управляющая кнопка: в конец 11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20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365125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Системы счисления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642938"/>
            <a:ext cx="8715375" cy="5857875"/>
          </a:xfrm>
        </p:spPr>
        <p:txBody>
          <a:bodyPr/>
          <a:lstStyle/>
          <a:p>
            <a:pPr>
              <a:defRPr/>
            </a:pPr>
            <a:r>
              <a:rPr lang="ru-RU" sz="2000" dirty="0" smtClean="0"/>
              <a:t>Практически всегда основой кодирования чисел в современной ЭВМ является двоичная система счисления.</a:t>
            </a:r>
          </a:p>
          <a:p>
            <a:pPr>
              <a:defRPr/>
            </a:pPr>
            <a:r>
              <a:rPr lang="ru-RU" sz="2000" i="1" dirty="0" smtClean="0"/>
              <a:t>Системой счисления</a:t>
            </a:r>
            <a:r>
              <a:rPr lang="ru-RU" sz="2000" dirty="0" smtClean="0"/>
              <a:t> называется способ записи чисел при помощи ограниченного числа символов (цифр).</a:t>
            </a:r>
          </a:p>
          <a:p>
            <a:pPr>
              <a:defRPr/>
            </a:pPr>
            <a:r>
              <a:rPr lang="ru-RU" sz="2000" i="1" dirty="0" smtClean="0"/>
              <a:t>Позиционной системой счисления</a:t>
            </a:r>
            <a:r>
              <a:rPr lang="ru-RU" sz="2000" dirty="0" smtClean="0"/>
              <a:t> называется система счисления, при которой число, связанное с цифрой, зависит от места, которое она занимает.</a:t>
            </a:r>
          </a:p>
          <a:p>
            <a:pPr>
              <a:defRPr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578426-2013-4AE4-9BC1-F2A059B7385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4344" name="~PP3256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2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63" y="3071813"/>
          <a:ext cx="8143875" cy="3114675"/>
        </p:xfrm>
        <a:graphic>
          <a:graphicData uri="http://schemas.openxmlformats.org/drawingml/2006/table">
            <a:tbl>
              <a:tblPr/>
              <a:tblGrid>
                <a:gridCol w="2631096"/>
                <a:gridCol w="563807"/>
                <a:gridCol w="563807"/>
                <a:gridCol w="563807"/>
                <a:gridCol w="563807"/>
                <a:gridCol w="563807"/>
                <a:gridCol w="563807"/>
                <a:gridCol w="563807"/>
                <a:gridCol w="563807"/>
                <a:gridCol w="1002323"/>
              </a:tblGrid>
              <a:tr h="55756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Степень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основания (двойки)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666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значение разряда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байт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544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десятичное значения если разряд =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782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78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значение разряда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байт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150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Десятичные значения для разрадов байта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782">
                <a:tc gridSpan="7"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десятичное значение байта = 128+32+16+2+1=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17501" name="Группа 10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7502" name="Управляющая кнопка: далее 11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7503" name="Управляющая кнопка: в конец 12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84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5794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Системы счисления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4214813"/>
            <a:ext cx="8229600" cy="2214562"/>
          </a:xfrm>
        </p:spPr>
        <p:txBody>
          <a:bodyPr/>
          <a:lstStyle/>
          <a:p>
            <a:pPr>
              <a:defRPr/>
            </a:pPr>
            <a:endParaRPr lang="ru-RU" sz="2400" baseline="-25000" dirty="0" smtClean="0"/>
          </a:p>
          <a:p>
            <a:pPr>
              <a:defRPr/>
            </a:pP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6F2E0-6B13-4994-B820-BCC4B934BBB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75" y="928688"/>
          <a:ext cx="8786812" cy="3429027"/>
        </p:xfrm>
        <a:graphic>
          <a:graphicData uri="http://schemas.openxmlformats.org/drawingml/2006/table">
            <a:tbl>
              <a:tblPr/>
              <a:tblGrid>
                <a:gridCol w="3016727"/>
                <a:gridCol w="646441"/>
                <a:gridCol w="646441"/>
                <a:gridCol w="646441"/>
                <a:gridCol w="646441"/>
                <a:gridCol w="646441"/>
                <a:gridCol w="646441"/>
                <a:gridCol w="646441"/>
                <a:gridCol w="459182"/>
                <a:gridCol w="785816"/>
              </a:tblGrid>
              <a:tr h="74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значение разряда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байт</a:t>
                      </a:r>
                    </a:p>
                  </a:txBody>
                  <a:tcPr marL="9525" marR="9525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9665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десятичное значения если разряд = 1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8656"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29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шестнадцатиричное число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FF</a:t>
                      </a:r>
                    </a:p>
                  </a:txBody>
                  <a:tcPr marL="9525" marR="9525" marT="9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88" y="4643438"/>
          <a:ext cx="8215310" cy="1785937"/>
        </p:xfrm>
        <a:graphic>
          <a:graphicData uri="http://schemas.openxmlformats.org/drawingml/2006/table">
            <a:tbl>
              <a:tblPr/>
              <a:tblGrid>
                <a:gridCol w="1819217"/>
                <a:gridCol w="389829"/>
                <a:gridCol w="389829"/>
                <a:gridCol w="389829"/>
                <a:gridCol w="389829"/>
                <a:gridCol w="389829"/>
                <a:gridCol w="389829"/>
                <a:gridCol w="389829"/>
                <a:gridCol w="389829"/>
                <a:gridCol w="389829"/>
                <a:gridCol w="360954"/>
                <a:gridCol w="360954"/>
                <a:gridCol w="360954"/>
                <a:gridCol w="360954"/>
                <a:gridCol w="360954"/>
                <a:gridCol w="360954"/>
                <a:gridCol w="360954"/>
                <a:gridCol w="360954"/>
              </a:tblGrid>
              <a:tr h="44948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№ по порядку</a:t>
                      </a:r>
                    </a:p>
                  </a:txBody>
                  <a:tcPr marL="8435" marR="8435" marT="843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435" marR="8435" marT="8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45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значения разрядов в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шестнадцатиричной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системе</a:t>
                      </a:r>
                    </a:p>
                  </a:txBody>
                  <a:tcPr marL="8435" marR="8435" marT="843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35" marR="8435" marT="8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8544" name="Группа 10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8545" name="Управляющая кнопка: далее 11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8546" name="Управляющая кнопка: в конец 12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1214438"/>
            <a:ext cx="8229600" cy="5214937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/>
              <a:t>Пример</a:t>
            </a:r>
            <a:r>
              <a:rPr lang="ru-RU" sz="2400" dirty="0" smtClean="0"/>
              <a:t>. Перевести в десятичную запись число (10000111)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. Перевести в двоичную запись число 89. Сложить в двоичной записи эти два числа, результат перевести в десятичную запись.</a:t>
            </a:r>
            <a:br>
              <a:rPr lang="ru-RU" sz="2400" dirty="0" smtClean="0"/>
            </a:br>
            <a:r>
              <a:rPr lang="ru-RU" sz="2400" dirty="0" smtClean="0"/>
              <a:t>Решение:</a:t>
            </a:r>
            <a:br>
              <a:rPr lang="ru-RU" sz="2400" dirty="0" smtClean="0"/>
            </a:br>
            <a:r>
              <a:rPr lang="ru-RU" sz="2400" dirty="0" smtClean="0"/>
              <a:t>(10000111)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 =1·2</a:t>
            </a:r>
            <a:r>
              <a:rPr lang="ru-RU" sz="2400" baseline="30000" dirty="0" smtClean="0"/>
              <a:t>7</a:t>
            </a:r>
            <a:r>
              <a:rPr lang="ru-RU" sz="2400" dirty="0" smtClean="0"/>
              <a:t> + 1·2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 + 1·2</a:t>
            </a:r>
            <a:r>
              <a:rPr lang="ru-RU" sz="2400" baseline="30000" dirty="0" smtClean="0"/>
              <a:t>1</a:t>
            </a:r>
            <a:r>
              <a:rPr lang="ru-RU" sz="2400" dirty="0" smtClean="0"/>
              <a:t> + 1·2</a:t>
            </a:r>
            <a:r>
              <a:rPr lang="ru-RU" sz="2400" baseline="30000" dirty="0" smtClean="0"/>
              <a:t>0</a:t>
            </a:r>
            <a:r>
              <a:rPr lang="ru-RU" sz="2400" dirty="0" smtClean="0"/>
              <a:t> = 128 + 4 + 2 + 1 = (135)10,</a:t>
            </a:r>
            <a:br>
              <a:rPr lang="ru-RU" sz="2400" dirty="0" smtClean="0"/>
            </a:br>
            <a:r>
              <a:rPr lang="ru-RU" sz="2400" dirty="0" smtClean="0"/>
              <a:t>(89)</a:t>
            </a:r>
            <a:r>
              <a:rPr lang="ru-RU" sz="2400" baseline="-25000" dirty="0" smtClean="0"/>
              <a:t>10</a:t>
            </a:r>
            <a:r>
              <a:rPr lang="ru-RU" sz="2400" dirty="0" smtClean="0"/>
              <a:t> = 1·2</a:t>
            </a:r>
            <a:r>
              <a:rPr lang="ru-RU" sz="2400" baseline="30000" dirty="0" smtClean="0"/>
              <a:t>6</a:t>
            </a:r>
            <a:r>
              <a:rPr lang="ru-RU" sz="2400" dirty="0" smtClean="0"/>
              <a:t> + 1·2</a:t>
            </a:r>
            <a:r>
              <a:rPr lang="ru-RU" sz="2400" baseline="30000" dirty="0" smtClean="0"/>
              <a:t>4</a:t>
            </a:r>
            <a:r>
              <a:rPr lang="ru-RU" sz="2400" dirty="0" smtClean="0"/>
              <a:t> + 1·2</a:t>
            </a:r>
            <a:r>
              <a:rPr lang="ru-RU" sz="2400" baseline="30000" dirty="0" smtClean="0"/>
              <a:t>3</a:t>
            </a:r>
            <a:r>
              <a:rPr lang="ru-RU" sz="2400" dirty="0" smtClean="0"/>
              <a:t> + 1·2</a:t>
            </a:r>
            <a:r>
              <a:rPr lang="ru-RU" sz="2400" baseline="30000" dirty="0" smtClean="0"/>
              <a:t>0</a:t>
            </a:r>
            <a:r>
              <a:rPr lang="ru-RU" sz="2400" dirty="0" smtClean="0"/>
              <a:t> = (1011001)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,</a:t>
            </a:r>
          </a:p>
          <a:p>
            <a:pPr>
              <a:defRPr/>
            </a:pPr>
            <a:r>
              <a:rPr lang="ru-RU" sz="2400" dirty="0" smtClean="0"/>
              <a:t>  10000111</a:t>
            </a:r>
          </a:p>
          <a:p>
            <a:pPr>
              <a:defRPr/>
            </a:pPr>
            <a:r>
              <a:rPr lang="ru-RU" sz="2400" dirty="0" smtClean="0"/>
              <a:t>+</a:t>
            </a:r>
            <a:r>
              <a:rPr lang="ru-RU" sz="2400" u="sng" dirty="0" smtClean="0"/>
              <a:t>  1011001</a:t>
            </a:r>
            <a:endParaRPr lang="ru-RU" sz="2400" dirty="0" smtClean="0"/>
          </a:p>
          <a:p>
            <a:pPr>
              <a:defRPr/>
            </a:pPr>
            <a:r>
              <a:rPr lang="ru-RU" sz="2400" dirty="0" smtClean="0"/>
              <a:t>   11100000,</a:t>
            </a:r>
          </a:p>
          <a:p>
            <a:pPr>
              <a:defRPr/>
            </a:pPr>
            <a:r>
              <a:rPr lang="ru-RU" sz="2400" dirty="0" smtClean="0"/>
              <a:t>(11100000)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 =128+64+32=(224)</a:t>
            </a:r>
            <a:r>
              <a:rPr lang="ru-RU" sz="2400" baseline="-25000" dirty="0" smtClean="0"/>
              <a:t>10</a:t>
            </a:r>
            <a:r>
              <a:rPr lang="ru-RU" sz="2400" dirty="0" smtClean="0"/>
              <a:t>=</a:t>
            </a:r>
            <a:r>
              <a:rPr lang="en-US" sz="2400" dirty="0" smtClean="0"/>
              <a:t>E0</a:t>
            </a:r>
            <a:r>
              <a:rPr lang="ru-RU" sz="2400" baseline="-25000" dirty="0" smtClean="0"/>
              <a:t>1</a:t>
            </a:r>
            <a:r>
              <a:rPr lang="en-US" sz="2400" baseline="-25000" dirty="0" smtClean="0"/>
              <a:t>6</a:t>
            </a:r>
            <a:endParaRPr lang="ru-RU" sz="2400" baseline="-25000" dirty="0" smtClean="0"/>
          </a:p>
          <a:p>
            <a:pPr>
              <a:defRPr/>
            </a:pPr>
            <a:endParaRPr lang="ru-RU" sz="2000" baseline="-25000" dirty="0" smtClean="0"/>
          </a:p>
          <a:p>
            <a:pPr>
              <a:defRPr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BB1E30-469B-421F-B87C-8CF920FF846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22312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Системы счисления</a:t>
            </a:r>
            <a:endParaRPr lang="ru-RU" dirty="0"/>
          </a:p>
        </p:txBody>
      </p:sp>
      <p:grpSp>
        <p:nvGrpSpPr>
          <p:cNvPr id="19461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9462" name="Управляющая кнопка: далее 9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9463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45C22-B4DA-4997-943D-9EC080E44608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Предмет информатики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аппаратное обеспечение (АО) средств вычислительное техники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программное обеспечение (ПО) средств вычислительной техники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средства взаимодействия аппаратного и программного обеспечения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средства взаимодействия человека с аппаратным и программным обеспечением </a:t>
            </a:r>
          </a:p>
        </p:txBody>
      </p:sp>
      <p:pic>
        <p:nvPicPr>
          <p:cNvPr id="15368" name="~PP1380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57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6" name="Группа 9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0487" name="Управляющая кнопка: далее 10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0488" name="Управляющая кнопка: в конец 11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57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6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6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  <p:bldLst>
      <p:bldP spid="8194" grpId="0"/>
      <p:bldP spid="819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285750"/>
            <a:ext cx="8229600" cy="6215063"/>
          </a:xfrm>
        </p:spPr>
        <p:txBody>
          <a:bodyPr/>
          <a:lstStyle/>
          <a:p>
            <a:pPr eaLnBrk="1" hangingPunct="1">
              <a:defRPr/>
            </a:pPr>
            <a:r>
              <a:rPr lang="ru-RU" i="1" dirty="0" smtClean="0"/>
              <a:t>Методы и средства взаимодействия человека с АО и ПО называются</a:t>
            </a:r>
            <a:r>
              <a:rPr lang="ru-RU" dirty="0" smtClean="0"/>
              <a:t> </a:t>
            </a:r>
            <a:r>
              <a:rPr lang="ru-RU" b="1" i="1" dirty="0" smtClean="0"/>
              <a:t>пользовательским интерфейсом.</a:t>
            </a:r>
            <a:endParaRPr lang="ru-RU" dirty="0" smtClean="0"/>
          </a:p>
          <a:p>
            <a:pPr eaLnBrk="1" hangingPunct="1">
              <a:defRPr/>
            </a:pPr>
            <a:r>
              <a:rPr lang="ru-RU" b="1" i="1" dirty="0" smtClean="0"/>
              <a:t>Аппаратный интерфейс</a:t>
            </a:r>
            <a:r>
              <a:rPr lang="ru-RU" dirty="0" smtClean="0"/>
              <a:t> – </a:t>
            </a:r>
            <a:r>
              <a:rPr lang="ru-RU" i="1" dirty="0" smtClean="0"/>
              <a:t>взаимодействие аппаратных средств между собой.</a:t>
            </a:r>
            <a:endParaRPr lang="ru-RU" dirty="0" smtClean="0"/>
          </a:p>
          <a:p>
            <a:pPr eaLnBrk="1" hangingPunct="1">
              <a:defRPr/>
            </a:pPr>
            <a:r>
              <a:rPr lang="ru-RU" b="1" dirty="0" smtClean="0"/>
              <a:t>Программный интерфейс</a:t>
            </a:r>
            <a:r>
              <a:rPr lang="ru-RU" dirty="0" smtClean="0"/>
              <a:t> – </a:t>
            </a:r>
            <a:r>
              <a:rPr lang="ru-RU" i="1" dirty="0" smtClean="0"/>
              <a:t>взаимодействие между собой различных программ</a:t>
            </a:r>
            <a:r>
              <a:rPr lang="ru-RU" dirty="0" smtClean="0"/>
              <a:t>.</a:t>
            </a:r>
          </a:p>
          <a:p>
            <a:pPr eaLnBrk="1" hangingPunct="1">
              <a:defRPr/>
            </a:pPr>
            <a:r>
              <a:rPr lang="ru-RU" b="1" dirty="0" smtClean="0"/>
              <a:t>Аппаратно-программный интерфейс</a:t>
            </a:r>
            <a:r>
              <a:rPr lang="ru-RU" dirty="0" smtClean="0"/>
              <a:t> – </a:t>
            </a:r>
            <a:r>
              <a:rPr lang="ru-RU" i="1" dirty="0" smtClean="0"/>
              <a:t>взаимодействие между АО и ПО.</a:t>
            </a: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4202B-FD6D-4857-A536-A5C55DBD6F4C}" type="slidenum">
              <a:rPr lang="ru-RU"/>
              <a:pPr>
                <a:defRPr/>
              </a:pPr>
              <a:t>17</a:t>
            </a:fld>
            <a:endParaRPr lang="ru-RU"/>
          </a:p>
        </p:txBody>
      </p:sp>
      <p:pic>
        <p:nvPicPr>
          <p:cNvPr id="16391" name="~PP1382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87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1510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1511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49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214313"/>
            <a:ext cx="8229600" cy="650081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/>
              <a:t>Основной задачей</a:t>
            </a:r>
            <a:r>
              <a:rPr lang="ru-RU" sz="2400" dirty="0" smtClean="0"/>
              <a:t> информатики является </a:t>
            </a:r>
            <a:r>
              <a:rPr lang="ru-RU" sz="2400" dirty="0" err="1" smtClean="0"/>
              <a:t>систе-матизация</a:t>
            </a:r>
            <a:r>
              <a:rPr lang="ru-RU" sz="2400" dirty="0" smtClean="0"/>
              <a:t> приемов и методов работы с АО и ПО.</a:t>
            </a:r>
          </a:p>
          <a:p>
            <a:pPr eaLnBrk="1" hangingPunct="1">
              <a:defRPr/>
            </a:pPr>
            <a:r>
              <a:rPr lang="ru-RU" sz="2400" b="1" dirty="0" smtClean="0"/>
              <a:t>Частные задачи</a:t>
            </a:r>
            <a:r>
              <a:rPr lang="ru-RU" sz="2400" dirty="0" smtClean="0"/>
              <a:t>:</a:t>
            </a:r>
          </a:p>
          <a:p>
            <a:pPr eaLnBrk="1" hangingPunct="1">
              <a:defRPr/>
            </a:pPr>
            <a:r>
              <a:rPr lang="ru-RU" sz="2000" dirty="0" smtClean="0"/>
              <a:t>архитектура вычислительной системы (приемы и методы построения систем, предназначенных для автоматической обработке данных);</a:t>
            </a:r>
          </a:p>
          <a:p>
            <a:pPr eaLnBrk="1" hangingPunct="1">
              <a:defRPr/>
            </a:pPr>
            <a:r>
              <a:rPr lang="ru-RU" sz="2000" dirty="0" smtClean="0"/>
              <a:t>интерфейсы вычислительной системы (приемы и методы управления АО и ПО);</a:t>
            </a:r>
          </a:p>
          <a:p>
            <a:pPr eaLnBrk="1" hangingPunct="1">
              <a:defRPr/>
            </a:pPr>
            <a:r>
              <a:rPr lang="ru-RU" sz="2000" dirty="0" smtClean="0"/>
              <a:t>программирование (приемы методы и средства разработки компьютерных программ);</a:t>
            </a:r>
          </a:p>
          <a:p>
            <a:pPr eaLnBrk="1" hangingPunct="1">
              <a:defRPr/>
            </a:pPr>
            <a:r>
              <a:rPr lang="ru-RU" sz="2000" dirty="0" smtClean="0"/>
              <a:t>преобразование данных (приемы и методы преобразования структуры данных);</a:t>
            </a:r>
          </a:p>
          <a:p>
            <a:pPr eaLnBrk="1" hangingPunct="1">
              <a:defRPr/>
            </a:pPr>
            <a:r>
              <a:rPr lang="ru-RU" sz="2000" dirty="0" smtClean="0"/>
              <a:t>защита информации (обобщение приемов, разработка методов и средств защиты данных);</a:t>
            </a:r>
          </a:p>
          <a:p>
            <a:pPr eaLnBrk="1" hangingPunct="1">
              <a:defRPr/>
            </a:pPr>
            <a:r>
              <a:rPr lang="ru-RU" sz="2000" dirty="0" smtClean="0"/>
              <a:t>автоматизация (функционирование АО и ПО без человека);</a:t>
            </a:r>
          </a:p>
          <a:p>
            <a:pPr eaLnBrk="1" hangingPunct="1">
              <a:defRPr/>
            </a:pPr>
            <a:r>
              <a:rPr lang="ru-RU" sz="2000" dirty="0" smtClean="0"/>
              <a:t>стандартизация (обеспечение совместимости между АО и ПО, а так же между форматами представления данных)</a:t>
            </a: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91257-AD2F-45A1-B6C3-9A0F67822D58}" type="slidenum">
              <a:rPr lang="ru-RU"/>
              <a:pPr>
                <a:defRPr/>
              </a:pPr>
              <a:t>18</a:t>
            </a:fld>
            <a:endParaRPr lang="ru-RU"/>
          </a:p>
        </p:txBody>
      </p:sp>
      <p:pic>
        <p:nvPicPr>
          <p:cNvPr id="17415" name="~PP7384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4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2534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2535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01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Контрольные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1. Определение предмета </a:t>
            </a:r>
            <a:r>
              <a:rPr lang="ru-RU" sz="2400" dirty="0" smtClean="0">
                <a:hlinkClick r:id="rId2" action="ppaction://hlinksldjump"/>
              </a:rPr>
              <a:t>информатика</a:t>
            </a:r>
            <a:r>
              <a:rPr lang="ru-RU" sz="2400" dirty="0" smtClean="0"/>
              <a:t>?</a:t>
            </a:r>
          </a:p>
          <a:p>
            <a:pPr>
              <a:defRPr/>
            </a:pPr>
            <a:r>
              <a:rPr lang="ru-RU" sz="2400" dirty="0" smtClean="0"/>
              <a:t>2. Определения понятия </a:t>
            </a:r>
            <a:r>
              <a:rPr lang="ru-RU" sz="2400" dirty="0" smtClean="0">
                <a:hlinkClick r:id="rId3" action="ppaction://hlinksldjump"/>
              </a:rPr>
              <a:t>информация</a:t>
            </a:r>
            <a:endParaRPr lang="ru-RU" sz="2400" dirty="0" smtClean="0"/>
          </a:p>
          <a:p>
            <a:pPr>
              <a:defRPr/>
            </a:pPr>
            <a:r>
              <a:rPr lang="ru-RU" sz="2400" dirty="0" smtClean="0"/>
              <a:t>3. Перечислите </a:t>
            </a:r>
            <a:r>
              <a:rPr lang="ru-RU" sz="2400" dirty="0" smtClean="0">
                <a:hlinkClick r:id="rId4" action="ppaction://hlinksldjump"/>
              </a:rPr>
              <a:t>три основных аспекта представления информации</a:t>
            </a:r>
            <a:r>
              <a:rPr lang="ru-RU" sz="2400" dirty="0" smtClean="0"/>
              <a:t>, что они измеряют и чем меряются.</a:t>
            </a:r>
          </a:p>
          <a:p>
            <a:pPr>
              <a:defRPr/>
            </a:pPr>
            <a:r>
              <a:rPr lang="ru-RU" sz="2400" dirty="0" smtClean="0"/>
              <a:t>4. Что такое </a:t>
            </a:r>
            <a:r>
              <a:rPr lang="ru-RU" sz="2400" dirty="0" smtClean="0">
                <a:hlinkClick r:id="rId5" action="ppaction://hlinksldjump"/>
              </a:rPr>
              <a:t>позиционная система счисления</a:t>
            </a:r>
            <a:r>
              <a:rPr lang="ru-RU" sz="2400" dirty="0" smtClean="0"/>
              <a:t>?</a:t>
            </a:r>
          </a:p>
          <a:p>
            <a:pPr>
              <a:defRPr/>
            </a:pPr>
            <a:r>
              <a:rPr lang="ru-RU" sz="2400" dirty="0" smtClean="0"/>
              <a:t>5. Что такое </a:t>
            </a:r>
            <a:r>
              <a:rPr lang="ru-RU" sz="2400" dirty="0" smtClean="0">
                <a:hlinkClick r:id="rId6" action="ppaction://hlinksldjump"/>
              </a:rPr>
              <a:t>кодирование и что такое код</a:t>
            </a:r>
            <a:r>
              <a:rPr lang="ru-RU" sz="2400" dirty="0" smtClean="0"/>
              <a:t>.</a:t>
            </a:r>
          </a:p>
          <a:p>
            <a:pPr>
              <a:defRPr/>
            </a:pPr>
            <a:r>
              <a:rPr lang="ru-RU" sz="2400" dirty="0" smtClean="0"/>
              <a:t>6. Что такое </a:t>
            </a:r>
            <a:r>
              <a:rPr lang="ru-RU" sz="2400" dirty="0" smtClean="0">
                <a:hlinkClick r:id="rId5" action="ppaction://hlinksldjump"/>
              </a:rPr>
              <a:t>двоичная система </a:t>
            </a:r>
            <a:r>
              <a:rPr lang="ru-RU" sz="2400" dirty="0" smtClean="0"/>
              <a:t>счисления и </a:t>
            </a:r>
            <a:r>
              <a:rPr lang="ru-RU" sz="2400" dirty="0" smtClean="0">
                <a:hlinkClick r:id="rId7" action="ppaction://hlinksldjump"/>
              </a:rPr>
              <a:t>шестнадцатеричная</a:t>
            </a:r>
            <a:r>
              <a:rPr lang="ru-RU" sz="2400" dirty="0" smtClean="0"/>
              <a:t>.</a:t>
            </a:r>
          </a:p>
          <a:p>
            <a:pPr>
              <a:defRPr/>
            </a:pPr>
            <a:r>
              <a:rPr lang="ru-RU" sz="2400" dirty="0" smtClean="0"/>
              <a:t>7. Что является </a:t>
            </a:r>
            <a:r>
              <a:rPr lang="ru-RU" sz="2400" dirty="0" smtClean="0">
                <a:hlinkClick r:id="rId8" action="ppaction://hlinksldjump"/>
              </a:rPr>
              <a:t>предметом информатики</a:t>
            </a:r>
            <a:r>
              <a:rPr lang="ru-RU" sz="2400" dirty="0" smtClean="0"/>
              <a:t>?</a:t>
            </a:r>
          </a:p>
          <a:p>
            <a:pPr>
              <a:defRPr/>
            </a:pPr>
            <a:r>
              <a:rPr lang="ru-RU" sz="2400" dirty="0" smtClean="0"/>
              <a:t>8. </a:t>
            </a:r>
            <a:r>
              <a:rPr lang="ru-RU" sz="2400" dirty="0" smtClean="0">
                <a:hlinkClick r:id="rId9" action="ppaction://hlinksldjump"/>
              </a:rPr>
              <a:t>Основные </a:t>
            </a:r>
            <a:r>
              <a:rPr lang="ru-RU" sz="2400" dirty="0" smtClean="0"/>
              <a:t>и частные задачи информатики.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19C21-D6E1-412B-829C-6A2F8F0F72A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grpSp>
        <p:nvGrpSpPr>
          <p:cNvPr id="23557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3558" name="Управляющая кнопка: далее 9">
              <a:hlinkClick r:id="rId10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3559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BD2C0-6A3C-4319-932F-45918363B0C7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Рекомендуемая литература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1050" y="2420938"/>
            <a:ext cx="4978400" cy="29813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mtClean="0"/>
              <a:t>	</a:t>
            </a:r>
            <a:r>
              <a:rPr lang="ru-RU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Основная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smtClean="0"/>
              <a:t>Информатика. Базовый курс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smtClean="0"/>
              <a:t>Под ред. С.В.Симоновича. – СПб: Питер, 2000.- 640 с.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smtClean="0"/>
              <a:t>	</a:t>
            </a:r>
          </a:p>
        </p:txBody>
      </p:sp>
      <p:pic>
        <p:nvPicPr>
          <p:cNvPr id="5129" name="~PP3224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5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2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</p:childTnLst>
        </p:cTn>
      </p:par>
    </p:tnLst>
    <p:bldLst>
      <p:bldP spid="4098" grpId="0"/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0F4BE-2129-4DC0-A525-F6A2759F6144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938"/>
            <a:ext cx="8229600" cy="218916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5400" dirty="0" smtClean="0">
                <a:effectLst/>
              </a:rPr>
              <a:t>2. </a:t>
            </a:r>
            <a:r>
              <a:rPr lang="ru-RU" sz="5400" dirty="0" smtClean="0"/>
              <a:t>Исторические этапы информационного развития общества</a:t>
            </a:r>
            <a:r>
              <a:rPr lang="ru-RU" sz="2800" dirty="0" smtClean="0"/>
              <a:t>.</a:t>
            </a:r>
          </a:p>
        </p:txBody>
      </p:sp>
      <p:pic>
        <p:nvPicPr>
          <p:cNvPr id="18439" name="~PP2394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15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</p:childTnLst>
        </p:cTn>
      </p:par>
    </p:tnLst>
    <p:bldLst>
      <p:bldP spid="675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1BF092-6AB5-4099-BF1B-2D30576BA278}" type="slidenum">
              <a:rPr lang="ru-RU"/>
              <a:pPr>
                <a:defRPr/>
              </a:pPr>
              <a:t>21</a:t>
            </a:fld>
            <a:endParaRPr lang="ru-R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58324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	</a:t>
            </a:r>
            <a:r>
              <a:rPr lang="ru-RU" sz="2800" b="1" dirty="0" smtClean="0"/>
              <a:t>Революция</a:t>
            </a:r>
            <a:r>
              <a:rPr lang="ru-RU" sz="2800" dirty="0" smtClean="0"/>
              <a:t> (от </a:t>
            </a:r>
            <a:r>
              <a:rPr lang="ru-RU" sz="2800" dirty="0" err="1" smtClean="0"/>
              <a:t>позднелат</a:t>
            </a:r>
            <a:r>
              <a:rPr lang="ru-RU" sz="2800" dirty="0" smtClean="0"/>
              <a:t>. </a:t>
            </a:r>
            <a:r>
              <a:rPr lang="ru-RU" sz="2800" i="1" dirty="0" err="1" smtClean="0"/>
              <a:t>revolutio</a:t>
            </a:r>
            <a:r>
              <a:rPr lang="ru-RU" sz="2800" dirty="0" smtClean="0"/>
              <a:t> поворот, переворот, превращение, обращение) — глобальное качественное изменение в развитии </a:t>
            </a:r>
            <a:r>
              <a:rPr lang="ru-RU" sz="2800" dirty="0" smtClean="0">
                <a:hlinkClick r:id="rId3" tooltip="Природа"/>
              </a:rPr>
              <a:t>природы</a:t>
            </a:r>
            <a:r>
              <a:rPr lang="ru-RU" sz="2800" dirty="0" smtClean="0"/>
              <a:t>, </a:t>
            </a:r>
            <a:r>
              <a:rPr lang="ru-RU" sz="2800" dirty="0" smtClean="0">
                <a:hlinkClick r:id="rId4" tooltip="Общество"/>
              </a:rPr>
              <a:t>общества</a:t>
            </a:r>
            <a:r>
              <a:rPr lang="ru-RU" sz="2800" dirty="0" smtClean="0"/>
              <a:t> или </a:t>
            </a:r>
            <a:r>
              <a:rPr lang="ru-RU" sz="2800" dirty="0" smtClean="0">
                <a:hlinkClick r:id="rId5" tooltip="Познание"/>
              </a:rPr>
              <a:t>познания</a:t>
            </a:r>
            <a:r>
              <a:rPr lang="ru-RU" sz="2800" dirty="0" smtClean="0"/>
              <a:t>, сопряжённое с открытым разрывом с предыдущим состоянием.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Информационная революция</a:t>
            </a:r>
            <a:r>
              <a:rPr lang="ru-RU" sz="3600" dirty="0" smtClean="0"/>
              <a:t> - глобальное качественное изменение</a:t>
            </a:r>
            <a:r>
              <a:rPr lang="ru-RU" sz="2800" dirty="0" smtClean="0"/>
              <a:t> </a:t>
            </a:r>
            <a:r>
              <a:rPr lang="ru-RU" sz="3600" dirty="0" smtClean="0"/>
              <a:t>в сфере хранения, обработки или передачи  информации.</a:t>
            </a:r>
          </a:p>
        </p:txBody>
      </p:sp>
      <p:pic>
        <p:nvPicPr>
          <p:cNvPr id="19463" name="~PP2396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57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5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5606" name="Управляющая кнопка: далее 9">
              <a:hlinkClick r:id="rId7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5607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32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3"/>
                </p:tgtEl>
              </p:cMediaNode>
            </p:audio>
          </p:childTnLst>
        </p:cTn>
      </p:par>
    </p:tnLst>
    <p:bldLst>
      <p:bldP spid="1126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DDF46-4A0F-483A-AEDB-135201D8B6E7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3550" y="11588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Первая информационная революция – изобретение письменности и счёта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96975"/>
            <a:ext cx="8713788" cy="2519363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Идеографическое письмо</a:t>
            </a:r>
            <a:r>
              <a:rPr lang="ru-RU" sz="2400" dirty="0" smtClean="0"/>
              <a:t> – фиксация и передача мыслей при помощи условных знаков или иероглифов (возникло более 3000 лет до н.э.)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990033"/>
                </a:solidFill>
                <a:effectLst/>
              </a:rPr>
              <a:t>Клинопись</a:t>
            </a:r>
            <a:r>
              <a:rPr lang="ru-RU" sz="2400" dirty="0" smtClean="0">
                <a:solidFill>
                  <a:srgbClr val="990033"/>
                </a:solidFill>
                <a:effectLst/>
              </a:rPr>
              <a:t> </a:t>
            </a:r>
            <a:r>
              <a:rPr lang="ru-RU" sz="2400" dirty="0" smtClean="0">
                <a:effectLst/>
              </a:rPr>
              <a:t>возникла в древнем Шумере более 3000 лет до н.э.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FF3300"/>
                </a:solidFill>
                <a:effectLst/>
              </a:rPr>
              <a:t>Суть (основные изменения) первой информационной революции</a:t>
            </a:r>
            <a:endParaRPr lang="en-US" sz="2400" dirty="0" smtClean="0">
              <a:solidFill>
                <a:srgbClr val="FF3300"/>
              </a:solidFill>
              <a:effectLst/>
            </a:endParaRPr>
          </a:p>
        </p:txBody>
      </p:sp>
      <p:pic>
        <p:nvPicPr>
          <p:cNvPr id="20489" name="~PP23981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248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68313" y="3789363"/>
            <a:ext cx="82804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sz="3200"/>
              <a:t>Срок хранения зафиксированной информации увеличился во много раз (тысячи лет)</a:t>
            </a:r>
          </a:p>
          <a:p>
            <a:pPr eaLnBrk="1" hangingPunct="1">
              <a:buFontTx/>
              <a:buAutoNum type="arabicPeriod"/>
            </a:pPr>
            <a:r>
              <a:rPr lang="ru-RU" sz="3200"/>
              <a:t>Отсутствие искажений при хранении информации.</a:t>
            </a:r>
          </a:p>
        </p:txBody>
      </p:sp>
      <p:grpSp>
        <p:nvGrpSpPr>
          <p:cNvPr id="26631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6632" name="Управляющая кнопка: далее 9">
              <a:hlinkClick r:id="rId5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6633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  <p:custDataLst>
      <p:tags r:id="rId1"/>
    </p:custDataLst>
  </p:cSld>
  <p:clrMapOvr>
    <a:masterClrMapping/>
  </p:clrMapOvr>
  <p:transition advTm="151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9"/>
                </p:tgtEl>
              </p:cMediaNode>
            </p:audio>
          </p:childTnLst>
        </p:cTn>
      </p:par>
    </p:tnLst>
    <p:bldLst>
      <p:bldP spid="12290" grpId="0"/>
      <p:bldP spid="12291" grpId="0" build="p"/>
      <p:bldP spid="204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F78E7-ABFA-4CCC-B860-99F8A8C821B9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/>
              <a:t>Вторая информационная революция – изобретение книгопечатания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08050"/>
            <a:ext cx="7524750" cy="5949950"/>
          </a:xfrm>
        </p:spPr>
        <p:txBody>
          <a:bodyPr/>
          <a:lstStyle/>
          <a:p>
            <a:pPr marL="0" indent="0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 </a:t>
            </a:r>
            <a:r>
              <a:rPr lang="ru-RU" sz="24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Шэн</a:t>
            </a:r>
            <a:r>
              <a:rPr lang="ru-RU" sz="2400" dirty="0" smtClean="0"/>
              <a:t>, китайский ремесленник, положивший начало книгопечатанию подвижными литерами. Изобретение Б. Ш. датируется 1041—1048. Печатные элементы (иероглифы) из обожжённой глины закреплялись в железных наборных формах при помощи вязкой смолистой смеси, которая затвердевала при охлаждении. Печатание текста на бумагу производилось после нанесения на литеры туши.</a:t>
            </a:r>
            <a:r>
              <a:rPr lang="ru-RU" sz="2400" dirty="0" smtClean="0">
                <a:effectLst/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2400" dirty="0" smtClean="0"/>
              <a:t>Европа 1438 год </a:t>
            </a:r>
            <a:r>
              <a:rPr lang="ru-RU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Иоганн Гуттенберг</a:t>
            </a:r>
            <a:r>
              <a:rPr lang="ru-RU" sz="2400" dirty="0" smtClean="0"/>
              <a:t> «Библия» 165 экз. «За­мечательное искусство книгопечатания было изо­бретено в Майнце. Это искусство искусств, наука наук. Его чрезвычайная продуктивность позволила вызволить из мрака сокровища знаний и мудрости, чтобы обогатить и просветить мир», - писал уже в 1474 г. в своей хронике Вернер </a:t>
            </a:r>
            <a:r>
              <a:rPr lang="ru-RU" sz="2400" dirty="0" err="1" smtClean="0"/>
              <a:t>Ролевинк</a:t>
            </a:r>
            <a:r>
              <a:rPr lang="ru-RU" sz="2400" dirty="0" smtClean="0"/>
              <a:t>.</a:t>
            </a:r>
            <a:r>
              <a:rPr lang="ru-RU" sz="2400" dirty="0" smtClean="0">
                <a:effectLst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pic>
        <p:nvPicPr>
          <p:cNvPr id="27653" name="Picture 11" descr="I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81075"/>
            <a:ext cx="16859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4" descr="Подпись: Йоханн Гутенберг. С гравюры XVII в.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789363"/>
            <a:ext cx="16557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~PP1401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8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6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7657" name="Управляющая кнопка: далее 9">
              <a:hlinkClick r:id="rId7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7658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1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4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4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71"/>
                </p:tgtEl>
              </p:cMediaNode>
            </p:audio>
          </p:childTnLst>
        </p:cTn>
      </p:par>
    </p:tnLst>
    <p:bldLst>
      <p:bldP spid="13314" grpId="0"/>
      <p:bldP spid="1331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5616575" cy="640873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4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Фёдоров Иван</a:t>
            </a:r>
            <a:r>
              <a:rPr lang="ru-RU" sz="2400" smtClean="0"/>
              <a:t> (около 1510—1583, Львов), первопечатник, просветитель. Вероятно, учился в Краковском университете (1532). В 1550—60-х гг. был дьяконом церкви Николая Чудотворца Гостунского в Московском </a:t>
            </a:r>
            <a:r>
              <a:rPr lang="ru-RU" sz="2400" smtClean="0">
                <a:hlinkClick r:id="rId3"/>
              </a:rPr>
              <a:t>Кремле</a:t>
            </a:r>
            <a:r>
              <a:rPr lang="ru-RU" sz="2400" smtClean="0"/>
              <a:t> (не сохранилась). Возглавлял первую русскую государственную типографию (см. </a:t>
            </a:r>
            <a:r>
              <a:rPr lang="ru-RU" sz="2400" smtClean="0">
                <a:hlinkClick r:id="rId4"/>
              </a:rPr>
              <a:t>Печатный двор</a:t>
            </a:r>
            <a:r>
              <a:rPr lang="ru-RU" sz="2400" smtClean="0"/>
              <a:t>), где в 1564 совместно с Петром Мстиславцем напечатал Апостол — первую русскую датированную печатную книгу и выдающееся произведение русского первопечатного искусства</a:t>
            </a:r>
            <a:r>
              <a:rPr lang="ru-RU" sz="2400" smtClean="0">
                <a:effectLst/>
              </a:rPr>
              <a:t> </a:t>
            </a:r>
          </a:p>
          <a:p>
            <a:pPr>
              <a:lnSpc>
                <a:spcPct val="90000"/>
              </a:lnSpc>
              <a:defRPr/>
            </a:pPr>
            <a:endParaRPr lang="ru-RU" sz="2400" smtClean="0">
              <a:effectLst/>
            </a:endParaRPr>
          </a:p>
        </p:txBody>
      </p:sp>
      <p:pic>
        <p:nvPicPr>
          <p:cNvPr id="28675" name="Picture 4" descr="Картинка 14 из 173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30257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~PP5402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3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7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8678" name="Управляющая кнопка: далее 9">
              <a:hlinkClick r:id="rId8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8679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0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8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80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EB16F4-DFDE-4477-B667-F70677AE4136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Третья информационная революция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Практические изобретения на основе электричества (</a:t>
            </a:r>
            <a:r>
              <a:rPr lang="en-US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XIX </a:t>
            </a:r>
            <a:r>
              <a:rPr lang="ru-RU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век)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6000" smtClean="0"/>
              <a:t>Телеграф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6000" smtClean="0"/>
              <a:t>Телефон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6000" smtClean="0"/>
              <a:t>Радио</a:t>
            </a:r>
          </a:p>
        </p:txBody>
      </p:sp>
      <p:pic>
        <p:nvPicPr>
          <p:cNvPr id="25608" name="~PP7404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7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29703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29704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24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8"/>
                </p:tgtEl>
              </p:cMediaNode>
            </p:audio>
          </p:childTnLst>
        </p:cTn>
      </p:par>
    </p:tnLst>
    <p:bldLst>
      <p:bldP spid="14338" grpId="0"/>
      <p:bldP spid="1433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2B07B-BB50-4345-9880-A54E25C32563}" type="slidenum">
              <a:rPr lang="ru-RU"/>
              <a:pPr>
                <a:defRPr/>
              </a:pPr>
              <a:t>26</a:t>
            </a:fld>
            <a:endParaRPr lang="ru-RU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Проволочный телеграф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69988"/>
            <a:ext cx="8496300" cy="56880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600" dirty="0" smtClean="0"/>
              <a:t>	</a:t>
            </a:r>
            <a:r>
              <a:rPr lang="ru-RU" dirty="0" smtClean="0"/>
              <a:t>В </a:t>
            </a:r>
            <a:r>
              <a:rPr lang="ru-RU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1837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 smtClean="0"/>
              <a:t>году американский изобретатель </a:t>
            </a:r>
            <a:r>
              <a:rPr lang="ru-RU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Семюэл</a:t>
            </a:r>
            <a:r>
              <a:rPr lang="ru-RU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Морзе</a:t>
            </a:r>
            <a:r>
              <a:rPr lang="ru-RU" dirty="0" smtClean="0"/>
              <a:t> создал электрический проводной (проволочный) телеграф.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dirty="0" smtClean="0"/>
              <a:t>В </a:t>
            </a:r>
            <a:r>
              <a:rPr lang="ru-RU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1876 </a:t>
            </a:r>
            <a:r>
              <a:rPr lang="ru-RU" dirty="0" smtClean="0"/>
              <a:t>году американский изобретатель </a:t>
            </a:r>
            <a:r>
              <a:rPr lang="ru-RU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Александр Белл</a:t>
            </a:r>
            <a:r>
              <a:rPr lang="ru-RU" dirty="0" smtClean="0"/>
              <a:t> получил патент на  телефон.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dirty="0" smtClean="0"/>
              <a:t>В </a:t>
            </a:r>
            <a:r>
              <a:rPr lang="ru-RU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1895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 smtClean="0"/>
              <a:t>году одновременно русский инженер  </a:t>
            </a:r>
            <a:r>
              <a:rPr lang="ru-RU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Александр Степанович Попов</a:t>
            </a:r>
            <a:r>
              <a:rPr lang="ru-RU" dirty="0" smtClean="0"/>
              <a:t> и итальянский инженер-электрик </a:t>
            </a:r>
            <a:r>
              <a:rPr lang="ru-RU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Гульельмо</a:t>
            </a:r>
            <a:r>
              <a:rPr lang="ru-RU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Маркони</a:t>
            </a:r>
            <a:r>
              <a:rPr lang="ru-RU" dirty="0" smtClean="0"/>
              <a:t> создали беспроводной телеграф (радио).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dirty="0" smtClean="0"/>
          </a:p>
        </p:txBody>
      </p:sp>
      <p:pic>
        <p:nvPicPr>
          <p:cNvPr id="26634" name="~PP24059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287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6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0727" name="Управляющая кнопка: далее 9">
              <a:hlinkClick r:id="rId5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0728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  <p:custDataLst>
      <p:tags r:id="rId1"/>
    </p:custDataLst>
  </p:cSld>
  <p:clrMapOvr>
    <a:masterClrMapping/>
  </p:clrMapOvr>
  <p:transition advTm="51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4"/>
                </p:tgtEl>
              </p:cMediaNode>
            </p:audio>
          </p:childTnLst>
        </p:cTn>
      </p:par>
    </p:tnLst>
    <p:bldLst>
      <p:bldP spid="48130" grpId="0"/>
      <p:bldP spid="4813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pPr>
              <a:defRPr/>
            </a:pPr>
            <a:r>
              <a:rPr lang="ru-RU" smtClean="0"/>
              <a:t>Александр Степанович Попов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656272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(16.03.1859 - 13.01.1906) – физик, изобретатель радио, профессор и первый выборный директор Электротехнического института Императора Александра </a:t>
            </a:r>
            <a:r>
              <a:rPr lang="en-US" sz="2800" dirty="0" smtClean="0"/>
              <a:t>III</a:t>
            </a:r>
            <a:r>
              <a:rPr lang="ru-RU" sz="2800" dirty="0" smtClean="0"/>
              <a:t> - 7 мая 1895 г . демонстрировал в Санкт-Петербурге первую в мире систему связи на расстоянии без проводов с помощью электромагнитных волн , сделав тем самым первый практический шаг в эпоху информатизации.</a:t>
            </a:r>
          </a:p>
          <a:p>
            <a:pPr>
              <a:lnSpc>
                <a:spcPct val="80000"/>
              </a:lnSpc>
              <a:defRPr/>
            </a:pPr>
            <a:endParaRPr lang="ru-RU" sz="2800" dirty="0" smtClean="0">
              <a:effectLst/>
            </a:endParaRPr>
          </a:p>
        </p:txBody>
      </p:sp>
      <p:pic>
        <p:nvPicPr>
          <p:cNvPr id="31748" name="Picture 5" descr="Картинка 2 из 30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916113"/>
            <a:ext cx="23812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~PP2407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8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0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1751" name="Управляющая кнопка: далее 9">
              <a:hlinkClick r:id="rId6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1752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4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82D69-0546-4648-9D99-CB8C72017418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Четвертая информационная революция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8218487" cy="1511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smtClean="0"/>
              <a:t>	В </a:t>
            </a:r>
            <a:r>
              <a:rPr lang="ru-RU" sz="28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1971</a:t>
            </a:r>
            <a:r>
              <a:rPr lang="ru-RU" sz="2800" smtClean="0"/>
              <a:t> году американский инженер, сотрудник фирмы </a:t>
            </a:r>
            <a:r>
              <a:rPr lang="en-US" sz="2800" smtClean="0"/>
              <a:t>Intel </a:t>
            </a:r>
            <a:endParaRPr lang="ru-RU" sz="280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smtClean="0"/>
              <a:t>	</a:t>
            </a:r>
            <a:r>
              <a:rPr lang="ru-RU" sz="28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Эдвард Хофф</a:t>
            </a:r>
            <a:r>
              <a:rPr lang="ru-RU" sz="2800" smtClean="0"/>
              <a:t> изобрел  микропроцессор. </a:t>
            </a:r>
          </a:p>
        </p:txBody>
      </p:sp>
      <p:pic>
        <p:nvPicPr>
          <p:cNvPr id="32773" name="Picture 11" descr="Картинка 3 из 1717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331311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3" descr="2_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068638"/>
            <a:ext cx="51704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~PP1409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30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6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2777" name="Управляющая кнопка: далее 9">
              <a:hlinkClick r:id="rId7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2778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211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32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0"/>
                </p:tgtEl>
              </p:cMediaNode>
            </p:audio>
          </p:childTnLst>
        </p:cTn>
      </p:par>
    </p:tnLst>
    <p:bldLst>
      <p:bldP spid="15362" grpId="0"/>
      <p:bldP spid="153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5715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Вопросы для закрепления материала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88"/>
            <a:ext cx="8229600" cy="405447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/>
              <a:t>1. </a:t>
            </a:r>
            <a:r>
              <a:rPr lang="ru-RU" sz="2400" dirty="0" smtClean="0">
                <a:hlinkClick r:id="rId3" action="ppaction://hlinksldjump"/>
              </a:rPr>
              <a:t>Первая информационная революция </a:t>
            </a:r>
            <a:r>
              <a:rPr lang="ru-RU" sz="2400" dirty="0" smtClean="0"/>
              <a:t>и её суть.</a:t>
            </a:r>
          </a:p>
          <a:p>
            <a:pPr eaLnBrk="1" hangingPunct="1">
              <a:defRPr/>
            </a:pPr>
            <a:r>
              <a:rPr lang="ru-RU" sz="2400" dirty="0" smtClean="0"/>
              <a:t>2. </a:t>
            </a:r>
            <a:r>
              <a:rPr lang="ru-RU" sz="2400" dirty="0" smtClean="0">
                <a:hlinkClick r:id="rId4" action="ppaction://hlinksldjump"/>
              </a:rPr>
              <a:t>Вторая информационная революция </a:t>
            </a:r>
            <a:r>
              <a:rPr lang="ru-RU" sz="2400" dirty="0" smtClean="0"/>
              <a:t>и её суть.</a:t>
            </a:r>
          </a:p>
          <a:p>
            <a:pPr eaLnBrk="1" hangingPunct="1">
              <a:defRPr/>
            </a:pPr>
            <a:r>
              <a:rPr lang="ru-RU" sz="2400" dirty="0" smtClean="0"/>
              <a:t>3. </a:t>
            </a:r>
            <a:r>
              <a:rPr lang="ru-RU" sz="2400" dirty="0" smtClean="0">
                <a:hlinkClick r:id="rId5" action="ppaction://hlinksldjump"/>
              </a:rPr>
              <a:t>Третья информационная революция </a:t>
            </a:r>
            <a:r>
              <a:rPr lang="ru-RU" sz="2400" dirty="0" smtClean="0"/>
              <a:t>и её суть.</a:t>
            </a:r>
          </a:p>
          <a:p>
            <a:pPr eaLnBrk="1" hangingPunct="1">
              <a:defRPr/>
            </a:pPr>
            <a:r>
              <a:rPr lang="ru-RU" sz="2400" dirty="0" smtClean="0"/>
              <a:t>4. </a:t>
            </a:r>
            <a:r>
              <a:rPr lang="ru-RU" sz="2400" dirty="0" smtClean="0">
                <a:hlinkClick r:id="rId6" action="ppaction://hlinksldjump"/>
              </a:rPr>
              <a:t>Четвёртая информационная революция </a:t>
            </a:r>
            <a:r>
              <a:rPr lang="ru-RU" sz="2400" dirty="0" smtClean="0"/>
              <a:t>и её суть.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FF0000"/>
                </a:solidFill>
              </a:rPr>
              <a:t>На самостоятельную подготовку</a:t>
            </a:r>
          </a:p>
          <a:p>
            <a:pPr eaLnBrk="1" hangingPunct="1">
              <a:defRPr/>
            </a:pPr>
            <a:r>
              <a:rPr lang="ru-RU" sz="2400" dirty="0"/>
              <a:t>5</a:t>
            </a:r>
            <a:r>
              <a:rPr lang="ru-RU" sz="2400" dirty="0" smtClean="0"/>
              <a:t>. Спорные вопросы четвёртой информационной революции</a:t>
            </a:r>
          </a:p>
          <a:p>
            <a:pPr eaLnBrk="1" hangingPunct="1">
              <a:defRPr/>
            </a:pPr>
            <a:r>
              <a:rPr lang="ru-RU" sz="2400" dirty="0"/>
              <a:t>6</a:t>
            </a:r>
            <a:r>
              <a:rPr lang="ru-RU" sz="2400" dirty="0" smtClean="0"/>
              <a:t>. Появление интернет и его место в информационных революциях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D8567-2215-4750-B1AF-E929B63A37D9}" type="slidenum">
              <a:rPr lang="ru-RU"/>
              <a:pPr>
                <a:defRPr/>
              </a:pPr>
              <a:t>29</a:t>
            </a:fld>
            <a:endParaRPr lang="ru-RU"/>
          </a:p>
        </p:txBody>
      </p:sp>
      <p:pic>
        <p:nvPicPr>
          <p:cNvPr id="30728" name="~PP22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9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8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3799" name="Управляющая кнопка: далее 9">
              <a:hlinkClick r:id="rId8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3800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3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56734-000F-4038-A7A3-7806655FD368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477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/>
              <a:t>Дополнительная 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000125"/>
            <a:ext cx="8229600" cy="5643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/>
              <a:t>Степанов А.Н. Информатика для студентов гуманитарных специальностей.- СПб: Питер, 2003.- 608 с.  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 smtClean="0"/>
              <a:t>П.Г. Бордовский </a:t>
            </a:r>
            <a:r>
              <a:rPr lang="ru-RU" sz="2400" b="1" dirty="0" smtClean="0"/>
              <a:t>ИНФОРМАТИКА (лекции) методическое пособие 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 smtClean="0"/>
              <a:t>П.Г. Бордовский </a:t>
            </a:r>
            <a:r>
              <a:rPr lang="ru-RU" sz="2400" b="1" dirty="0" smtClean="0"/>
              <a:t>ИНФОРМАТИКА Электронные таблицы </a:t>
            </a:r>
            <a:r>
              <a:rPr lang="en-US" sz="2400" b="1" dirty="0" smtClean="0"/>
              <a:t>MS Excel</a:t>
            </a:r>
            <a:r>
              <a:rPr lang="ru-RU" sz="2400" b="1" dirty="0" smtClean="0"/>
              <a:t> 2003 </a:t>
            </a:r>
            <a:r>
              <a:rPr lang="ru-RU" sz="2400" dirty="0" smtClean="0"/>
              <a:t>(практикум)</a:t>
            </a:r>
            <a:r>
              <a:rPr lang="ru-RU" sz="2400" dirty="0" smtClean="0">
                <a:effectLst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 smtClean="0"/>
              <a:t>П.Г. Бордовский </a:t>
            </a:r>
            <a:r>
              <a:rPr lang="ru-RU" sz="2400" b="1" dirty="0" smtClean="0"/>
              <a:t>ИНФОРМАТИКА Текстовый редактор </a:t>
            </a:r>
            <a:r>
              <a:rPr lang="en-US" sz="2400" b="1" dirty="0" smtClean="0"/>
              <a:t>MS Word</a:t>
            </a:r>
            <a:r>
              <a:rPr lang="ru-RU" sz="2400" b="1" dirty="0" smtClean="0"/>
              <a:t> 2003 </a:t>
            </a:r>
            <a:r>
              <a:rPr lang="ru-RU" sz="2400" dirty="0" smtClean="0"/>
              <a:t>(практикум)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ym typeface="Wingdings" pitchFamily="2" charset="2"/>
                <a:hlinkClick r:id="rId4"/>
              </a:rPr>
              <a:t>http://ru.wikipedia.org/wiki</a:t>
            </a:r>
            <a:r>
              <a:rPr lang="ru-RU" sz="2800" dirty="0" smtClean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ru-RU" sz="2400" dirty="0" smtClean="0">
                <a:sym typeface="Wingdings" pitchFamily="2" charset="2"/>
              </a:rPr>
              <a:t>свободная энциклопедия, которую может редактировать каждый.</a:t>
            </a:r>
            <a:r>
              <a:rPr lang="ru-RU" sz="2400" dirty="0" smtClean="0">
                <a:effectLst/>
                <a:sym typeface="Wingdings" pitchFamily="2" charset="2"/>
              </a:rPr>
              <a:t> </a:t>
            </a:r>
            <a:endParaRPr lang="en-US" sz="2400" dirty="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hlinkClick r:id="rId5"/>
              </a:rPr>
              <a:t>www.pbord.spb.ru</a:t>
            </a:r>
            <a:r>
              <a:rPr lang="en-US" sz="2400" dirty="0" smtClean="0"/>
              <a:t> </a:t>
            </a:r>
            <a:r>
              <a:rPr lang="ru-RU" sz="2400" dirty="0" smtClean="0"/>
              <a:t>(личный сайт Бордовского Павла Георгиевича для студентов ГУФК им. П.Ф.Лесгафта (по информатике) 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hlinkClick r:id="rId6"/>
              </a:rPr>
              <a:t>www.yandex.ru</a:t>
            </a:r>
            <a:r>
              <a:rPr lang="en-US" sz="2400" dirty="0" smtClean="0"/>
              <a:t> – </a:t>
            </a:r>
            <a:r>
              <a:rPr lang="ru-RU" sz="2400" dirty="0" smtClean="0"/>
              <a:t>поисковая система.</a:t>
            </a:r>
          </a:p>
        </p:txBody>
      </p:sp>
      <p:pic>
        <p:nvPicPr>
          <p:cNvPr id="6150" name="~PP1229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167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75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0"/>
                </p:tgtEl>
              </p:cMediaNode>
            </p:audio>
          </p:childTnLst>
        </p:cTn>
      </p:par>
    </p:tnLst>
    <p:bldLst>
      <p:bldP spid="78850" grpId="0"/>
      <p:bldP spid="788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0E994-F5CD-43F7-8871-E9A976D39BC2}" type="slidenum">
              <a:rPr lang="ru-RU"/>
              <a:pPr>
                <a:defRPr/>
              </a:pPr>
              <a:t>30</a:t>
            </a:fld>
            <a:endParaRPr lang="ru-RU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2189163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5400" smtClean="0">
                <a:effectLst/>
              </a:rPr>
              <a:t>3. </a:t>
            </a:r>
            <a:r>
              <a:rPr lang="ru-RU" sz="5400" smtClean="0"/>
              <a:t>Основы процесса получения и обработки информации</a:t>
            </a:r>
          </a:p>
        </p:txBody>
      </p:sp>
      <p:pic>
        <p:nvPicPr>
          <p:cNvPr id="31751" name="~PP22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22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1"/>
                </p:tgtEl>
              </p:cMediaNode>
            </p:audio>
          </p:childTnLst>
        </p:cTn>
      </p:par>
    </p:tnLst>
    <p:bldLst>
      <p:bldP spid="686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638300"/>
          </a:xfrm>
        </p:spPr>
        <p:txBody>
          <a:bodyPr/>
          <a:lstStyle/>
          <a:p>
            <a:pPr>
              <a:defRPr/>
            </a:pPr>
            <a:r>
              <a:rPr lang="ru-RU" sz="6000" b="1" i="1" smtClean="0"/>
              <a:t>Информационное</a:t>
            </a:r>
            <a:r>
              <a:rPr lang="ru-RU" sz="6600" b="1" i="1" smtClean="0"/>
              <a:t> </a:t>
            </a:r>
            <a:r>
              <a:rPr lang="ru-RU" sz="6000" b="1" i="1" smtClean="0"/>
              <a:t>общество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1052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4000" b="1" i="1" smtClean="0"/>
              <a:t>теоретическая концепция постиндустриального общества; историческая фаза возможного развития цивилизации, в которой главными продуктами производства становятся информация и знания.</a:t>
            </a:r>
          </a:p>
        </p:txBody>
      </p:sp>
      <p:pic>
        <p:nvPicPr>
          <p:cNvPr id="74756" name="~PP24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9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5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5846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5847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32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/>
              <a:t>Отличительные черты информационного общества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50913"/>
            <a:ext cx="8964613" cy="5732462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2400" b="1" i="1" dirty="0" smtClean="0"/>
              <a:t>увеличение роли информации, знаний и информационных технологий в жизни </a:t>
            </a:r>
            <a:r>
              <a:rPr lang="ru-RU" sz="2400" b="1" i="1" dirty="0" smtClean="0">
                <a:hlinkClick r:id="rId3" tooltip="Общество"/>
              </a:rPr>
              <a:t>общества</a:t>
            </a:r>
            <a:r>
              <a:rPr lang="ru-RU" sz="2400" b="1" i="1" dirty="0" smtClean="0"/>
              <a:t>; 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i="1" dirty="0" smtClean="0"/>
              <a:t>возрастание числа людей, занятых информационными технологиями, коммуникациями и производством информационных </a:t>
            </a:r>
            <a:r>
              <a:rPr lang="ru-RU" sz="2400" b="1" i="1" dirty="0" smtClean="0">
                <a:hlinkClick r:id="rId4" tooltip="Продукт"/>
              </a:rPr>
              <a:t>продуктов</a:t>
            </a:r>
            <a:r>
              <a:rPr lang="ru-RU" sz="2400" b="1" i="1" dirty="0" smtClean="0"/>
              <a:t> и </a:t>
            </a:r>
            <a:r>
              <a:rPr lang="ru-RU" sz="2400" b="1" i="1" dirty="0" smtClean="0">
                <a:hlinkClick r:id="rId5" tooltip="Услуга"/>
              </a:rPr>
              <a:t>услуг</a:t>
            </a:r>
            <a:r>
              <a:rPr lang="ru-RU" sz="2400" b="1" i="1" dirty="0" smtClean="0"/>
              <a:t> в </a:t>
            </a:r>
            <a:r>
              <a:rPr lang="ru-RU" sz="2400" b="1" i="1" dirty="0" smtClean="0">
                <a:hlinkClick r:id="rId6" tooltip="ВВП"/>
              </a:rPr>
              <a:t>валовом внутреннем продукте</a:t>
            </a:r>
            <a:r>
              <a:rPr lang="ru-RU" sz="2400" b="1" i="1" dirty="0" smtClean="0"/>
              <a:t>; 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i="1" dirty="0" smtClean="0"/>
              <a:t>нарастающая </a:t>
            </a:r>
            <a:r>
              <a:rPr lang="ru-RU" sz="2400" b="1" i="1" dirty="0" smtClean="0">
                <a:hlinkClick r:id="rId7" tooltip="Информатизация (страница отсутствует)"/>
              </a:rPr>
              <a:t>информатизация</a:t>
            </a:r>
            <a:r>
              <a:rPr lang="ru-RU" sz="2400" b="1" i="1" dirty="0" smtClean="0"/>
              <a:t> общества с использованием телефонии, радио, телевидения, сети Интернет , а также традиционных и электронных СМИ; 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i="1" dirty="0" smtClean="0"/>
              <a:t>создание глобального </a:t>
            </a:r>
            <a:r>
              <a:rPr lang="ru-RU" sz="2400" b="1" i="1" dirty="0" smtClean="0">
                <a:hlinkClick r:id="rId8" tooltip="Информационное пространство (страница отсутствует)"/>
              </a:rPr>
              <a:t>информационного пространства</a:t>
            </a:r>
            <a:r>
              <a:rPr lang="ru-RU" sz="2400" b="1" i="1" dirty="0" smtClean="0"/>
              <a:t>, обеспечивающего: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/>
              <a:t>(а) эффективное информационное взаимодействие людей,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/>
              <a:t>(б) их доступ к мировым информационным ресурсам и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/>
              <a:t> (в) удовлетворение их потребностей в информационных продуктах и услугах.</a:t>
            </a:r>
            <a:r>
              <a:rPr lang="ru-RU" sz="1600" b="1" i="1" dirty="0" smtClean="0"/>
              <a:t> </a:t>
            </a:r>
            <a:endParaRPr lang="ru-RU" sz="1600" dirty="0" smtClean="0">
              <a:effectLst/>
            </a:endParaRPr>
          </a:p>
        </p:txBody>
      </p:sp>
      <p:pic>
        <p:nvPicPr>
          <p:cNvPr id="73732" name="~PP25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1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9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6870" name="Управляющая кнопка: далее 9">
              <a:hlinkClick r:id="rId10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6871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84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7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8" y="115888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Программы развития ИО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688" y="3573463"/>
            <a:ext cx="8229600" cy="2981325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Первая программа ИО – «</a:t>
            </a:r>
            <a:r>
              <a:rPr lang="ru-RU" sz="36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Национальная информационная инфраструктура</a:t>
            </a:r>
            <a:r>
              <a:rPr lang="ru-RU" sz="3600" dirty="0" smtClean="0"/>
              <a:t>» была разработана в начале 90-х годов ХХ века в </a:t>
            </a:r>
            <a:r>
              <a:rPr lang="ru-RU" sz="36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США.</a:t>
            </a:r>
          </a:p>
        </p:txBody>
      </p:sp>
      <p:pic>
        <p:nvPicPr>
          <p:cNvPr id="75780" name="~PP77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1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87137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/>
              <a:t>На современном этапе информационное развитие общества является </a:t>
            </a:r>
          </a:p>
          <a:p>
            <a:pPr eaLnBrk="1" hangingPunct="1"/>
            <a:r>
              <a:rPr lang="ru-RU" sz="2000"/>
              <a:t>важным стратегическим, политическим, экономическим и социальным </a:t>
            </a:r>
          </a:p>
          <a:p>
            <a:pPr eaLnBrk="1" hangingPunct="1"/>
            <a:r>
              <a:rPr lang="ru-RU" sz="2000"/>
              <a:t>факторами развития общества.</a:t>
            </a:r>
          </a:p>
          <a:p>
            <a:pPr eaLnBrk="1" hangingPunct="1"/>
            <a:r>
              <a:rPr lang="ru-RU" sz="2000"/>
              <a:t>Так например 31.08.09. Дмитрий Медведев на совещании указал на то, </a:t>
            </a:r>
          </a:p>
          <a:p>
            <a:pPr eaLnBrk="1" hangingPunct="1"/>
            <a:r>
              <a:rPr lang="ru-RU" sz="2000"/>
              <a:t>что информационное развитие Российского общества отстаёт от ведущих мировых государств, в частности:</a:t>
            </a:r>
          </a:p>
          <a:p>
            <a:pPr eaLnBrk="1" hangingPunct="1"/>
            <a:r>
              <a:rPr lang="ru-RU" sz="2000" b="1"/>
              <a:t>Электронное правительство</a:t>
            </a:r>
            <a:r>
              <a:rPr lang="ru-RU" sz="2000"/>
              <a:t> и Административная часть, а так же </a:t>
            </a:r>
          </a:p>
          <a:p>
            <a:pPr eaLnBrk="1" hangingPunct="1"/>
            <a:r>
              <a:rPr lang="ru-RU" sz="2000"/>
              <a:t>организация </a:t>
            </a:r>
            <a:r>
              <a:rPr lang="ru-RU" sz="2000" b="1"/>
              <a:t>дистанционного обучения, </a:t>
            </a:r>
            <a:r>
              <a:rPr lang="ru-RU" sz="2000"/>
              <a:t>но уже в мае 2010 года заработал портал</a:t>
            </a:r>
            <a:r>
              <a:rPr lang="ru-RU" sz="2000" b="1"/>
              <a:t> </a:t>
            </a:r>
            <a:r>
              <a:rPr lang="en-US" sz="2000" b="1"/>
              <a:t>www.gosuslugi.ru</a:t>
            </a:r>
            <a:endParaRPr lang="ru-RU" sz="2000" b="1"/>
          </a:p>
        </p:txBody>
      </p:sp>
      <p:grpSp>
        <p:nvGrpSpPr>
          <p:cNvPr id="37894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7895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7896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51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7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E276-AFBF-4A8B-B3AB-5552179502A9}" type="slidenum">
              <a:rPr lang="ru-RU"/>
              <a:pPr>
                <a:defRPr/>
              </a:pPr>
              <a:t>34</a:t>
            </a:fld>
            <a:endParaRPr lang="ru-RU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«Электронная Европа»</a:t>
            </a:r>
            <a:br>
              <a:rPr lang="ru-RU" sz="4000" smtClean="0"/>
            </a:br>
            <a:r>
              <a:rPr lang="ru-RU" sz="4000" smtClean="0"/>
              <a:t> </a:t>
            </a:r>
            <a:r>
              <a:rPr lang="en-US" sz="4000" smtClean="0"/>
              <a:t>(</a:t>
            </a:r>
            <a:r>
              <a:rPr lang="ru-RU" sz="4000" smtClean="0"/>
              <a:t>е-Европа)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Все школы имеют выход в ИНТЕРНЕТ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Быстрый ИНТЕРНЕТ для исследователей и студентов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Вовлечение в электронное сообщество нетрудоспособного населения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Онлайновая медицина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Интеллектуализация автотранспорта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Электронная коммерция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Смарт-карты для электронного доступа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Онлайновое правительство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smtClean="0"/>
          </a:p>
        </p:txBody>
      </p:sp>
      <p:pic>
        <p:nvPicPr>
          <p:cNvPr id="34824" name="~PP110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4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8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8919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8920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398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4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4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4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4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74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24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4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4"/>
                </p:tgtEl>
              </p:cMediaNode>
            </p:audio>
          </p:childTnLst>
        </p:cTn>
      </p:par>
    </p:tnLst>
    <p:bldLst>
      <p:bldP spid="18434" grpId="0"/>
      <p:bldP spid="1843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04576-A2EB-4638-9A6B-A5932EC4E9C5}" type="slidenum">
              <a:rPr lang="ru-RU"/>
              <a:pPr>
                <a:defRPr/>
              </a:pPr>
              <a:t>35</a:t>
            </a:fld>
            <a:endParaRPr lang="ru-RU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«Электронная Россия»</a:t>
            </a:r>
            <a:br>
              <a:rPr lang="ru-RU" sz="4000" smtClean="0"/>
            </a:br>
            <a:r>
              <a:rPr lang="ru-RU" sz="4000" smtClean="0"/>
              <a:t> </a:t>
            </a:r>
            <a:r>
              <a:rPr lang="en-US" sz="4000" smtClean="0"/>
              <a:t>(</a:t>
            </a:r>
            <a:r>
              <a:rPr lang="ru-RU" sz="4000" smtClean="0"/>
              <a:t>е-Россия), 2002-2010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Доступ в ИНТЕРНЕТ всего населения;</a:t>
            </a:r>
          </a:p>
          <a:p>
            <a:pPr eaLnBrk="1" hangingPunct="1">
              <a:defRPr/>
            </a:pPr>
            <a:r>
              <a:rPr lang="ru-RU" smtClean="0"/>
              <a:t>К ИНТЕРНЕТУ должны быть подключены все Российские ВУЗы и 50% школ;</a:t>
            </a:r>
          </a:p>
          <a:p>
            <a:pPr eaLnBrk="1" hangingPunct="1">
              <a:defRPr/>
            </a:pPr>
            <a:r>
              <a:rPr lang="ru-RU" smtClean="0"/>
              <a:t>Развитая система подготовки специалистов по информатике и ИТ.</a:t>
            </a:r>
          </a:p>
        </p:txBody>
      </p:sp>
      <p:pic>
        <p:nvPicPr>
          <p:cNvPr id="35848" name="~PP311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38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2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39943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39944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48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4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14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8"/>
                </p:tgtEl>
              </p:cMediaNode>
            </p:audio>
          </p:childTnLst>
        </p:cTn>
      </p:par>
    </p:tnLst>
    <p:bldLst>
      <p:bldP spid="19458" grpId="0"/>
      <p:bldP spid="1945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737600" cy="287337"/>
          </a:xfrm>
        </p:spPr>
        <p:txBody>
          <a:bodyPr/>
          <a:lstStyle/>
          <a:p>
            <a:r>
              <a:rPr lang="ru-RU" sz="1900" smtClean="0">
                <a:cs typeface="Arial" charset="0"/>
              </a:rPr>
              <a:t>Государственная программа Информационное общество (2011-2020 годы)</a:t>
            </a:r>
            <a:endParaRPr lang="ru-RU" sz="2000" smtClean="0"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692150"/>
            <a:ext cx="8642350" cy="5905500"/>
          </a:xfrm>
        </p:spPr>
        <p:txBody>
          <a:bodyPr/>
          <a:lstStyle/>
          <a:p>
            <a:r>
              <a:rPr lang="ru-RU" sz="3000" smtClean="0">
                <a:cs typeface="Arial" charset="0"/>
              </a:rPr>
              <a:t>Цель Программы - получение гражданами и организациями преимуществ от применения информационных и телекоммуникационных технологий за счет обеспечения равного доступа к информационным ресурсам, развития цифрового контента, применения инновационных технологий, радикального повышения эффективности государственного управления при обеспечении безопасности в информационном обществе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624B1-BB55-4A07-9762-63CA4962E0A9}" type="slidenum">
              <a:rPr lang="ru-RU"/>
              <a:pPr>
                <a:defRPr/>
              </a:pPr>
              <a:t>36</a:t>
            </a:fld>
            <a:endParaRPr lang="ru-RU"/>
          </a:p>
        </p:txBody>
      </p:sp>
      <p:grpSp>
        <p:nvGrpSpPr>
          <p:cNvPr id="40965" name="Группа 8"/>
          <p:cNvGrpSpPr>
            <a:grpSpLocks/>
          </p:cNvGrpSpPr>
          <p:nvPr/>
        </p:nvGrpSpPr>
        <p:grpSpPr bwMode="auto">
          <a:xfrm>
            <a:off x="1395413" y="6118225"/>
            <a:ext cx="6632575" cy="381000"/>
            <a:chOff x="1403648" y="6302931"/>
            <a:chExt cx="6632728" cy="380732"/>
          </a:xfrm>
        </p:grpSpPr>
        <p:sp>
          <p:nvSpPr>
            <p:cNvPr id="40966" name="Управляющая кнопка: далее 9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0967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88913"/>
            <a:ext cx="8737600" cy="287337"/>
          </a:xfrm>
        </p:spPr>
        <p:txBody>
          <a:bodyPr/>
          <a:lstStyle/>
          <a:p>
            <a:r>
              <a:rPr lang="ru-RU" sz="1900" smtClean="0">
                <a:cs typeface="Arial" charset="0"/>
              </a:rPr>
              <a:t>Государственная программа Информационное общество (2011-2020 годы)</a:t>
            </a:r>
            <a:endParaRPr lang="ru-RU" sz="2000" smtClean="0"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" y="476250"/>
            <a:ext cx="9112250" cy="5834063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ru-RU" sz="1800" b="1" smtClean="0">
                <a:cs typeface="Arial" charset="0"/>
              </a:rPr>
              <a:t>Задачи Программы - повышение качества жизни граждан и улучшение условий развития бизнеса в информационном обществе, в том числе:</a:t>
            </a:r>
            <a:endParaRPr lang="ru-RU" sz="1800" smtClean="0">
              <a:cs typeface="Arial" charset="0"/>
            </a:endParaRPr>
          </a:p>
          <a:p>
            <a:pPr marL="0" indent="0"/>
            <a:r>
              <a:rPr lang="ru-RU" sz="2000" smtClean="0">
                <a:cs typeface="Arial" charset="0"/>
              </a:rPr>
              <a:t> - развитие сервисов для упрощения процедур взаимодействия общества и государства с использованием информационных и телекоммуникационных технологий;</a:t>
            </a:r>
          </a:p>
          <a:p>
            <a:pPr marL="0" indent="0"/>
            <a:r>
              <a:rPr lang="ru-RU" sz="2000" smtClean="0">
                <a:cs typeface="Arial" charset="0"/>
              </a:rPr>
              <a:t> - перевод государственных и муниципальных услуг в электронный вид;</a:t>
            </a:r>
          </a:p>
          <a:p>
            <a:pPr marL="0" indent="0"/>
            <a:r>
              <a:rPr lang="ru-RU" sz="2000" smtClean="0">
                <a:cs typeface="Arial" charset="0"/>
              </a:rPr>
              <a:t> - развитие инфраструктуры доступа к сервисам электронного государства;</a:t>
            </a:r>
          </a:p>
          <a:p>
            <a:pPr marL="0" indent="0"/>
            <a:r>
              <a:rPr lang="ru-RU" sz="2000" smtClean="0">
                <a:cs typeface="Arial" charset="0"/>
              </a:rPr>
              <a:t> - повышение открытости деятельности органов государственной власти;</a:t>
            </a:r>
          </a:p>
          <a:p>
            <a:pPr marL="0" indent="0"/>
            <a:r>
              <a:rPr lang="ru-RU" sz="2000" smtClean="0">
                <a:cs typeface="Arial" charset="0"/>
              </a:rPr>
              <a:t> - создание и развитие электронных сервисов в области здравоохранения;</a:t>
            </a:r>
          </a:p>
          <a:p>
            <a:pPr marL="0" indent="0"/>
            <a:r>
              <a:rPr lang="ru-RU" sz="2000" smtClean="0">
                <a:cs typeface="Arial" charset="0"/>
              </a:rPr>
              <a:t> - создание и развитие электронных сервисов в области жилищно-коммунального хозяйства;</a:t>
            </a:r>
          </a:p>
          <a:p>
            <a:pPr marL="0" indent="0"/>
            <a:r>
              <a:rPr lang="ru-RU" sz="2000" smtClean="0">
                <a:cs typeface="Arial" charset="0"/>
              </a:rPr>
              <a:t> - создание и развитие электронных сервисов в области образования и науки;</a:t>
            </a:r>
          </a:p>
          <a:p>
            <a:pPr marL="0" indent="0"/>
            <a:r>
              <a:rPr lang="ru-RU" sz="2000" smtClean="0">
                <a:cs typeface="Arial" charset="0"/>
              </a:rPr>
              <a:t> - создание и развитие электронных сервисов в области культуры и спорта.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1B339-DA34-45C0-A7BF-17085E915655}" type="slidenum">
              <a:rPr lang="ru-RU"/>
              <a:pPr>
                <a:defRPr/>
              </a:pPr>
              <a:t>37</a:t>
            </a:fld>
            <a:endParaRPr lang="ru-RU"/>
          </a:p>
        </p:txBody>
      </p:sp>
      <p:grpSp>
        <p:nvGrpSpPr>
          <p:cNvPr id="41989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41990" name="Управляющая кнопка: далее 9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1991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290513"/>
            <a:ext cx="8856662" cy="5976937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1800" b="1" smtClean="0">
                <a:cs typeface="Arial" charset="0"/>
              </a:rPr>
              <a:t>Построение электронного правительства и повышение эффективности </a:t>
            </a:r>
            <a:br>
              <a:rPr lang="ru-RU" sz="1800" b="1" smtClean="0">
                <a:cs typeface="Arial" charset="0"/>
              </a:rPr>
            </a:br>
            <a:r>
              <a:rPr lang="ru-RU" sz="1800" b="1" smtClean="0">
                <a:cs typeface="Arial" charset="0"/>
              </a:rPr>
              <a:t>государственного управления, в том числе:</a:t>
            </a:r>
          </a:p>
          <a:p>
            <a:pPr marL="0" indent="0"/>
            <a:r>
              <a:rPr lang="ru-RU" sz="1800" smtClean="0">
                <a:cs typeface="Arial" charset="0"/>
              </a:rPr>
              <a:t> - формирование единого пространства юридически значимого электронного взаимодействия;</a:t>
            </a:r>
          </a:p>
          <a:p>
            <a:pPr marL="0" indent="0"/>
            <a:r>
              <a:rPr lang="ru-RU" sz="1800" smtClean="0">
                <a:cs typeface="Arial" charset="0"/>
              </a:rPr>
              <a:t> - создание и развитие государственных межведомственных информационных систем, предназначенных для принятия решений в реальном времени;</a:t>
            </a:r>
          </a:p>
          <a:p>
            <a:pPr marL="0" indent="0"/>
            <a:r>
              <a:rPr lang="ru-RU" sz="1800" smtClean="0">
                <a:cs typeface="Arial" charset="0"/>
              </a:rPr>
              <a:t> - создание справочников и классификаторов, используемых в государственных (муниципальных) информационных системах;</a:t>
            </a:r>
          </a:p>
          <a:p>
            <a:pPr marL="0" indent="0"/>
            <a:r>
              <a:rPr lang="ru-RU" sz="1800" smtClean="0">
                <a:cs typeface="Arial" charset="0"/>
              </a:rPr>
              <a:t> - повышение эффективности внедрения информационных и телекоммуникационных технологий на уровне субъектов Российской Федерации и муниципальных образований;</a:t>
            </a:r>
          </a:p>
          <a:p>
            <a:pPr marL="0" indent="0"/>
            <a:r>
              <a:rPr lang="ru-RU" sz="1800" smtClean="0">
                <a:cs typeface="Arial" charset="0"/>
              </a:rPr>
              <a:t> - создание инфраструктуры пространственных данных Российской Федерации;</a:t>
            </a:r>
          </a:p>
          <a:p>
            <a:pPr marL="0" indent="0"/>
            <a:r>
              <a:rPr lang="ru-RU" sz="1800" smtClean="0">
                <a:cs typeface="Arial" charset="0"/>
              </a:rPr>
              <a:t> - развитие системы учета результатов научно-исследовательских и опытно-конструкторских работ, выполненных в рамках государственного заказа;</a:t>
            </a:r>
          </a:p>
          <a:p>
            <a:pPr marL="0" indent="0"/>
            <a:r>
              <a:rPr lang="ru-RU" sz="1800" smtClean="0">
                <a:cs typeface="Arial" charset="0"/>
              </a:rPr>
              <a:t> - обеспечение перевода в электронный вид государственной учетной деятельности;</a:t>
            </a:r>
          </a:p>
          <a:p>
            <a:pPr marL="0" indent="0"/>
            <a:r>
              <a:rPr lang="ru-RU" sz="1800" smtClean="0">
                <a:cs typeface="Arial" charset="0"/>
              </a:rPr>
              <a:t>создание и развитие специальных информационных и информационно-технологических систем обеспечения деятельности органов государственной власти, в том числе защищенного сегмента сети Интернет и системы межведомственного электронного документооборота.</a:t>
            </a:r>
          </a:p>
          <a:p>
            <a:pPr marL="0" indent="0"/>
            <a:endParaRPr lang="ru-RU" sz="1800" smtClean="0"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F77AA-3922-4E00-9007-BE195C4C5A58}" type="slidenum">
              <a:rPr lang="ru-RU"/>
              <a:pPr>
                <a:defRPr/>
              </a:pPr>
              <a:t>38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950" y="0"/>
            <a:ext cx="8856663" cy="269875"/>
          </a:xfrm>
        </p:spPr>
        <p:txBody>
          <a:bodyPr/>
          <a:lstStyle/>
          <a:p>
            <a:r>
              <a:rPr lang="ru-RU" sz="1900" smtClean="0">
                <a:cs typeface="Arial" charset="0"/>
              </a:rPr>
              <a:t>Государственная программа Информационное общество (2011-2020 годы)</a:t>
            </a:r>
            <a:endParaRPr lang="ru-RU" sz="2000" smtClean="0">
              <a:cs typeface="Arial" charset="0"/>
            </a:endParaRPr>
          </a:p>
        </p:txBody>
      </p:sp>
      <p:grpSp>
        <p:nvGrpSpPr>
          <p:cNvPr id="43013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43014" name="Управляющая кнопка: далее 9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3015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620713"/>
            <a:ext cx="8642350" cy="61214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1600" b="1" smtClean="0">
                <a:cs typeface="Arial" charset="0"/>
              </a:rPr>
              <a:t>Развитие российского рынка информационных и телекоммуникационных технологий, обеспечение перехода к экономике, осуществляемой с помощью информационных технологий, в том числе</a:t>
            </a:r>
            <a:r>
              <a:rPr lang="ru-RU" sz="1600" smtClean="0">
                <a:cs typeface="Arial" charset="0"/>
              </a:rPr>
              <a:t>:</a:t>
            </a:r>
          </a:p>
          <a:p>
            <a:pPr marL="0" indent="0"/>
            <a:r>
              <a:rPr lang="ru-RU" sz="1600" smtClean="0">
                <a:cs typeface="Arial" charset="0"/>
              </a:rPr>
              <a:t> - стимулирование отечественных разработок в сфере информационных и телекоммуникационных технологий;</a:t>
            </a:r>
          </a:p>
          <a:p>
            <a:pPr marL="0" indent="0"/>
            <a:r>
              <a:rPr lang="ru-RU" sz="1600" smtClean="0">
                <a:cs typeface="Arial" charset="0"/>
              </a:rPr>
              <a:t> - подготовка квалифицированных кадров в сфере информационных и телекоммуникационных технологий;</a:t>
            </a:r>
          </a:p>
          <a:p>
            <a:pPr marL="0" indent="0"/>
            <a:r>
              <a:rPr lang="ru-RU" sz="1600" smtClean="0">
                <a:cs typeface="Arial" charset="0"/>
              </a:rPr>
              <a:t> - развитие экономики и финансовой сферы на основе использования информационных и телекоммуникационных технологий;</a:t>
            </a:r>
          </a:p>
          <a:p>
            <a:pPr marL="0" indent="0"/>
            <a:r>
              <a:rPr lang="ru-RU" sz="1600" smtClean="0">
                <a:cs typeface="Arial" charset="0"/>
              </a:rPr>
              <a:t> - формирование социально-экономической статистики развития информационного общества;</a:t>
            </a:r>
          </a:p>
          <a:p>
            <a:pPr marL="0" indent="0"/>
            <a:r>
              <a:rPr lang="ru-RU" sz="1600" smtClean="0">
                <a:cs typeface="Arial" charset="0"/>
              </a:rPr>
              <a:t> - развитие технопарков в сфере высоких технологий.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600" b="1" smtClean="0">
                <a:cs typeface="Arial" charset="0"/>
              </a:rPr>
              <a:t>Преодоление высокого уровня различия в использовании информационных технологий регионами, различными слоями общества и создание базовой инфраструктуры информационного общества, в том числе:</a:t>
            </a:r>
          </a:p>
          <a:p>
            <a:pPr marL="0" indent="0"/>
            <a:r>
              <a:rPr lang="ru-RU" sz="1600" smtClean="0">
                <a:cs typeface="Arial" charset="0"/>
              </a:rPr>
              <a:t> - развитие телерадиовещания;</a:t>
            </a:r>
          </a:p>
          <a:p>
            <a:pPr marL="0" indent="0"/>
            <a:r>
              <a:rPr lang="ru-RU" sz="1600" smtClean="0">
                <a:cs typeface="Arial" charset="0"/>
              </a:rPr>
              <a:t> - развитие базовой инфраструктуры информационного общества;</a:t>
            </a:r>
          </a:p>
          <a:p>
            <a:pPr marL="0" indent="0"/>
            <a:r>
              <a:rPr lang="ru-RU" sz="1600" smtClean="0">
                <a:cs typeface="Arial" charset="0"/>
              </a:rPr>
              <a:t> - популяризация возможностей и преимуществ информационного общества;</a:t>
            </a:r>
          </a:p>
          <a:p>
            <a:pPr marL="0" indent="0"/>
            <a:r>
              <a:rPr lang="ru-RU" sz="1600" smtClean="0">
                <a:cs typeface="Arial" charset="0"/>
              </a:rPr>
              <a:t> - повышение готовности населения и бизнеса к возможностям информационного общества, в том числе обучение использованию современных информационных и телекоммуникационных технологий.</a:t>
            </a:r>
          </a:p>
          <a:p>
            <a:pPr marL="0" indent="0"/>
            <a:endParaRPr lang="ru-RU" smtClean="0"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0FD29-F2A9-4BB7-B90E-F762A3502782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13787" cy="342900"/>
          </a:xfrm>
        </p:spPr>
        <p:txBody>
          <a:bodyPr/>
          <a:lstStyle/>
          <a:p>
            <a:r>
              <a:rPr lang="ru-RU" sz="1900" smtClean="0">
                <a:cs typeface="Arial" charset="0"/>
              </a:rPr>
              <a:t>Государственная программа Информационное общество (2011-2020 годы)</a:t>
            </a:r>
            <a:endParaRPr lang="ru-RU" sz="2000" smtClean="0">
              <a:cs typeface="Arial" charset="0"/>
            </a:endParaRPr>
          </a:p>
        </p:txBody>
      </p:sp>
      <p:grpSp>
        <p:nvGrpSpPr>
          <p:cNvPr id="44037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44038" name="Управляющая кнопка: далее 9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4039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ABFB9-DAB2-4756-80A3-4849EC655B76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7538"/>
            <a:ext cx="8229600" cy="298132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000" dirty="0" smtClean="0">
                <a:effectLst/>
              </a:rPr>
              <a:t>1.1. </a:t>
            </a:r>
            <a:r>
              <a:rPr lang="ru-RU" sz="6000" dirty="0" smtClean="0"/>
              <a:t>Информатика как наука и учебная дисциплина</a:t>
            </a:r>
            <a:r>
              <a:rPr lang="ru-RU" dirty="0" smtClean="0"/>
              <a:t> </a:t>
            </a:r>
            <a:r>
              <a:rPr lang="ru-RU" sz="6000" dirty="0" smtClean="0">
                <a:effectLst/>
              </a:rPr>
              <a:t>.</a:t>
            </a:r>
          </a:p>
        </p:txBody>
      </p:sp>
      <p:pic>
        <p:nvPicPr>
          <p:cNvPr id="7175" name="~PP2231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9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</p:childTnLst>
        </p:cTn>
      </p:par>
    </p:tnLst>
    <p:bldLst>
      <p:bldP spid="6553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550" y="908050"/>
            <a:ext cx="8785225" cy="557688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1800" b="1" smtClean="0">
                <a:cs typeface="Arial" charset="0"/>
              </a:rPr>
              <a:t>Обеспечение безопасности в информационном обществе, в том числе:</a:t>
            </a:r>
          </a:p>
          <a:p>
            <a:pPr marL="0" indent="0"/>
            <a:r>
              <a:rPr lang="ru-RU" sz="1800" smtClean="0">
                <a:cs typeface="Arial" charset="0"/>
              </a:rPr>
              <a:t> - противодействие использованию потенциала информационных и телекоммуникационных технологий в целях угрозы национальным интересам Российской Федерации;</a:t>
            </a:r>
          </a:p>
          <a:p>
            <a:pPr marL="0" indent="0"/>
            <a:r>
              <a:rPr lang="ru-RU" sz="1800" smtClean="0">
                <a:cs typeface="Arial" charset="0"/>
              </a:rPr>
              <a:t> - обеспечение технологической независимости Российской Федерации в отрасли информационных и телекоммуникационных технологий;</a:t>
            </a:r>
          </a:p>
          <a:p>
            <a:pPr marL="0" indent="0"/>
            <a:r>
              <a:rPr lang="ru-RU" sz="1800" smtClean="0">
                <a:cs typeface="Arial" charset="0"/>
              </a:rPr>
              <a:t> - развитие технологий защиты информации, обеспечивающих неприкосновенность частной жизни, личной и семейной тайны, а также безопасность информации ограниченного доступа;</a:t>
            </a:r>
          </a:p>
          <a:p>
            <a:pPr marL="0" indent="0"/>
            <a:r>
              <a:rPr lang="ru-RU" sz="1800" smtClean="0">
                <a:cs typeface="Arial" charset="0"/>
              </a:rPr>
              <a:t> - обеспечение развития законодательства Российской Федерации и совершенствование правоприменительной практики в области использования информационных и телекоммуникационных технологий.</a:t>
            </a:r>
          </a:p>
          <a:p>
            <a:pPr marL="0" indent="0"/>
            <a:endParaRPr lang="ru-RU" sz="1800" smtClean="0">
              <a:cs typeface="Arial" charset="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ru-RU" sz="1800" b="1" smtClean="0">
                <a:cs typeface="Arial" charset="0"/>
              </a:rPr>
              <a:t>Развитие цифрового контента и сохранение культурного наследия, в том числе:</a:t>
            </a:r>
          </a:p>
          <a:p>
            <a:pPr marL="0" indent="0"/>
            <a:r>
              <a:rPr lang="ru-RU" sz="1800" smtClean="0">
                <a:cs typeface="Arial" charset="0"/>
              </a:rPr>
              <a:t> - оцифровка объектов культурного наследия, включая архивные фонды;</a:t>
            </a:r>
          </a:p>
          <a:p>
            <a:pPr marL="0" indent="0"/>
            <a:r>
              <a:rPr lang="ru-RU" sz="1800" smtClean="0">
                <a:cs typeface="Arial" charset="0"/>
              </a:rPr>
              <a:t> - развитие средств обработки и предоставления удаленного доступа к цифровому контенту.</a:t>
            </a:r>
          </a:p>
          <a:p>
            <a:pPr marL="0" indent="0">
              <a:buFont typeface="Wingdings" pitchFamily="2" charset="2"/>
              <a:buNone/>
            </a:pPr>
            <a:endParaRPr lang="ru-RU" sz="1800" smtClean="0"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99560-D387-4AC9-BFE9-4C9B43374DF0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342900"/>
          </a:xfrm>
        </p:spPr>
        <p:txBody>
          <a:bodyPr/>
          <a:lstStyle/>
          <a:p>
            <a:r>
              <a:rPr lang="ru-RU" sz="1900" smtClean="0">
                <a:cs typeface="Arial" charset="0"/>
              </a:rPr>
              <a:t>Государственная программа Информационное общество (2011-2020 годы)</a:t>
            </a:r>
            <a:endParaRPr lang="ru-RU" sz="2000" smtClean="0">
              <a:cs typeface="Arial" charset="0"/>
            </a:endParaRPr>
          </a:p>
        </p:txBody>
      </p:sp>
      <p:grpSp>
        <p:nvGrpSpPr>
          <p:cNvPr id="45061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45062" name="Управляющая кнопка: далее 9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5063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4A90C9-142E-4FC6-ABD5-6F5E6D23633E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Индекс ИО (</a:t>
            </a:r>
            <a:r>
              <a:rPr lang="en-US" sz="4000" dirty="0" smtClean="0"/>
              <a:t>ISI)</a:t>
            </a:r>
            <a:endParaRPr lang="ru-RU" sz="40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052513"/>
            <a:ext cx="8229600" cy="54006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	Анализируется развитие в области ИТ более 150 стран, но индекс ИО рассчитывается для 50 стран (98% ИНТЕРНЕТ)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(был популярен с 2000 по 2005 </a:t>
            </a:r>
            <a:r>
              <a:rPr lang="ru-RU" sz="2000" dirty="0" err="1" smtClean="0"/>
              <a:t>г.г</a:t>
            </a:r>
            <a:r>
              <a:rPr lang="ru-RU" sz="2000" dirty="0" smtClean="0"/>
              <a:t>. сейчас не публикуется, хотя иногда употребляется политическими и административными работниками – Путин говорил о повышении индекса ИО в России в мае 2009 года)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Учитывается развитие страны по четырем составляющим: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ru-RU" sz="2800" dirty="0" smtClean="0"/>
              <a:t>Компьютерной;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ru-RU" sz="2800" dirty="0" smtClean="0"/>
              <a:t>Информационной;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ru-RU" sz="2800" dirty="0" smtClean="0"/>
              <a:t>ИНТЕРНЕТ;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ru-RU" sz="2800" dirty="0" smtClean="0"/>
              <a:t>Социальной</a:t>
            </a:r>
            <a:r>
              <a:rPr lang="ru-RU" sz="2000" dirty="0" smtClean="0"/>
              <a:t>.</a:t>
            </a:r>
          </a:p>
        </p:txBody>
      </p:sp>
      <p:pic>
        <p:nvPicPr>
          <p:cNvPr id="36872" name="~PP3321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303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6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46087" name="Управляющая кнопка: далее 9">
              <a:hlinkClick r:id="rId5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6088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  <p:custDataLst>
      <p:tags r:id="rId1"/>
    </p:custDataLst>
  </p:cSld>
  <p:clrMapOvr>
    <a:masterClrMapping/>
  </p:clrMapOvr>
  <p:transition advTm="1797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2"/>
                </p:tgtEl>
              </p:cMediaNode>
            </p:audio>
          </p:childTnLst>
        </p:cTn>
      </p:par>
    </p:tnLst>
    <p:bldLst>
      <p:bldP spid="20482" grpId="0"/>
      <p:bldP spid="2048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8DA7C-9CFA-430A-A093-28576F828DC1}" type="slidenum">
              <a:rPr lang="ru-RU"/>
              <a:pPr>
                <a:defRPr/>
              </a:pPr>
              <a:t>42</a:t>
            </a:fld>
            <a:endParaRPr lang="ru-RU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0"/>
            <a:ext cx="8229600" cy="7651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Индекс ИО за 2005 год</a:t>
            </a:r>
          </a:p>
        </p:txBody>
      </p:sp>
      <p:graphicFrame>
        <p:nvGraphicFramePr>
          <p:cNvPr id="64682" name="Group 170"/>
          <p:cNvGraphicFramePr>
            <a:graphicFrameLocks noGrp="1"/>
          </p:cNvGraphicFramePr>
          <p:nvPr>
            <p:ph idx="1"/>
          </p:nvPr>
        </p:nvGraphicFramePr>
        <p:xfrm>
          <a:off x="423863" y="908050"/>
          <a:ext cx="8229600" cy="4997450"/>
        </p:xfrm>
        <a:graphic>
          <a:graphicData uri="http://schemas.openxmlformats.org/drawingml/2006/table">
            <a:tbl>
              <a:tblPr/>
              <a:tblGrid>
                <a:gridCol w="1450975"/>
                <a:gridCol w="4035425"/>
                <a:gridCol w="2743200"/>
              </a:tblGrid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место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страна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очки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Дания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1035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Швеция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1009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США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993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Швейцария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991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Япония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833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Россия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43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Китай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388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77" name="~PP941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98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47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47148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7149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45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77"/>
                </p:tgtEl>
              </p:cMediaNode>
            </p:audio>
          </p:childTnLst>
        </p:cTn>
      </p:par>
    </p:tnLst>
    <p:bldLst>
      <p:bldP spid="6451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269875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Вопросы для третьей части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6D820-8562-417C-B664-A996A1AE554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971550" y="1412875"/>
            <a:ext cx="79216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/>
              <a:t>1. </a:t>
            </a:r>
            <a:r>
              <a:rPr lang="ru-RU" sz="2400">
                <a:hlinkClick r:id="rId2" action="ppaction://hlinksldjump"/>
              </a:rPr>
              <a:t>Отличительные черты информационного общества</a:t>
            </a:r>
            <a:endParaRPr lang="ru-RU" sz="2400"/>
          </a:p>
          <a:p>
            <a:pPr eaLnBrk="1" hangingPunct="1"/>
            <a:r>
              <a:rPr lang="ru-RU" sz="2400"/>
              <a:t>2. </a:t>
            </a:r>
            <a:r>
              <a:rPr lang="ru-RU" sz="2400">
                <a:hlinkClick r:id="rId3" action="ppaction://hlinksldjump"/>
              </a:rPr>
              <a:t>Программы развития ИО.</a:t>
            </a:r>
            <a:endParaRPr lang="ru-RU" sz="2400"/>
          </a:p>
          <a:p>
            <a:pPr eaLnBrk="1" hangingPunct="1"/>
            <a:r>
              <a:rPr lang="ru-RU" sz="2400"/>
              <a:t>3. </a:t>
            </a:r>
            <a:r>
              <a:rPr lang="ru-RU" sz="2400">
                <a:hlinkClick r:id="rId4" action="ppaction://hlinksldjump"/>
              </a:rPr>
              <a:t>Электронная Европа.</a:t>
            </a:r>
            <a:endParaRPr lang="ru-RU" sz="2400"/>
          </a:p>
          <a:p>
            <a:pPr eaLnBrk="1" hangingPunct="1"/>
            <a:r>
              <a:rPr lang="ru-RU" sz="2400"/>
              <a:t>4. </a:t>
            </a:r>
            <a:r>
              <a:rPr lang="ru-RU" sz="2400">
                <a:hlinkClick r:id="rId5" action="ppaction://hlinksldjump"/>
              </a:rPr>
              <a:t>Электронная Россия</a:t>
            </a:r>
            <a:endParaRPr lang="ru-RU" sz="2400"/>
          </a:p>
          <a:p>
            <a:pPr eaLnBrk="1" hangingPunct="1"/>
            <a:r>
              <a:rPr lang="ru-RU" sz="2400"/>
              <a:t>5. </a:t>
            </a:r>
            <a:r>
              <a:rPr lang="ru-RU" sz="2400">
                <a:hlinkClick r:id="rId6" action="ppaction://hlinksldjump"/>
              </a:rPr>
              <a:t>Индекс информационного общества</a:t>
            </a:r>
            <a:r>
              <a:rPr lang="ru-RU" sz="2400"/>
              <a:t>.</a:t>
            </a:r>
          </a:p>
          <a:p>
            <a:pPr eaLnBrk="1" hangingPunct="1"/>
            <a:r>
              <a:rPr lang="ru-RU" sz="2400"/>
              <a:t>6. </a:t>
            </a:r>
            <a:r>
              <a:rPr lang="ru-RU" sz="2400">
                <a:hlinkClick r:id="rId7" action="ppaction://hlinksldjump"/>
              </a:rPr>
              <a:t>Государственная программа Информационное</a:t>
            </a:r>
            <a:br>
              <a:rPr lang="ru-RU" sz="2400">
                <a:hlinkClick r:id="rId7" action="ppaction://hlinksldjump"/>
              </a:rPr>
            </a:br>
            <a:r>
              <a:rPr lang="ru-RU" sz="2400">
                <a:hlinkClick r:id="rId7" action="ppaction://hlinksldjump"/>
              </a:rPr>
              <a:t>     общество (2011-2020 годы) </a:t>
            </a:r>
            <a:endParaRPr lang="ru-RU" sz="2400"/>
          </a:p>
        </p:txBody>
      </p:sp>
      <p:grpSp>
        <p:nvGrpSpPr>
          <p:cNvPr id="48133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48134" name="Управляющая кнопка: далее 9">
              <a:hlinkClick r:id="rId8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8135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1F2DF-B840-44D2-B249-A29922AEF809}" type="slidenum">
              <a:rPr lang="ru-RU"/>
              <a:pPr>
                <a:defRPr/>
              </a:pPr>
              <a:t>44</a:t>
            </a:fld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404813"/>
            <a:ext cx="8229600" cy="226377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6000" smtClean="0">
                <a:effectLst/>
              </a:rPr>
              <a:t>4. Информация, данные, методы</a:t>
            </a:r>
          </a:p>
        </p:txBody>
      </p:sp>
      <p:pic>
        <p:nvPicPr>
          <p:cNvPr id="45063" name="~PP544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8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4000"/>
              <a:t>Термин </a:t>
            </a:r>
            <a:r>
              <a:rPr lang="ru-RU" sz="4000" b="1" i="1">
                <a:solidFill>
                  <a:srgbClr val="990033"/>
                </a:solidFill>
              </a:rPr>
              <a:t>информация</a:t>
            </a:r>
            <a:r>
              <a:rPr lang="ru-RU" sz="4000">
                <a:solidFill>
                  <a:srgbClr val="CC3300"/>
                </a:solidFill>
              </a:rPr>
              <a:t> </a:t>
            </a:r>
            <a:r>
              <a:rPr lang="ru-RU" sz="4000"/>
              <a:t>происходит от латинского слова </a:t>
            </a:r>
            <a:r>
              <a:rPr lang="en-US" sz="4000"/>
              <a:t>informatio – </a:t>
            </a:r>
            <a:r>
              <a:rPr lang="ru-RU" sz="4000"/>
              <a:t>разъяснение, осведомление, изложение</a:t>
            </a:r>
            <a:r>
              <a:rPr lang="ru-RU" sz="3200"/>
              <a:t>.</a:t>
            </a:r>
          </a:p>
        </p:txBody>
      </p:sp>
      <p:grpSp>
        <p:nvGrpSpPr>
          <p:cNvPr id="49158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49159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49160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5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3"/>
                </p:tgtEl>
              </p:cMediaNode>
            </p:audio>
          </p:childTnLst>
        </p:cTn>
      </p:par>
    </p:tnLst>
    <p:bldLst>
      <p:bldP spid="69635" grpId="0" build="p"/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fld id="{DCEC6B06-0E1D-4B22-A2E0-28919A88EABE}" type="slidenum">
              <a:rPr kumimoji="0" lang="ru-RU" sz="1400" smtClean="0"/>
              <a:pPr>
                <a:defRPr/>
              </a:pPr>
              <a:t>45</a:t>
            </a:fld>
            <a:endParaRPr kumimoji="0" lang="ru-RU" sz="1400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970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Информация</a:t>
            </a:r>
            <a:r>
              <a:rPr lang="ru-RU" sz="2800" dirty="0" smtClean="0">
                <a:cs typeface="Arial" charset="0"/>
              </a:rPr>
              <a:t> – сведения об объектах и явлениях окружающей среды, их параметрах, свойствах и состоянии, которые уменьшают имеющуюся о них степень неопределенности.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Информация</a:t>
            </a:r>
            <a:r>
              <a:rPr lang="ru-RU" sz="2800" dirty="0" smtClean="0">
                <a:cs typeface="Arial" charset="0"/>
              </a:rPr>
              <a:t> – продукт взаимодействия данных и адекватных методов.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Данные</a:t>
            </a:r>
            <a:r>
              <a:rPr lang="ru-RU" sz="28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ru-RU" sz="2800" dirty="0" smtClean="0">
                <a:cs typeface="Arial" charset="0"/>
              </a:rPr>
              <a:t>– зарегистрированные сигналы, события, явления.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cs typeface="Arial" charset="0"/>
              </a:rPr>
              <a:t>Зарегистрированные сигналы могут храниться, поэтому существует </a:t>
            </a:r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определение данных</a:t>
            </a:r>
            <a:r>
              <a:rPr lang="ru-RU" sz="2800" dirty="0" smtClean="0">
                <a:cs typeface="Arial" charset="0"/>
              </a:rPr>
              <a:t>, как информация, которая храниться, но не используется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3600" dirty="0" smtClean="0">
              <a:cs typeface="Arial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3600" dirty="0" smtClean="0">
              <a:cs typeface="Arial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57200" y="5957888"/>
            <a:ext cx="8229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0181" name="4A7B7ECB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2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0183" name="Управляющая кнопка: далее 9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0184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57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543F0-2DC8-41B3-A9D1-BAEE2AF5BB01}" type="slidenum">
              <a:rPr lang="ru-RU"/>
              <a:pPr>
                <a:defRPr/>
              </a:pPr>
              <a:t>46</a:t>
            </a:fld>
            <a:endParaRPr lang="ru-RU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/>
              <a:t>Связь между данными и информацией</a:t>
            </a:r>
          </a:p>
        </p:txBody>
      </p:sp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539750" y="908050"/>
            <a:ext cx="8135938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/>
              <a:t>На компакт диске записаны сведения «Жёлтые страницы</a:t>
            </a:r>
          </a:p>
          <a:p>
            <a:pPr eaLnBrk="1" hangingPunct="1"/>
            <a:r>
              <a:rPr lang="ru-RU" sz="3200"/>
              <a:t> Санкт-Петербурга» – Это ДАННЫЕ</a:t>
            </a:r>
          </a:p>
          <a:p>
            <a:pPr eaLnBrk="1" hangingPunct="1"/>
            <a:endParaRPr lang="ru-RU" sz="3200"/>
          </a:p>
          <a:p>
            <a:pPr eaLnBrk="1" hangingPunct="1"/>
            <a:r>
              <a:rPr lang="ru-RU" sz="3200"/>
              <a:t>При установке этого диска на компьютер и выполнение поиска фирм по запросу пользователя выводит отобранные записи – это ИНФОРМАЦИЯ</a:t>
            </a:r>
          </a:p>
          <a:p>
            <a:pPr eaLnBrk="1" hangingPunct="1"/>
            <a:endParaRPr lang="ru-RU" sz="3200"/>
          </a:p>
          <a:p>
            <a:pPr eaLnBrk="1" hangingPunct="1"/>
            <a:r>
              <a:rPr lang="ru-RU" sz="3200"/>
              <a:t>Используемый адекватный метод – компьютерная обработка информации</a:t>
            </a:r>
          </a:p>
        </p:txBody>
      </p:sp>
      <p:pic>
        <p:nvPicPr>
          <p:cNvPr id="48137" name="~PP34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47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6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1207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1208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69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7"/>
                </p:tgtEl>
              </p:cMediaNode>
            </p:audio>
          </p:childTnLst>
        </p:cTn>
      </p:par>
    </p:tnLst>
    <p:bldLst>
      <p:bldP spid="7577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43E88-20C3-465A-99CC-2EF493C836C9}" type="slidenum">
              <a:rPr lang="ru-RU"/>
              <a:pPr>
                <a:defRPr/>
              </a:pPr>
              <a:t>47</a:t>
            </a:fld>
            <a:endParaRPr lang="ru-RU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229600" cy="1512887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smtClean="0"/>
              <a:t>5. Меры информации и данных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90863"/>
            <a:ext cx="8229600" cy="1397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Объем данных</a:t>
            </a:r>
          </a:p>
          <a:p>
            <a:pPr eaLnBrk="1" hangingPunct="1">
              <a:defRPr/>
            </a:pPr>
            <a:r>
              <a:rPr lang="ru-RU" sz="4000" dirty="0" smtClean="0"/>
              <a:t>Количество информации</a:t>
            </a:r>
          </a:p>
        </p:txBody>
      </p:sp>
      <p:pic>
        <p:nvPicPr>
          <p:cNvPr id="50184" name="~PP349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8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0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2231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2232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5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44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4"/>
                </p:tgtEl>
              </p:cMediaNode>
            </p:audio>
          </p:childTnLst>
        </p:cTn>
      </p:par>
    </p:tnLst>
    <p:bldLst>
      <p:bldP spid="30722" grpId="0"/>
      <p:bldP spid="3072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9B0AF-43C6-49FE-AF0C-BD9BEDD518BB}" type="slidenum">
              <a:rPr lang="ru-RU"/>
              <a:pPr>
                <a:defRPr/>
              </a:pPr>
              <a:t>48</a:t>
            </a:fld>
            <a:endParaRPr lang="ru-RU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Объем данных</a:t>
            </a:r>
            <a:br>
              <a:rPr lang="ru-RU" dirty="0" smtClean="0"/>
            </a:br>
            <a:r>
              <a:rPr lang="ru-RU" sz="2800" dirty="0" smtClean="0"/>
              <a:t>в вычислительной технике</a:t>
            </a:r>
            <a:endParaRPr lang="ru-RU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Объем данных в сообщении измеряется количеством символов (разрядов). </a:t>
            </a:r>
          </a:p>
          <a:p>
            <a:pPr eaLnBrk="1" hangingPunct="1">
              <a:defRPr/>
            </a:pPr>
            <a:r>
              <a:rPr lang="ru-RU" smtClean="0"/>
              <a:t>В двоичной системе счисления единица измерения – бит. Эта единица предложена </a:t>
            </a:r>
            <a:r>
              <a:rPr lang="ru-RU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Клодом Шэнноном</a:t>
            </a:r>
            <a:r>
              <a:rPr lang="ru-RU" smtClean="0"/>
              <a:t>.</a:t>
            </a:r>
            <a:endParaRPr lang="en-US" smtClean="0"/>
          </a:p>
          <a:p>
            <a:pPr eaLnBrk="1" hangingPunct="1">
              <a:defRPr/>
            </a:pPr>
            <a:r>
              <a:rPr lang="en-US" smtClean="0"/>
              <a:t>bit (binary digit) – </a:t>
            </a:r>
            <a:r>
              <a:rPr lang="ru-RU" smtClean="0"/>
              <a:t>двоичная цифра.</a:t>
            </a:r>
          </a:p>
        </p:txBody>
      </p:sp>
      <p:pic>
        <p:nvPicPr>
          <p:cNvPr id="51208" name="~PP350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0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4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3255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3256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3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36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6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8"/>
                </p:tgtEl>
              </p:cMediaNode>
            </p:audio>
          </p:childTnLst>
        </p:cTn>
      </p:par>
    </p:tnLst>
    <p:bldLst>
      <p:bldP spid="32770" grpId="0"/>
      <p:bldP spid="3277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ECF42-C925-4348-AF00-ADA85BC8BABD}" type="slidenum">
              <a:rPr lang="ru-RU"/>
              <a:pPr>
                <a:defRPr/>
              </a:pPr>
              <a:t>49</a:t>
            </a:fld>
            <a:endParaRPr lang="ru-RU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Пример кодирования символов</a:t>
            </a:r>
          </a:p>
        </p:txBody>
      </p:sp>
      <p:graphicFrame>
        <p:nvGraphicFramePr>
          <p:cNvPr id="33897" name="Group 10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буква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буква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01000001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d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01000100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b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01000010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e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01000101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c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01000011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01000110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58" name="~PP257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3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304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4305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4306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63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3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8"/>
                </p:tgtEl>
              </p:cMediaNode>
            </p:audio>
          </p:childTnLst>
        </p:cTn>
      </p:par>
    </p:tnLst>
    <p:bldLst>
      <p:bldP spid="337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A1B6A-ABE0-4AD1-A6A6-5A10CD50EC52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ИНФОРМАТИКА</a:t>
            </a:r>
            <a:endParaRPr lang="ru-RU" sz="200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1125538"/>
            <a:ext cx="8229600" cy="4524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smtClean="0"/>
              <a:t>Термин возник во Франции в 60-е годы. Дословный перевод термина обозначает: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800" b="1" smtClean="0">
                <a:effectLst/>
              </a:rPr>
              <a:t>Автоматическая обработка информации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000" smtClean="0">
                <a:effectLst/>
              </a:rPr>
              <a:t>Используется преимущественно в Европе и России.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000" smtClean="0">
                <a:effectLst/>
              </a:rPr>
              <a:t>Американский вариант названия</a:t>
            </a:r>
            <a:r>
              <a:rPr lang="ru-RU" sz="2800" smtClean="0">
                <a:effectLst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800" b="1" smtClean="0">
                <a:effectLst/>
              </a:rPr>
              <a:t>Computer science</a:t>
            </a:r>
            <a:r>
              <a:rPr lang="ru-RU" sz="2800" smtClean="0">
                <a:effectLst/>
              </a:rPr>
              <a:t> (or </a:t>
            </a:r>
            <a:r>
              <a:rPr lang="ru-RU" sz="2800" b="1" smtClean="0">
                <a:effectLst/>
              </a:rPr>
              <a:t>computing science</a:t>
            </a:r>
            <a:r>
              <a:rPr lang="ru-RU" sz="2800" smtClean="0">
                <a:effectLst/>
              </a:rPr>
              <a:t>) is the study of the theoretical foundations of information and computation, and of practical techniques for their implementation and application in computer systems. - </a:t>
            </a:r>
            <a:r>
              <a:rPr lang="ru-RU" b="1" smtClean="0">
                <a:effectLst/>
              </a:rPr>
              <a:t>Наука о компьютерах.</a:t>
            </a:r>
          </a:p>
        </p:txBody>
      </p:sp>
      <p:pic>
        <p:nvPicPr>
          <p:cNvPr id="8209" name="~PP2232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4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Группа 3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9223" name="Управляющая кнопка: далее 1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9224" name="Управляющая кнопка: в конец 2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61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9"/>
                </p:tgtEl>
              </p:cMediaNode>
            </p:audio>
          </p:childTnLst>
        </p:cTn>
      </p:par>
    </p:tnLst>
    <p:bldLst>
      <p:bldP spid="614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FA062-CB89-45CB-9593-9489C9E017D5}" type="slidenum">
              <a:rPr lang="ru-RU"/>
              <a:pPr>
                <a:defRPr/>
              </a:pPr>
              <a:t>50</a:t>
            </a:fld>
            <a:endParaRPr lang="ru-RU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Единицы объема данных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 байт = 8 бит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 Кбайт = 1024 байт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1Мбайт = 1024 Кбайт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1Гбайт = 1024 Мбайт</a:t>
            </a:r>
          </a:p>
        </p:txBody>
      </p:sp>
      <p:pic>
        <p:nvPicPr>
          <p:cNvPr id="53256" name="~PP258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7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2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5303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5304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50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6"/>
                </p:tgtEl>
              </p:cMediaNode>
            </p:audio>
          </p:childTnLst>
        </p:cTn>
      </p:par>
    </p:tnLst>
    <p:bldLst>
      <p:bldP spid="38914" grpId="0"/>
      <p:bldP spid="3891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AAD2EF-B0E5-48F4-91CC-BF6EB94EDD53}" type="slidenum">
              <a:rPr lang="ru-RU"/>
              <a:pPr>
                <a:defRPr/>
              </a:pPr>
              <a:t>51</a:t>
            </a:fld>
            <a:endParaRPr lang="ru-RU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Количество информации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Для измерения смыслового содержания информации (количества информации) наибольшее распространение получила тезаурусная мера.</a:t>
            </a:r>
          </a:p>
          <a:p>
            <a:pPr eaLnBrk="1" hangingPunct="1">
              <a:defRPr/>
            </a:pPr>
            <a:r>
              <a:rPr lang="ru-RU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Тезаурус</a:t>
            </a:r>
            <a:r>
              <a:rPr lang="ru-RU" smtClean="0"/>
              <a:t> – совокупность сведений, которыми располагает пользователь или система.</a:t>
            </a:r>
          </a:p>
        </p:txBody>
      </p:sp>
      <p:pic>
        <p:nvPicPr>
          <p:cNvPr id="54280" name="~PP460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06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6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6327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6328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29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4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0"/>
                </p:tgtEl>
              </p:cMediaNode>
            </p:audio>
          </p:childTnLst>
        </p:cTn>
      </p:par>
    </p:tnLst>
    <p:bldLst>
      <p:bldP spid="39938" grpId="0"/>
      <p:bldP spid="3993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DD1FF-6449-4E49-9C25-552083549B20}" type="slidenum">
              <a:rPr lang="ru-RU"/>
              <a:pPr>
                <a:defRPr/>
              </a:pPr>
              <a:t>52</a:t>
            </a:fld>
            <a:endParaRPr lang="ru-RU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40762" cy="13017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/>
              <a:t>Зависимость количества семантической информации, воспринимаемой потребителем, от его тезауруса.</a:t>
            </a:r>
          </a:p>
        </p:txBody>
      </p:sp>
      <p:pic>
        <p:nvPicPr>
          <p:cNvPr id="77828" name="Picture 4" descr="График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28775"/>
            <a:ext cx="7920038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7" name="~PP261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9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Box 1"/>
          <p:cNvSpPr txBox="1">
            <a:spLocks noChangeArrowheads="1"/>
          </p:cNvSpPr>
          <p:nvPr/>
        </p:nvSpPr>
        <p:spPr bwMode="auto">
          <a:xfrm rot="-5400000">
            <a:off x="-996950" y="3681413"/>
            <a:ext cx="286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Количество информации</a:t>
            </a:r>
          </a:p>
        </p:txBody>
      </p:sp>
      <p:sp>
        <p:nvSpPr>
          <p:cNvPr id="57351" name="TextBox 2"/>
          <p:cNvSpPr txBox="1">
            <a:spLocks noChangeArrowheads="1"/>
          </p:cNvSpPr>
          <p:nvPr/>
        </p:nvSpPr>
        <p:spPr bwMode="auto">
          <a:xfrm>
            <a:off x="3059113" y="5661025"/>
            <a:ext cx="211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Тезаурус системы</a:t>
            </a:r>
          </a:p>
        </p:txBody>
      </p:sp>
      <p:grpSp>
        <p:nvGrpSpPr>
          <p:cNvPr id="57352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7353" name="Управляющая кнопка: далее 9">
              <a:hlinkClick r:id="rId5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7354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09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2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507"/>
                </p:tgtEl>
              </p:cMediaNode>
            </p:audio>
          </p:childTnLst>
        </p:cTn>
      </p:par>
    </p:tnLst>
    <p:bldLst>
      <p:bldP spid="778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ru-RU" smtClean="0">
                <a:effectLst/>
              </a:rPr>
              <a:t>Логические основы ЭВМ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8362950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ru-RU" sz="2400" smtClean="0">
                <a:effectLst/>
              </a:rPr>
              <a:t>Самой простой логической операцией является операция НЕ, по-другому ее часто называют отрицанием, дополнением или инверсией и обозначают NOT_X. Результат отрицания всегда противоположен значению аргумента. Логическая операция НЕ является унитарной, т.е. имеет всего один операнд. В отличие от нее, операции И (AND) и ИЛИ (OR) являются бинарными, так как представляют собой результаты действий над двумя логическими величинами. </a:t>
            </a:r>
          </a:p>
        </p:txBody>
      </p:sp>
      <p:graphicFrame>
        <p:nvGraphicFramePr>
          <p:cNvPr id="78874" name="Group 26"/>
          <p:cNvGraphicFramePr>
            <a:graphicFrameLocks noGrp="1"/>
          </p:cNvGraphicFramePr>
          <p:nvPr>
            <p:ph sz="half" idx="2"/>
          </p:nvPr>
        </p:nvGraphicFramePr>
        <p:xfrm>
          <a:off x="3347864" y="4653136"/>
          <a:ext cx="2663998" cy="1554426"/>
        </p:xfrm>
        <a:graphic>
          <a:graphicData uri="http://schemas.openxmlformats.org/drawingml/2006/table">
            <a:tbl>
              <a:tblPr/>
              <a:tblGrid>
                <a:gridCol w="576262"/>
                <a:gridCol w="2087736"/>
              </a:tblGrid>
              <a:tr h="5181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rotWithShape="1">
                      <a:blip r:embed="rId3"/>
                      <a:stretch>
                        <a:fillRect l="-33626" t="-11765" r="-292" b="-232941"/>
                      </a:stretch>
                    </a:blipFill>
                  </a:tcPr>
                </a:tc>
              </a:tr>
              <a:tr h="5181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8876" name="Лекция 1_new.ppt317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4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8375" name="Управляющая кнопка: далее 9">
              <a:hlinkClick r:id="rId5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8376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5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7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88913"/>
            <a:ext cx="8785225" cy="331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smtClean="0">
                <a:effectLst/>
              </a:rPr>
              <a:t>Логическое И еще часто называют конъюнкцией, или логическим умножением (не правда ли, таблица для этой операции похожа как две капли воды на двоичную таблицу умножения?), а ИЛИ -дизъюнкцией, или логическим сложением. </a:t>
            </a:r>
          </a:p>
          <a:p>
            <a:pPr>
              <a:lnSpc>
                <a:spcPct val="90000"/>
              </a:lnSpc>
            </a:pPr>
            <a:r>
              <a:rPr lang="ru-RU" sz="2000" smtClean="0">
                <a:effectLst/>
              </a:rPr>
              <a:t>Операция И имеет результат "истина" только в том случае, если оба ее операнда истинны. Операция ИЛИ "менее привередлива" к исходным данным. Она дает "истину", если значение "истина" имеет хотя бы одни из операндов. Разумеется, в случае, когда справедливы оба аргумента одновременно, результат по-прежнему истинный. </a:t>
            </a:r>
          </a:p>
        </p:txBody>
      </p:sp>
      <p:graphicFrame>
        <p:nvGraphicFramePr>
          <p:cNvPr id="79954" name="Group 82"/>
          <p:cNvGraphicFramePr>
            <a:graphicFrameLocks noGrp="1"/>
          </p:cNvGraphicFramePr>
          <p:nvPr>
            <p:ph sz="half" idx="2"/>
          </p:nvPr>
        </p:nvGraphicFramePr>
        <p:xfrm>
          <a:off x="2195513" y="3716338"/>
          <a:ext cx="4464050" cy="2590800"/>
        </p:xfrm>
        <a:graphic>
          <a:graphicData uri="http://schemas.openxmlformats.org/drawingml/2006/table">
            <a:tbl>
              <a:tblPr/>
              <a:tblGrid>
                <a:gridCol w="428625"/>
                <a:gridCol w="431800"/>
                <a:gridCol w="1296987"/>
                <a:gridCol w="1008063"/>
                <a:gridCol w="1298575"/>
              </a:tblGrid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XandY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XorY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XxorY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9955" name="Лекция 1_new.ppt318-0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34" name="TextBox 1"/>
          <p:cNvSpPr txBox="1">
            <a:spLocks noChangeArrowheads="1"/>
          </p:cNvSpPr>
          <p:nvPr/>
        </p:nvSpPr>
        <p:spPr bwMode="auto">
          <a:xfrm>
            <a:off x="3203575" y="3100388"/>
            <a:ext cx="2363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Таблица истинности</a:t>
            </a:r>
          </a:p>
        </p:txBody>
      </p:sp>
      <p:grpSp>
        <p:nvGrpSpPr>
          <p:cNvPr id="59435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59436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59437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9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95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8686800" cy="648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smtClean="0">
                <a:effectLst/>
              </a:rPr>
              <a:t>Операции И, ИЛИ, НЕ образуют полную систему логических операций, из которой можно построить сколь угодно сложное логическое выражение. В вычислительной технике также часто используется операция исключающее ИЛИ (XOR), которая отличается от обыкновенного ИЛИ только при Х=1 и Y=1. Операция XOR фактически сравнивает на совпадение два двоичных разряда. Хотя теоретически основными базовыми логическими операциями всегда называют именно И, ИЛИ, НЕ, на практике по технологическим причинам в качестве основного логического элемента используется элемент И-НЕ. На базе элементов И-НЕ могут быть скомпонованы все базовые логические элементы (И, ИЛИ, НЕ), а значит и любые другие, более сложные. </a:t>
            </a:r>
            <a:br>
              <a:rPr lang="ru-RU" sz="2800" smtClean="0">
                <a:effectLst/>
              </a:rPr>
            </a:br>
            <a:endParaRPr lang="ru-RU" sz="2800" smtClean="0">
              <a:effectLst/>
            </a:endParaRPr>
          </a:p>
        </p:txBody>
      </p:sp>
      <p:pic>
        <p:nvPicPr>
          <p:cNvPr id="80900" name="Лекция 1_new.ppt319-0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0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60421" name="Управляющая кнопка: далее 9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60422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157788"/>
            <a:ext cx="8496300" cy="110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effectLst/>
              </a:rPr>
              <a:t>Рис. 1. Логические элементы И, ИЛИ,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mtClean="0">
                <a:effectLst/>
              </a:rPr>
              <a:t>И-НЕ в схемном представлении </a:t>
            </a:r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352425" y="2544763"/>
            <a:ext cx="84391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fontAlgn="t" hangingPunct="0"/>
            <a:r>
              <a:rPr lang="ru-RU" sz="900">
                <a:solidFill>
                  <a:srgbClr val="202060"/>
                </a:solidFill>
                <a:latin typeface="Verdana" pitchFamily="34" charset="0"/>
              </a:rPr>
              <a:t/>
            </a:r>
            <a:br>
              <a:rPr lang="ru-RU" sz="900">
                <a:solidFill>
                  <a:srgbClr val="202060"/>
                </a:solidFill>
                <a:latin typeface="Verdana" pitchFamily="34" charset="0"/>
              </a:rPr>
            </a:br>
            <a:endParaRPr lang="ru-RU" sz="1100"/>
          </a:p>
          <a:p>
            <a:pPr algn="just" eaLnBrk="0" hangingPunct="0"/>
            <a:r>
              <a:rPr lang="ru-RU"/>
              <a:t>  </a:t>
            </a:r>
            <a:r>
              <a:rPr lang="ru-RU" sz="5400"/>
              <a:t> </a:t>
            </a:r>
            <a:r>
              <a:rPr lang="ru-RU"/>
              <a:t>                                                                                                                        </a:t>
            </a:r>
            <a:endParaRPr lang="ru-RU" sz="900">
              <a:solidFill>
                <a:srgbClr val="202060"/>
              </a:solidFill>
              <a:latin typeface="Verdana" pitchFamily="34" charset="0"/>
            </a:endParaRPr>
          </a:p>
          <a:p>
            <a:pPr algn="just" eaLnBrk="0" fontAlgn="t" hangingPunct="0"/>
            <a:r>
              <a:rPr lang="ru-RU" sz="700">
                <a:solidFill>
                  <a:srgbClr val="202060"/>
                </a:solidFill>
                <a:latin typeface="Verdana" pitchFamily="34" charset="0"/>
              </a:rPr>
              <a:t>Рис. 1. Логические элементы И,</a:t>
            </a:r>
            <a:endParaRPr lang="ru-RU" sz="1100"/>
          </a:p>
          <a:p>
            <a:pPr algn="just" eaLnBrk="0" fontAlgn="t" hangingPunct="0"/>
            <a:endParaRPr lang="ru-RU" sz="1100"/>
          </a:p>
          <a:p>
            <a:pPr algn="just" eaLnBrk="0" hangingPunct="0"/>
            <a:endParaRPr lang="ru-RU"/>
          </a:p>
        </p:txBody>
      </p:sp>
      <p:pic>
        <p:nvPicPr>
          <p:cNvPr id="61444" name="Picture 5" descr="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56932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Лекция 1_new.ppt320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6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61447" name="Управляющая кнопка: далее 9">
              <a:hlinkClick r:id="rId5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61448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31750"/>
            <a:ext cx="8507413" cy="1452563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effectLst/>
              </a:rPr>
              <a:t>Информация, данные, методы;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Меры информации и данных;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Логические основы ЭВМ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412875"/>
            <a:ext cx="8362950" cy="4608513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Вопросы для закрепления тем:</a:t>
            </a:r>
          </a:p>
          <a:p>
            <a:pPr>
              <a:defRPr/>
            </a:pPr>
            <a:r>
              <a:rPr lang="ru-RU" sz="2400" dirty="0" smtClean="0"/>
              <a:t>1</a:t>
            </a:r>
            <a:r>
              <a:rPr lang="ru-RU" sz="2000" dirty="0" smtClean="0"/>
              <a:t>. </a:t>
            </a:r>
            <a:r>
              <a:rPr lang="ru-RU" sz="2000" dirty="0" smtClean="0">
                <a:hlinkClick r:id="rId2" action="ppaction://hlinksldjump"/>
              </a:rPr>
              <a:t>Определение  информации, данных и адекватных методов </a:t>
            </a:r>
            <a:endParaRPr lang="ru-RU" sz="2000" dirty="0" smtClean="0"/>
          </a:p>
          <a:p>
            <a:pPr>
              <a:defRPr/>
            </a:pPr>
            <a:r>
              <a:rPr lang="ru-RU" sz="2000" dirty="0" smtClean="0"/>
              <a:t>2. </a:t>
            </a:r>
            <a:r>
              <a:rPr lang="ru-RU" sz="2000" dirty="0" smtClean="0">
                <a:hlinkClick r:id="rId3" action="ppaction://hlinksldjump"/>
              </a:rPr>
              <a:t>Привести свой пример получения информации из данных с помощью адекватных методов (по аналогии)</a:t>
            </a:r>
            <a:endParaRPr lang="ru-RU" sz="2000" dirty="0" smtClean="0"/>
          </a:p>
          <a:p>
            <a:pPr>
              <a:defRPr/>
            </a:pPr>
            <a:r>
              <a:rPr lang="ru-RU" sz="2000" dirty="0" smtClean="0"/>
              <a:t>3. </a:t>
            </a:r>
            <a:r>
              <a:rPr lang="ru-RU" sz="2000" dirty="0" smtClean="0">
                <a:hlinkClick r:id="rId4" action="ppaction://hlinksldjump"/>
              </a:rPr>
              <a:t>Единицы измерения объёма данных в вычислительной технике.</a:t>
            </a:r>
            <a:endParaRPr lang="ru-RU" sz="2000" dirty="0" smtClean="0"/>
          </a:p>
          <a:p>
            <a:pPr>
              <a:defRPr/>
            </a:pPr>
            <a:r>
              <a:rPr lang="ru-RU" sz="2000" dirty="0" smtClean="0"/>
              <a:t>4. </a:t>
            </a:r>
            <a:r>
              <a:rPr lang="ru-RU" sz="2000" dirty="0" smtClean="0">
                <a:hlinkClick r:id="rId5" action="ppaction://hlinksldjump"/>
              </a:rPr>
              <a:t>Единицы измерения количества информации. Тезаурусная мера и кривая тезауруса.</a:t>
            </a:r>
            <a:endParaRPr lang="ru-RU" sz="2000" dirty="0" smtClean="0"/>
          </a:p>
          <a:p>
            <a:pPr>
              <a:defRPr/>
            </a:pPr>
            <a:r>
              <a:rPr lang="ru-RU" sz="2000" dirty="0" smtClean="0"/>
              <a:t>5. </a:t>
            </a:r>
            <a:r>
              <a:rPr lang="ru-RU" sz="2000" dirty="0" smtClean="0">
                <a:hlinkClick r:id="rId6" action="ppaction://hlinksldjump"/>
              </a:rPr>
              <a:t>Логические основы ЭВМ. Операции отрицания, конъюнкции и дизъюнкции.</a:t>
            </a:r>
            <a:r>
              <a:rPr lang="ru-RU" sz="2000" dirty="0" smtClean="0"/>
              <a:t> </a:t>
            </a:r>
          </a:p>
          <a:p>
            <a:pPr>
              <a:defRPr/>
            </a:pPr>
            <a:r>
              <a:rPr lang="ru-RU" sz="2000" dirty="0" smtClean="0"/>
              <a:t>6. </a:t>
            </a:r>
            <a:r>
              <a:rPr lang="ru-RU" sz="2000" dirty="0" smtClean="0">
                <a:hlinkClick r:id="rId6" action="ppaction://hlinksldjump"/>
              </a:rPr>
              <a:t>Таблица истинности. Графическое обозначение логических операций</a:t>
            </a:r>
            <a:endParaRPr lang="ru-RU" sz="2000" dirty="0" smtClean="0"/>
          </a:p>
          <a:p>
            <a:pPr>
              <a:defRPr/>
            </a:pP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EE5BD-5740-46E4-95D6-9BB5ED9397DF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grpSp>
        <p:nvGrpSpPr>
          <p:cNvPr id="62469" name="Группа 8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62470" name="Управляющая кнопка: далее 9">
              <a:hlinkClick r:id="rId7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62471" name="Управляющая кнопка: в конец 10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04BAD1-5CEC-4825-99C8-B1E6C85F2D08}" type="slidenum">
              <a:rPr lang="ru-RU"/>
              <a:pPr>
                <a:defRPr/>
              </a:pPr>
              <a:t>58</a:t>
            </a:fld>
            <a:endParaRPr lang="ru-RU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115888"/>
            <a:ext cx="8229600" cy="3603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/>
              <a:t>Контрольные вопросы по лекции</a:t>
            </a:r>
          </a:p>
        </p:txBody>
      </p:sp>
      <p:pic>
        <p:nvPicPr>
          <p:cNvPr id="56328" name="Лекция 1_new.ppt286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1"/>
          <p:cNvSpPr txBox="1">
            <a:spLocks noChangeArrowheads="1"/>
          </p:cNvSpPr>
          <p:nvPr/>
        </p:nvSpPr>
        <p:spPr bwMode="auto">
          <a:xfrm>
            <a:off x="827088" y="765175"/>
            <a:ext cx="79787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Информатика. Предмет  и задачи информатики как науки.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Основные объекты предмета Информатика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Понятие интерфейса. Типы интерфейсов.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Информационные революции.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Электрические и электронные устройства составляющие основу вычислительных машин.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Понятия: информация, данные, адекватные методы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Единицы измерения информации различных аспектов информации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Способы создания, хранения и передачи информации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Представление данных в компьютере (звук, текст, видео, графика). 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Национальные программы создания информационного общества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Государственная программа Информационное общество (2011-2020 годы)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Внедрение информационных технологий в повседневную жизнь.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Спорные проблемы 4- ой информационной революции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Место и значение Интернет для информации.</a:t>
            </a: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Позиционные системы счисления. На примере двоичной системы.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Логические основы ЭВМ. Основные логические операции.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Индекс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ISI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факторы на него влияющие.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История развития вычислительной техники. Основные этапы.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История развития ИТ в России.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AutoNum type="arabicPeriod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Тезаурусная мера информации.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8"/>
                </p:tgtEl>
              </p:cMediaNode>
            </p:audio>
          </p:childTnLst>
        </p:cTn>
      </p:par>
    </p:tnLst>
    <p:bldLst>
      <p:bldP spid="40962" grpId="0"/>
      <p:bldP spid="4096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2E441-A398-43A9-94E8-03B1D62D2EA8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213" y="260350"/>
            <a:ext cx="8713787" cy="6337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Первый вариант:	 </a:t>
            </a:r>
            <a:r>
              <a:rPr lang="ru-RU" sz="4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Информатика</a:t>
            </a:r>
            <a:r>
              <a:rPr lang="ru-RU" sz="40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 smtClean="0"/>
              <a:t>– </a:t>
            </a:r>
            <a:r>
              <a:rPr lang="ru-RU" dirty="0" smtClean="0">
                <a:hlinkClick r:id="rId4" tooltip="Наука"/>
              </a:rPr>
              <a:t>наука</a:t>
            </a:r>
            <a:r>
              <a:rPr lang="ru-RU" dirty="0" smtClean="0"/>
              <a:t> о способах получения, накоплении, хранении, преобразовании, передаче и использовании </a:t>
            </a:r>
            <a:r>
              <a:rPr lang="ru-RU" dirty="0" smtClean="0">
                <a:hlinkClick r:id="rId5" tooltip="Информация"/>
              </a:rPr>
              <a:t>информации</a:t>
            </a:r>
            <a:r>
              <a:rPr lang="ru-RU" dirty="0" smtClean="0"/>
              <a:t>. Она включает дисциплины, так или иначе относящиеся к обработке информации в </a:t>
            </a:r>
            <a:r>
              <a:rPr lang="ru-RU" dirty="0" smtClean="0">
                <a:hlinkClick r:id="rId6" tooltip="Вычислительная машина"/>
              </a:rPr>
              <a:t>вычислительных машинах</a:t>
            </a:r>
            <a:r>
              <a:rPr lang="ru-RU" dirty="0" smtClean="0"/>
              <a:t> и вычислительных сетях: как </a:t>
            </a:r>
            <a:r>
              <a:rPr lang="ru-RU" dirty="0" smtClean="0">
                <a:hlinkClick r:id="rId7" tooltip="Абстракция"/>
              </a:rPr>
              <a:t>абстрактные</a:t>
            </a:r>
            <a:r>
              <a:rPr lang="ru-RU" dirty="0" smtClean="0"/>
              <a:t>, вроде анализа </a:t>
            </a:r>
            <a:r>
              <a:rPr lang="ru-RU" dirty="0" smtClean="0">
                <a:hlinkClick r:id="rId8" tooltip="Алгоритм"/>
              </a:rPr>
              <a:t>алгоритмов</a:t>
            </a:r>
            <a:r>
              <a:rPr lang="ru-RU" dirty="0" smtClean="0"/>
              <a:t>, так и довольно конкретные, например, разработка </a:t>
            </a:r>
            <a:r>
              <a:rPr lang="ru-RU" dirty="0" smtClean="0">
                <a:hlinkClick r:id="rId9" tooltip="Языки программирования"/>
              </a:rPr>
              <a:t>языков программирования</a:t>
            </a:r>
            <a:r>
              <a:rPr lang="ru-RU" dirty="0" smtClean="0">
                <a:effectLst/>
              </a:rPr>
              <a:t> </a:t>
            </a:r>
            <a:endParaRPr lang="ru-RU" sz="4000" dirty="0" smtClean="0"/>
          </a:p>
        </p:txBody>
      </p:sp>
      <p:pic>
        <p:nvPicPr>
          <p:cNvPr id="9223" name="~PP4242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98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Группа 14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0246" name="Управляющая кнопка: далее 15">
              <a:hlinkClick r:id="rId11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0247" name="Управляющая кнопка: в конец 16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11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</p:childTnLst>
        </p:cTn>
      </p:par>
    </p:tnLst>
    <p:bldLst>
      <p:bldP spid="71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29600" cy="5821363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3600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Второй вариант :</a:t>
            </a:r>
          </a:p>
          <a:p>
            <a:pPr>
              <a:defRPr/>
            </a:pPr>
            <a:r>
              <a:rPr lang="ru-RU" sz="3600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Информатика</a:t>
            </a:r>
            <a:r>
              <a:rPr lang="ru-RU" sz="360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600" smtClean="0"/>
              <a:t>– наука, систематизирующая приемы создания, хранения, воспроизведения, обработки и передачи данных средствами вычислительной техники, а также принципы функционирования этих средств и методы управления ими.</a:t>
            </a:r>
          </a:p>
        </p:txBody>
      </p:sp>
      <p:grpSp>
        <p:nvGrpSpPr>
          <p:cNvPr id="11267" name="Группа 6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1268" name="Управляющая кнопка: далее 7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1269" name="Управляющая кнопка: в конец 8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863" y="115888"/>
            <a:ext cx="8229600" cy="6318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ИНФОРМАЦИЯ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2450" y="69215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ru-RU" sz="2800" i="1" u="sng" dirty="0" smtClean="0">
                <a:solidFill>
                  <a:srgbClr val="FF0000"/>
                </a:solidFill>
              </a:rPr>
              <a:t>Определение 1.</a:t>
            </a:r>
            <a:r>
              <a:rPr lang="ru-RU" sz="2800" b="1" dirty="0" smtClean="0"/>
              <a:t> </a:t>
            </a:r>
            <a:r>
              <a:rPr lang="ru-RU" sz="2800" b="1" i="1" dirty="0" smtClean="0"/>
              <a:t>Информация</a:t>
            </a:r>
            <a:r>
              <a:rPr lang="ru-RU" sz="2800" b="1" dirty="0" smtClean="0"/>
              <a:t> есть отражение реального мира, это сведения, которые один реальный объект содержит о другом реальном объекте.</a:t>
            </a:r>
            <a:endParaRPr lang="ru-RU" sz="2800" dirty="0" smtClean="0"/>
          </a:p>
          <a:p>
            <a:pPr>
              <a:defRPr/>
            </a:pPr>
            <a:r>
              <a:rPr lang="ru-RU" sz="2800" i="1" u="sng" dirty="0" smtClean="0"/>
              <a:t>Определение 2.</a:t>
            </a:r>
            <a:r>
              <a:rPr lang="ru-RU" sz="2800" b="1" dirty="0" smtClean="0"/>
              <a:t> </a:t>
            </a:r>
            <a:r>
              <a:rPr lang="ru-RU" sz="2800" b="1" i="1" dirty="0" smtClean="0"/>
              <a:t>Информация</a:t>
            </a:r>
            <a:r>
              <a:rPr lang="ru-RU" sz="2800" b="1" dirty="0" smtClean="0"/>
              <a:t> есть форма движения материи.</a:t>
            </a:r>
            <a:endParaRPr lang="ru-RU" sz="2800" dirty="0" smtClean="0"/>
          </a:p>
          <a:p>
            <a:pPr>
              <a:defRPr/>
            </a:pPr>
            <a:r>
              <a:rPr lang="ru-RU" sz="2800" i="1" u="sng" dirty="0" smtClean="0"/>
              <a:t>Определение 3.</a:t>
            </a:r>
            <a:r>
              <a:rPr lang="ru-RU" sz="2800" b="1" dirty="0" smtClean="0"/>
              <a:t> </a:t>
            </a:r>
            <a:r>
              <a:rPr lang="ru-RU" sz="2800" b="1" i="1" dirty="0" smtClean="0"/>
              <a:t>Информация</a:t>
            </a:r>
            <a:r>
              <a:rPr lang="ru-RU" sz="2800" b="1" dirty="0" smtClean="0"/>
              <a:t> - одна из трех составляющих основ мироздания наряду с материей и энергией.</a:t>
            </a:r>
            <a:r>
              <a:rPr lang="ru-RU" sz="2800" dirty="0" smtClean="0"/>
              <a:t> </a:t>
            </a:r>
          </a:p>
          <a:p>
            <a:pPr>
              <a:defRPr/>
            </a:pPr>
            <a:r>
              <a:rPr lang="ru-RU" sz="2800" i="1" u="sng" dirty="0"/>
              <a:t>Определение </a:t>
            </a:r>
            <a:r>
              <a:rPr lang="ru-RU" sz="2800" i="1" u="sng" dirty="0" smtClean="0"/>
              <a:t>4. </a:t>
            </a:r>
            <a:r>
              <a:rPr lang="ru-RU" sz="2800" b="1" i="1" dirty="0" smtClean="0"/>
              <a:t>Информация</a:t>
            </a:r>
            <a:r>
              <a:rPr lang="ru-RU" sz="2800" dirty="0" smtClean="0"/>
              <a:t> – отражение окружающего мира в сознании человека – </a:t>
            </a:r>
            <a:r>
              <a:rPr lang="ru-RU" sz="2400" b="1" dirty="0" smtClean="0"/>
              <a:t>Бордовский П.Г.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21A813-C15B-4A96-A8FF-E02BB3E923F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10248" name="~PP3245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0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Группа 9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2295" name="Управляющая кнопка: далее 10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2296" name="Управляющая кнопка: в конец 11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88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436563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>ИНФОРМАЦИЯ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642938"/>
            <a:ext cx="8786813" cy="5929312"/>
          </a:xfrm>
        </p:spPr>
        <p:txBody>
          <a:bodyPr/>
          <a:lstStyle/>
          <a:p>
            <a:pPr>
              <a:defRPr/>
            </a:pPr>
            <a:r>
              <a:rPr lang="ru-RU" sz="2000" dirty="0" smtClean="0"/>
              <a:t>понятие информации может связывается с определенным объектом, свойства которого она отражает. </a:t>
            </a:r>
          </a:p>
          <a:p>
            <a:pPr>
              <a:defRPr/>
            </a:pPr>
            <a:r>
              <a:rPr lang="ru-RU" sz="2000" dirty="0" smtClean="0"/>
              <a:t>Информация о любом материальном объекте может быть получена путем наблюдения за этим объектом, вычислительного эксперимента над ним или путем логического вывода. В связи с этим информацию делят </a:t>
            </a:r>
            <a:r>
              <a:rPr lang="ru-RU" sz="2000" b="1" dirty="0" smtClean="0"/>
              <a:t>на </a:t>
            </a: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доопытную, или </a:t>
            </a:r>
            <a:r>
              <a:rPr lang="ru-RU" sz="2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априорную</a:t>
            </a:r>
            <a:r>
              <a:rPr lang="ru-RU" sz="2000" dirty="0" smtClean="0"/>
              <a:t>, </a:t>
            </a:r>
            <a:r>
              <a:rPr lang="ru-RU" sz="2000" b="1" dirty="0" smtClean="0"/>
              <a:t>и </a:t>
            </a:r>
            <a:r>
              <a:rPr lang="ru-RU" sz="24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послеопытную</a:t>
            </a: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или </a:t>
            </a:r>
            <a:r>
              <a:rPr lang="ru-RU" sz="2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апостериорную</a:t>
            </a:r>
            <a:r>
              <a:rPr lang="ru-RU" sz="2000" dirty="0" smtClean="0"/>
              <a:t>, полученную в результате проведенного эксперимента. </a:t>
            </a:r>
          </a:p>
          <a:p>
            <a:pPr>
              <a:defRPr/>
            </a:pPr>
            <a:r>
              <a:rPr lang="ru-RU" sz="2000" dirty="0" smtClean="0"/>
              <a:t>Информация передается с помощью сообщений. Под сообщением будем понимать различные средства общения людей. </a:t>
            </a:r>
          </a:p>
          <a:p>
            <a:pPr>
              <a:defRPr/>
            </a:pPr>
            <a:r>
              <a:rPr lang="ru-RU" sz="2000" dirty="0" smtClean="0"/>
              <a:t>Одно и то же сообщение может передавать совершенно различную информацию. Т.е. сообщение – это данные.</a:t>
            </a:r>
          </a:p>
          <a:p>
            <a:pPr>
              <a:defRPr/>
            </a:pPr>
            <a:r>
              <a:rPr lang="ru-RU" sz="2000" dirty="0" smtClean="0"/>
              <a:t>Таким образом, одно и то же сообщение, по-разному интерпретированное, может передавать разную информацию. Правило интерпретации может быть известно лишь ограниченному кругу лиц; существуют правила интерпретации для специальных языков.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EB209-E901-4A07-8610-56A35024129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1272" name="~PP9248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98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Группа 9"/>
          <p:cNvGrpSpPr>
            <a:grpSpLocks/>
          </p:cNvGrpSpPr>
          <p:nvPr/>
        </p:nvGrpSpPr>
        <p:grpSpPr bwMode="auto">
          <a:xfrm>
            <a:off x="1403350" y="6302375"/>
            <a:ext cx="6632575" cy="381000"/>
            <a:chOff x="1403648" y="6302931"/>
            <a:chExt cx="6632728" cy="380732"/>
          </a:xfrm>
        </p:grpSpPr>
        <p:sp>
          <p:nvSpPr>
            <p:cNvPr id="13319" name="Управляющая кнопка: далее 10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03648" y="6302931"/>
              <a:ext cx="2016224" cy="369332"/>
            </a:xfrm>
            <a:prstGeom prst="actionButtonForwardNex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раздела</a:t>
              </a:r>
            </a:p>
          </p:txBody>
        </p:sp>
        <p:sp>
          <p:nvSpPr>
            <p:cNvPr id="13320" name="Управляющая кнопка: в конец 11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940032" y="6314331"/>
              <a:ext cx="3096344" cy="369332"/>
            </a:xfrm>
            <a:prstGeom prst="actionButtonEnd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В конец лекции к вопросам</a:t>
              </a:r>
            </a:p>
          </p:txBody>
        </p:sp>
      </p:grpSp>
    </p:spTree>
  </p:cSld>
  <p:clrMapOvr>
    <a:masterClrMapping/>
  </p:clrMapOvr>
  <p:transition advTm="395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75.4|14.3|69.7|7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4.1|1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"/>
</p:tagLst>
</file>

<file path=ppt/theme/theme1.xml><?xml version="1.0" encoding="utf-8"?>
<a:theme xmlns:a="http://schemas.openxmlformats.org/drawingml/2006/main" name="Круги">
  <a:themeElements>
    <a:clrScheme name="Круги 9">
      <a:dk1>
        <a:srgbClr val="000000"/>
      </a:dk1>
      <a:lt1>
        <a:srgbClr val="D7D1B9"/>
      </a:lt1>
      <a:dk2>
        <a:srgbClr val="B39257"/>
      </a:dk2>
      <a:lt2>
        <a:srgbClr val="B1A887"/>
      </a:lt2>
      <a:accent1>
        <a:srgbClr val="FFCC66"/>
      </a:accent1>
      <a:accent2>
        <a:srgbClr val="E6E3AC"/>
      </a:accent2>
      <a:accent3>
        <a:srgbClr val="E8E5D9"/>
      </a:accent3>
      <a:accent4>
        <a:srgbClr val="000000"/>
      </a:accent4>
      <a:accent5>
        <a:srgbClr val="FFE2B8"/>
      </a:accent5>
      <a:accent6>
        <a:srgbClr val="D0CE9B"/>
      </a:accent6>
      <a:hlink>
        <a:srgbClr val="666633"/>
      </a:hlink>
      <a:folHlink>
        <a:srgbClr val="9C9800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Круги">
  <a:themeElements>
    <a:clrScheme name="Круги 9">
      <a:dk1>
        <a:srgbClr val="000000"/>
      </a:dk1>
      <a:lt1>
        <a:srgbClr val="D7D1B9"/>
      </a:lt1>
      <a:dk2>
        <a:srgbClr val="B39257"/>
      </a:dk2>
      <a:lt2>
        <a:srgbClr val="B1A887"/>
      </a:lt2>
      <a:accent1>
        <a:srgbClr val="FFCC66"/>
      </a:accent1>
      <a:accent2>
        <a:srgbClr val="E6E3AC"/>
      </a:accent2>
      <a:accent3>
        <a:srgbClr val="E8E5D9"/>
      </a:accent3>
      <a:accent4>
        <a:srgbClr val="000000"/>
      </a:accent4>
      <a:accent5>
        <a:srgbClr val="FFE2B8"/>
      </a:accent5>
      <a:accent6>
        <a:srgbClr val="D0CE9B"/>
      </a:accent6>
      <a:hlink>
        <a:srgbClr val="666633"/>
      </a:hlink>
      <a:folHlink>
        <a:srgbClr val="9C9800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4095</TotalTime>
  <Words>3311</Words>
  <Application>Microsoft Office PowerPoint</Application>
  <PresentationFormat>Экран (4:3)</PresentationFormat>
  <Paragraphs>618</Paragraphs>
  <Slides>58</Slides>
  <Notes>1</Notes>
  <HiddenSlides>1</HiddenSlides>
  <MMClips>45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Arial</vt:lpstr>
      <vt:lpstr>Wingdings</vt:lpstr>
      <vt:lpstr>Calibri</vt:lpstr>
      <vt:lpstr>Verdana</vt:lpstr>
      <vt:lpstr>Times New Roman</vt:lpstr>
      <vt:lpstr>Круги</vt:lpstr>
      <vt:lpstr>2_Круги</vt:lpstr>
      <vt:lpstr>Бордовский Павел Георгиевич (кафедра биомеханики) Лекция 1</vt:lpstr>
      <vt:lpstr>Рекомендуемая литература</vt:lpstr>
      <vt:lpstr>Дополнительная </vt:lpstr>
      <vt:lpstr>Презентация PowerPoint</vt:lpstr>
      <vt:lpstr>ИНФОРМАТИКА</vt:lpstr>
      <vt:lpstr>Презентация PowerPoint</vt:lpstr>
      <vt:lpstr>Презентация PowerPoint</vt:lpstr>
      <vt:lpstr>ИНФОРМАЦИЯ</vt:lpstr>
      <vt:lpstr>ИНФОРМАЦИЯ</vt:lpstr>
      <vt:lpstr>Презентация PowerPoint</vt:lpstr>
      <vt:lpstr>Представление информации</vt:lpstr>
      <vt:lpstr>Обработка информации </vt:lpstr>
      <vt:lpstr>Системы счисления</vt:lpstr>
      <vt:lpstr>Системы счисления</vt:lpstr>
      <vt:lpstr>Системы счисления</vt:lpstr>
      <vt:lpstr>Предмет информатики</vt:lpstr>
      <vt:lpstr>Презентация PowerPoint</vt:lpstr>
      <vt:lpstr>Презентация PowerPoint</vt:lpstr>
      <vt:lpstr>Контрольные вопросы</vt:lpstr>
      <vt:lpstr>Презентация PowerPoint</vt:lpstr>
      <vt:lpstr>Презентация PowerPoint</vt:lpstr>
      <vt:lpstr>Первая информационная революция – изобретение письменности и счёта</vt:lpstr>
      <vt:lpstr>Вторая информационная революция – изобретение книгопечатания</vt:lpstr>
      <vt:lpstr>Презентация PowerPoint</vt:lpstr>
      <vt:lpstr>Третья информационная революция</vt:lpstr>
      <vt:lpstr>Проволочный телеграф</vt:lpstr>
      <vt:lpstr>Александр Степанович Попов</vt:lpstr>
      <vt:lpstr>Четвертая информационная революция</vt:lpstr>
      <vt:lpstr>Вопросы для закрепления материала</vt:lpstr>
      <vt:lpstr>Презентация PowerPoint</vt:lpstr>
      <vt:lpstr>Информационное общество</vt:lpstr>
      <vt:lpstr>Отличительные черты информационного общества</vt:lpstr>
      <vt:lpstr>Программы развития ИО</vt:lpstr>
      <vt:lpstr>«Электронная Европа»  (е-Европа)</vt:lpstr>
      <vt:lpstr>«Электронная Россия»  (е-Россия), 2002-2010</vt:lpstr>
      <vt:lpstr>Государственная программа Информационное общество (2011-2020 годы)</vt:lpstr>
      <vt:lpstr>Государственная программа Информационное общество (2011-2020 годы)</vt:lpstr>
      <vt:lpstr>Государственная программа Информационное общество (2011-2020 годы)</vt:lpstr>
      <vt:lpstr>Государственная программа Информационное общество (2011-2020 годы)</vt:lpstr>
      <vt:lpstr>Государственная программа Информационное общество (2011-2020 годы)</vt:lpstr>
      <vt:lpstr>Индекс ИО (ISI)</vt:lpstr>
      <vt:lpstr>Индекс ИО за 2005 год</vt:lpstr>
      <vt:lpstr>Вопросы для третьей части</vt:lpstr>
      <vt:lpstr>Презентация PowerPoint</vt:lpstr>
      <vt:lpstr>Презентация PowerPoint</vt:lpstr>
      <vt:lpstr>Связь между данными и информацией</vt:lpstr>
      <vt:lpstr>5. Меры информации и данных</vt:lpstr>
      <vt:lpstr>Объем данных в вычислительной технике</vt:lpstr>
      <vt:lpstr>Пример кодирования символов</vt:lpstr>
      <vt:lpstr>Единицы объема данных</vt:lpstr>
      <vt:lpstr>Количество информации</vt:lpstr>
      <vt:lpstr>Зависимость количества семантической информации, воспринимаемой потребителем, от его тезауруса.</vt:lpstr>
      <vt:lpstr>Логические основы ЭВМ</vt:lpstr>
      <vt:lpstr>Презентация PowerPoint</vt:lpstr>
      <vt:lpstr>Презентация PowerPoint</vt:lpstr>
      <vt:lpstr>Презентация PowerPoint</vt:lpstr>
      <vt:lpstr>Информация, данные, методы; Меры информации и данных; Логические основы ЭВМ</vt:lpstr>
      <vt:lpstr>Контрольные вопросы по лекции</vt:lpstr>
    </vt:vector>
  </TitlesOfParts>
  <Company>GAFC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</dc:title>
  <dc:creator>юзер</dc:creator>
  <cp:lastModifiedBy>Павел</cp:lastModifiedBy>
  <cp:revision>175</cp:revision>
  <dcterms:created xsi:type="dcterms:W3CDTF">2004-08-17T12:47:00Z</dcterms:created>
  <dcterms:modified xsi:type="dcterms:W3CDTF">2012-04-16T08:21:02Z</dcterms:modified>
</cp:coreProperties>
</file>