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4" r:id="rId11"/>
    <p:sldId id="267" r:id="rId12"/>
    <p:sldId id="266" r:id="rId13"/>
    <p:sldId id="268" r:id="rId14"/>
    <p:sldId id="270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4E58CE-C4E5-455E-BEE6-F1076D88979D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2C41BF-0E60-466F-ACF5-8133EE46FC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video" Target="file:///M:\&#1055;&#1091;&#1073;&#1083;&#1080;&#1082;&#1072;&#1094;&#1080;&#1080;\&#1050;&#1086;&#1084;&#1072;&#1085;&#1076;&#1080;&#1088;&#1089;&#1082;&#1072;&#1103;%20&#1091;&#1095;&#1105;&#1073;&#1072;\P3090009.AVI" TargetMode="External"/><Relationship Id="rId7" Type="http://schemas.openxmlformats.org/officeDocument/2006/relationships/image" Target="../media/image20.png"/><Relationship Id="rId2" Type="http://schemas.openxmlformats.org/officeDocument/2006/relationships/video" Target="file:///M:\&#1055;&#1091;&#1073;&#1083;&#1080;&#1082;&#1072;&#1094;&#1080;&#1080;\&#1050;&#1086;&#1084;&#1072;&#1085;&#1076;&#1080;&#1088;&#1089;&#1082;&#1072;&#1103;%20&#1091;&#1095;&#1105;&#1073;&#1072;\P3090008.AVI" TargetMode="External"/><Relationship Id="rId1" Type="http://schemas.openxmlformats.org/officeDocument/2006/relationships/video" Target="file:///M:\&#1055;&#1091;&#1073;&#1083;&#1080;&#1082;&#1072;&#1094;&#1080;&#1080;\&#1050;&#1086;&#1084;&#1072;&#1085;&#1076;&#1080;&#1088;&#1089;&#1082;&#1072;&#1103;%20&#1091;&#1095;&#1105;&#1073;&#1072;\P3090006.AVI" TargetMode="Externa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M:\&#1055;&#1091;&#1073;&#1083;&#1080;&#1082;&#1072;&#1094;&#1080;&#1080;\&#1050;&#1086;&#1084;&#1072;&#1085;&#1076;&#1080;&#1088;&#1089;&#1082;&#1072;&#1103;%20&#1091;&#1095;&#1105;&#1073;&#1072;\P3090002.AVI" TargetMode="External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6980312" cy="1470025"/>
          </a:xfrm>
        </p:spPr>
        <p:txBody>
          <a:bodyPr/>
          <a:lstStyle/>
          <a:p>
            <a:r>
              <a:rPr lang="ru-RU" b="1" dirty="0"/>
              <a:t>Инновационные вопросы педагогики и психологии.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632848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Начальник центра дополнительного и дистанционного образования СПбИПА, доцент, к.п.н. </a:t>
            </a:r>
          </a:p>
          <a:p>
            <a:pPr algn="ctr"/>
            <a:r>
              <a:rPr lang="ru-RU" sz="3600" dirty="0" smtClean="0"/>
              <a:t>Павел Георгиевич Бордовский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607239"/>
            <a:ext cx="27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 2012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6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инновационные средства.</a:t>
            </a:r>
          </a:p>
          <a:p>
            <a:r>
              <a:rPr lang="ru-RU" dirty="0" smtClean="0"/>
              <a:t>Персональный компьютер. На сегодняшний день обязательный инструмент в учебном процессе. Хотя его место пока и не достаточно регламентировано. (С какого возраста начинать использование. В каком количестве – время использования на уроке и в каких видах деятельности.)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Инновационные </a:t>
            </a:r>
            <a:r>
              <a:rPr lang="ru-RU" sz="2200" b="1" dirty="0"/>
              <a:t>процессы в современном образовании.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0165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инновационные средства.</a:t>
            </a:r>
          </a:p>
          <a:p>
            <a:r>
              <a:rPr lang="ru-RU" dirty="0" smtClean="0"/>
              <a:t>Проблема привыкания к компьютеру и как следствие невозможность выполнять какие либо действия без компьютера.</a:t>
            </a:r>
          </a:p>
          <a:p>
            <a:r>
              <a:rPr lang="ru-RU" dirty="0" smtClean="0"/>
              <a:t>Проблема зависимости от компьютера.</a:t>
            </a:r>
          </a:p>
          <a:p>
            <a:r>
              <a:rPr lang="ru-RU" dirty="0" smtClean="0"/>
              <a:t>Проблема вредности компьютера для здоровья.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Инновационные </a:t>
            </a:r>
            <a:r>
              <a:rPr lang="ru-RU" sz="2200" b="1" dirty="0"/>
              <a:t>процессы в современном образовании.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6561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инновационные средства.</a:t>
            </a:r>
          </a:p>
          <a:p>
            <a:r>
              <a:rPr lang="ru-RU" dirty="0" smtClean="0"/>
              <a:t>Электронные доски.</a:t>
            </a:r>
          </a:p>
          <a:p>
            <a:r>
              <a:rPr lang="ru-RU" dirty="0" smtClean="0"/>
              <a:t>Мультимедиа проекторы. (Видео-проекторы)</a:t>
            </a:r>
          </a:p>
          <a:p>
            <a:r>
              <a:rPr lang="ru-RU" dirty="0" smtClean="0"/>
              <a:t>Демонстрационные экраны.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Инновационные </a:t>
            </a:r>
            <a:r>
              <a:rPr lang="ru-RU" sz="2200" b="1" dirty="0"/>
              <a:t>процессы в современном образовании.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6561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Основные инновационные средства.</a:t>
            </a:r>
          </a:p>
          <a:p>
            <a:r>
              <a:rPr lang="ru-RU" dirty="0" smtClean="0"/>
              <a:t>Интернет как современное средство обучения:</a:t>
            </a:r>
          </a:p>
          <a:p>
            <a:r>
              <a:rPr lang="ru-RU" dirty="0" smtClean="0"/>
              <a:t>Справочная информация.</a:t>
            </a:r>
          </a:p>
          <a:p>
            <a:r>
              <a:rPr lang="ru-RU" dirty="0" smtClean="0"/>
              <a:t>Учебная среда.</a:t>
            </a:r>
          </a:p>
          <a:p>
            <a:r>
              <a:rPr lang="ru-RU" dirty="0" smtClean="0"/>
              <a:t>Средство общения (учеников-</a:t>
            </a:r>
            <a:r>
              <a:rPr lang="ru-RU" dirty="0" err="1" smtClean="0"/>
              <a:t>учитилей</a:t>
            </a:r>
            <a:r>
              <a:rPr lang="ru-RU" dirty="0" smtClean="0"/>
              <a:t>-родителей)</a:t>
            </a:r>
          </a:p>
          <a:p>
            <a:r>
              <a:rPr lang="ru-RU" dirty="0" smtClean="0"/>
              <a:t>Средство образования</a:t>
            </a:r>
          </a:p>
          <a:p>
            <a:r>
              <a:rPr lang="ru-RU" dirty="0" smtClean="0"/>
              <a:t>Средство управления учебным процессом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Инновационные </a:t>
            </a:r>
            <a:r>
              <a:rPr lang="ru-RU" sz="2200" b="1" dirty="0"/>
              <a:t>процессы в современном образовании.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9957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r>
              <a:rPr lang="ru-RU" sz="2200" b="1" dirty="0">
                <a:effectLst/>
              </a:rPr>
              <a:t>Технология </a:t>
            </a:r>
            <a:r>
              <a:rPr lang="ru-RU" sz="2000" b="1" dirty="0">
                <a:effectLst/>
              </a:rPr>
              <a:t>разработки</a:t>
            </a:r>
            <a:r>
              <a:rPr lang="ru-RU" sz="2200" b="1" dirty="0">
                <a:effectLst/>
              </a:rPr>
              <a:t> и освоения инновационных систем.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Поиск информации.</a:t>
            </a:r>
          </a:p>
          <a:p>
            <a:pPr lvl="0"/>
            <a:r>
              <a:rPr lang="ru-RU" dirty="0"/>
              <a:t>Передача информации.</a:t>
            </a:r>
          </a:p>
          <a:p>
            <a:pPr lvl="0"/>
            <a:r>
              <a:rPr lang="ru-RU" dirty="0"/>
              <a:t>Дистанционные образовательные технологии. (ДОТ).</a:t>
            </a:r>
          </a:p>
          <a:p>
            <a:pPr lvl="0"/>
            <a:r>
              <a:rPr lang="ru-RU" dirty="0"/>
              <a:t>Обучение в режиме Он-</a:t>
            </a:r>
            <a:r>
              <a:rPr lang="ru-RU" dirty="0" err="1"/>
              <a:t>лайн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35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Поиск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Для поиска информации используются различные поисковые системы: </a:t>
            </a:r>
          </a:p>
          <a:p>
            <a:pPr lvl="0">
              <a:buNone/>
            </a:pPr>
            <a:r>
              <a:rPr lang="ru-RU" dirty="0" smtClean="0"/>
              <a:t>Российские :</a:t>
            </a:r>
          </a:p>
          <a:p>
            <a:pPr algn="ctr"/>
            <a:r>
              <a:rPr lang="ru-RU" sz="3600" dirty="0" smtClean="0"/>
              <a:t> </a:t>
            </a:r>
            <a:r>
              <a:rPr lang="en-US" sz="3600" dirty="0" smtClean="0"/>
              <a:t>Rambler</a:t>
            </a:r>
            <a:endParaRPr lang="ru-RU" sz="3600" dirty="0" smtClean="0"/>
          </a:p>
          <a:p>
            <a:pPr algn="ctr"/>
            <a:r>
              <a:rPr lang="en-US" sz="3600" dirty="0" err="1" smtClean="0"/>
              <a:t>Yandex</a:t>
            </a:r>
            <a:endParaRPr lang="ru-RU" sz="3600" dirty="0" smtClean="0"/>
          </a:p>
          <a:p>
            <a:pPr>
              <a:buNone/>
            </a:pPr>
            <a:r>
              <a:rPr lang="ru-RU" dirty="0" smtClean="0"/>
              <a:t>Зарубежные :</a:t>
            </a:r>
          </a:p>
          <a:p>
            <a:pPr algn="ctr"/>
            <a:r>
              <a:rPr lang="en-US" sz="3600" dirty="0" smtClean="0"/>
              <a:t>Google</a:t>
            </a:r>
            <a:endParaRPr lang="ru-RU" sz="3600" dirty="0" smtClean="0"/>
          </a:p>
          <a:p>
            <a:pPr algn="ctr"/>
            <a:r>
              <a:rPr lang="en-US" sz="3600" dirty="0" smtClean="0"/>
              <a:t>Yahoo</a:t>
            </a:r>
            <a:endParaRPr lang="ru-RU" sz="3600" dirty="0" smtClean="0"/>
          </a:p>
          <a:p>
            <a:r>
              <a:rPr lang="ru-RU" dirty="0" smtClean="0"/>
              <a:t>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1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og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  <p:extLst>
      <p:ext uri="{BB962C8B-B14F-4D97-AF65-F5344CB8AC3E}">
        <p14:creationId xmlns:p14="http://schemas.microsoft.com/office/powerpoint/2010/main" val="3992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Справочники, сайты,</a:t>
            </a:r>
            <a:br>
              <a:rPr lang="ru-RU" dirty="0" smtClean="0"/>
            </a:br>
            <a:r>
              <a:rPr lang="ru-RU" dirty="0" err="1" smtClean="0"/>
              <a:t>энциклопендии</a:t>
            </a:r>
            <a:endParaRPr lang="ru-RU" dirty="0"/>
          </a:p>
        </p:txBody>
      </p:sp>
      <p:pic>
        <p:nvPicPr>
          <p:cNvPr id="4" name="Содержимое 3" descr="wikipe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8215338" cy="5715016"/>
          </a:xfrm>
        </p:spPr>
      </p:pic>
    </p:spTree>
    <p:extLst>
      <p:ext uri="{BB962C8B-B14F-4D97-AF65-F5344CB8AC3E}">
        <p14:creationId xmlns:p14="http://schemas.microsoft.com/office/powerpoint/2010/main" val="1639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Передача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7524752" cy="392909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Почта </a:t>
            </a:r>
          </a:p>
          <a:p>
            <a:r>
              <a:rPr lang="ru-RU" sz="5400" dirty="0" smtClean="0"/>
              <a:t>Специальные сайты </a:t>
            </a:r>
            <a:r>
              <a:rPr lang="ru-RU" sz="3900" dirty="0" smtClean="0"/>
              <a:t>(как правило -корпоративные)</a:t>
            </a:r>
          </a:p>
          <a:p>
            <a:r>
              <a:rPr lang="ru-RU" sz="5400" dirty="0" smtClean="0"/>
              <a:t>Личные сайты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7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Электронная почта</a:t>
            </a:r>
            <a:endParaRPr lang="ru-RU" dirty="0"/>
          </a:p>
        </p:txBody>
      </p:sp>
      <p:pic>
        <p:nvPicPr>
          <p:cNvPr id="4" name="Содержимое 3" descr="m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8358214" cy="6143644"/>
          </a:xfrm>
        </p:spPr>
      </p:pic>
    </p:spTree>
    <p:extLst>
      <p:ext uri="{BB962C8B-B14F-4D97-AF65-F5344CB8AC3E}">
        <p14:creationId xmlns:p14="http://schemas.microsoft.com/office/powerpoint/2010/main" val="36336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Основные понятия инноваций в педагогике и психологии.</a:t>
            </a:r>
            <a:endParaRPr lang="ru-RU" dirty="0"/>
          </a:p>
          <a:p>
            <a:pPr lvl="0"/>
            <a:r>
              <a:rPr lang="ru-RU" b="1" dirty="0"/>
              <a:t>Инновационные процессы в современном образовании.</a:t>
            </a:r>
            <a:endParaRPr lang="ru-RU" dirty="0"/>
          </a:p>
          <a:p>
            <a:pPr lvl="0"/>
            <a:r>
              <a:rPr lang="ru-RU" b="1" dirty="0"/>
              <a:t>Технология разработки и освоения инновационных систем.</a:t>
            </a:r>
            <a:endParaRPr lang="ru-RU" dirty="0"/>
          </a:p>
          <a:p>
            <a:pPr lvl="0"/>
            <a:r>
              <a:rPr lang="ru-RU" b="1" dirty="0"/>
              <a:t>Нормативно-правовое обеспечение инноваций в образовательном процессе.</a:t>
            </a:r>
            <a:endParaRPr lang="ru-RU" dirty="0"/>
          </a:p>
          <a:p>
            <a:pPr lvl="0"/>
            <a:r>
              <a:rPr lang="ru-RU" b="1" dirty="0"/>
              <a:t>Подготовка инноваций образовательного учреждения к государственной аттестации.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815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Специальный сайт</a:t>
            </a:r>
            <a:br>
              <a:rPr lang="ru-RU" dirty="0" smtClean="0"/>
            </a:br>
            <a:r>
              <a:rPr lang="ru-RU" sz="1600" dirty="0" smtClean="0"/>
              <a:t>(институт исследований природы времени)</a:t>
            </a:r>
            <a:endParaRPr lang="ru-RU" sz="1600" dirty="0"/>
          </a:p>
        </p:txBody>
      </p:sp>
      <p:pic>
        <p:nvPicPr>
          <p:cNvPr id="4" name="Содержимое 3" descr="pab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143900" cy="6000768"/>
          </a:xfrm>
        </p:spPr>
      </p:pic>
    </p:spTree>
    <p:extLst>
      <p:ext uri="{BB962C8B-B14F-4D97-AF65-F5344CB8AC3E}">
        <p14:creationId xmlns:p14="http://schemas.microsoft.com/office/powerpoint/2010/main" val="3805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94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Специальный сайт</a:t>
            </a:r>
            <a:br>
              <a:rPr lang="ru-RU" dirty="0" smtClean="0"/>
            </a:br>
            <a:r>
              <a:rPr lang="ru-RU" sz="1800" dirty="0" smtClean="0"/>
              <a:t>РАН институт </a:t>
            </a:r>
            <a:r>
              <a:rPr lang="ru-RU" sz="1800" dirty="0" err="1" smtClean="0"/>
              <a:t>народохозяйственного</a:t>
            </a:r>
            <a:r>
              <a:rPr lang="ru-RU" sz="1800" dirty="0" smtClean="0"/>
              <a:t> прогнозирования</a:t>
            </a:r>
            <a:endParaRPr lang="ru-RU" sz="1800" dirty="0"/>
          </a:p>
        </p:txBody>
      </p:sp>
      <p:pic>
        <p:nvPicPr>
          <p:cNvPr id="4" name="Содержимое 3" descr="pab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8215338" cy="5929330"/>
          </a:xfrm>
        </p:spPr>
      </p:pic>
    </p:spTree>
    <p:extLst>
      <p:ext uri="{BB962C8B-B14F-4D97-AF65-F5344CB8AC3E}">
        <p14:creationId xmlns:p14="http://schemas.microsoft.com/office/powerpoint/2010/main" val="38076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  <p:pic>
        <p:nvPicPr>
          <p:cNvPr id="4" name="Содержимое 3" descr="pb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8215338" cy="5929330"/>
          </a:xfrm>
        </p:spPr>
      </p:pic>
    </p:spTree>
    <p:extLst>
      <p:ext uri="{BB962C8B-B14F-4D97-AF65-F5344CB8AC3E}">
        <p14:creationId xmlns:p14="http://schemas.microsoft.com/office/powerpoint/2010/main" val="11335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nformat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8143900" cy="607220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015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o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215338" cy="600076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171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iz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143900" cy="600076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798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  <p:pic>
        <p:nvPicPr>
          <p:cNvPr id="7" name="Содержимое 6" descr="sel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143900" cy="6000768"/>
          </a:xfrm>
        </p:spPr>
      </p:pic>
    </p:spTree>
    <p:extLst>
      <p:ext uri="{BB962C8B-B14F-4D97-AF65-F5344CB8AC3E}">
        <p14:creationId xmlns:p14="http://schemas.microsoft.com/office/powerpoint/2010/main" val="2856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58214" cy="46575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Сайт отдела по связям с общественностью НГУ им. П.Ф.Лесгафта</a:t>
            </a:r>
            <a:endParaRPr lang="ru-RU" sz="1800" dirty="0"/>
          </a:p>
        </p:txBody>
      </p:sp>
      <p:pic>
        <p:nvPicPr>
          <p:cNvPr id="4" name="Содержимое 3" descr="c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8143900" cy="6215082"/>
          </a:xfrm>
        </p:spPr>
      </p:pic>
    </p:spTree>
    <p:extLst>
      <p:ext uri="{BB962C8B-B14F-4D97-AF65-F5344CB8AC3E}">
        <p14:creationId xmlns:p14="http://schemas.microsoft.com/office/powerpoint/2010/main" val="18404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личного сайта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7786742" cy="48463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Подготовка </a:t>
            </a:r>
            <a:r>
              <a:rPr lang="ru-RU" sz="3600" dirty="0" err="1" smtClean="0"/>
              <a:t>матералов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2. Выбор </a:t>
            </a:r>
            <a:r>
              <a:rPr lang="ru-RU" sz="3600" dirty="0" err="1" smtClean="0"/>
              <a:t>хостинг</a:t>
            </a:r>
            <a:r>
              <a:rPr lang="ru-RU" sz="3600" dirty="0" smtClean="0"/>
              <a:t> провайдера</a:t>
            </a:r>
          </a:p>
          <a:p>
            <a:r>
              <a:rPr lang="ru-RU" sz="3600" dirty="0" smtClean="0"/>
              <a:t>3. Выбор тарифа (0-200 </a:t>
            </a:r>
            <a:r>
              <a:rPr lang="ru-RU" sz="3600" dirty="0" err="1" smtClean="0"/>
              <a:t>руб</a:t>
            </a:r>
            <a:r>
              <a:rPr lang="ru-RU" sz="3600" dirty="0" smtClean="0"/>
              <a:t>/</a:t>
            </a:r>
            <a:r>
              <a:rPr lang="ru-RU" sz="3600" dirty="0" err="1" smtClean="0"/>
              <a:t>мес</a:t>
            </a:r>
            <a:r>
              <a:rPr lang="ru-RU" sz="3600" dirty="0" smtClean="0"/>
              <a:t>)</a:t>
            </a:r>
          </a:p>
          <a:p>
            <a:r>
              <a:rPr lang="ru-RU" sz="3600" dirty="0" smtClean="0"/>
              <a:t>4. Создание сайта. (странички)</a:t>
            </a:r>
          </a:p>
          <a:p>
            <a:r>
              <a:rPr lang="ru-RU" sz="3600" dirty="0" smtClean="0"/>
              <a:t>5. Управление сайтом. (Поддержка сайта)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76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Дистанционные образовательные технологии (ДОТ)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1. Рассылка заданий и получение ответов по почте. (существовал задолго до появления интернет).</a:t>
            </a:r>
          </a:p>
          <a:p>
            <a:r>
              <a:rPr lang="ru-RU" sz="3600" dirty="0" smtClean="0"/>
              <a:t>2. Рассылка (раздача) материалов курса на электронных носителях</a:t>
            </a:r>
          </a:p>
          <a:p>
            <a:r>
              <a:rPr lang="ru-RU" sz="3600" dirty="0" smtClean="0"/>
              <a:t>3. Использование электронной почты.</a:t>
            </a:r>
          </a:p>
          <a:p>
            <a:r>
              <a:rPr lang="ru-RU" sz="3600" dirty="0" smtClean="0"/>
              <a:t>4. Использование специальных программ для Дистанционных образовательных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0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lvl="0"/>
            <a:r>
              <a:rPr lang="ru-RU" sz="2200" b="1" dirty="0"/>
              <a:t>Основные понятия инноваций в педагогике и психологии</a:t>
            </a:r>
            <a:r>
              <a:rPr lang="ru-RU" sz="2200" b="1" dirty="0" smtClean="0"/>
              <a:t>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/>
          <a:lstStyle/>
          <a:p>
            <a:r>
              <a:rPr lang="ru-RU" dirty="0"/>
              <a:t>К инновационным процессам относятся все связанные с передовым опытом, многочисленные организационные преобразования в сфере народного образования, достижения научной мысли и их внедрение в практику.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65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143900" cy="635795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08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o2in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8215338" cy="650083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63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8143900" cy="62865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25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l_re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8143900" cy="62865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14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  <p:pic>
        <p:nvPicPr>
          <p:cNvPr id="7" name="Содержимое 6" descr="otv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072462" cy="6357958"/>
          </a:xfrm>
        </p:spPr>
      </p:pic>
    </p:spTree>
    <p:extLst>
      <p:ext uri="{BB962C8B-B14F-4D97-AF65-F5344CB8AC3E}">
        <p14:creationId xmlns:p14="http://schemas.microsoft.com/office/powerpoint/2010/main" val="3517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553356" cy="13230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Использование Дистанционных образовательных технологий (ДОТ) </a:t>
            </a:r>
            <a:br>
              <a:rPr lang="ru-RU" sz="2800" dirty="0" smtClean="0"/>
            </a:br>
            <a:r>
              <a:rPr lang="ru-RU" sz="2800" dirty="0" smtClean="0"/>
              <a:t>в учебном процессе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072462" cy="46698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Перевод всех учебно-методических материалов в электронный вид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Доработка УМК к использованию ДОТ.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Создание дополнительных учебно-методических материалов для обучения с применением ДОТ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Создание электронного курса (сайта) для обучения с применением ДОТ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4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Видеоматериалы для ДОТ</a:t>
            </a:r>
            <a:br>
              <a:rPr lang="ru-RU" dirty="0" smtClean="0"/>
            </a:br>
            <a:r>
              <a:rPr lang="ru-RU" sz="2700" dirty="0" err="1" smtClean="0"/>
              <a:t>Курашова</a:t>
            </a:r>
            <a:r>
              <a:rPr lang="ru-RU" sz="2700" dirty="0" smtClean="0"/>
              <a:t> Евгения (каф. Гимнастики) </a:t>
            </a:r>
            <a:endParaRPr lang="ru-RU" sz="2700" dirty="0"/>
          </a:p>
        </p:txBody>
      </p:sp>
      <p:pic>
        <p:nvPicPr>
          <p:cNvPr id="11" name="P309000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00496" y="1571612"/>
            <a:ext cx="3048000" cy="2286000"/>
          </a:xfrm>
          <a:prstGeom prst="rect">
            <a:avLst/>
          </a:prstGeom>
        </p:spPr>
      </p:pic>
      <p:pic>
        <p:nvPicPr>
          <p:cNvPr id="12" name="P3090008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00034" y="4143380"/>
            <a:ext cx="3048000" cy="2286000"/>
          </a:xfrm>
          <a:prstGeom prst="rect">
            <a:avLst/>
          </a:prstGeom>
        </p:spPr>
      </p:pic>
      <p:pic>
        <p:nvPicPr>
          <p:cNvPr id="13" name="P3090009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4000496" y="4143380"/>
            <a:ext cx="3048000" cy="2286000"/>
          </a:xfrm>
          <a:prstGeom prst="rect">
            <a:avLst/>
          </a:prstGeom>
        </p:spPr>
      </p:pic>
      <p:pic>
        <p:nvPicPr>
          <p:cNvPr id="9" name="P309000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00034" y="157161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29618" cy="5371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Реализация ДОТ в НГУ им. П.Ф.Лесгафта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Создание организационно-правовой базы.</a:t>
            </a:r>
          </a:p>
          <a:p>
            <a:r>
              <a:rPr lang="ru-RU" sz="3200" dirty="0" smtClean="0"/>
              <a:t>Создание Центра Дистанционного Образования при заочном факультете.</a:t>
            </a:r>
          </a:p>
          <a:p>
            <a:r>
              <a:rPr lang="ru-RU" sz="3200" dirty="0" smtClean="0"/>
              <a:t>Подготовка сотрудников университета на курсах ФПК</a:t>
            </a:r>
          </a:p>
          <a:p>
            <a:r>
              <a:rPr lang="ru-RU" sz="3200" dirty="0" smtClean="0"/>
              <a:t>Выборочное внедрение ДОТ по отдельным дисциплинам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36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Технология разработки и освоения инновационных систем.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7"/>
            <a:ext cx="8686800" cy="2520280"/>
          </a:xfrm>
        </p:spPr>
        <p:txBody>
          <a:bodyPr/>
          <a:lstStyle/>
          <a:p>
            <a:r>
              <a:rPr lang="ru-RU" dirty="0" smtClean="0"/>
              <a:t>Процесс разработки и освоения инновационных систем мало чем отличается от процесса обычной научной разработки и её внедрения. </a:t>
            </a:r>
          </a:p>
        </p:txBody>
      </p:sp>
    </p:spTree>
    <p:extLst>
      <p:ext uri="{BB962C8B-B14F-4D97-AF65-F5344CB8AC3E}">
        <p14:creationId xmlns:p14="http://schemas.microsoft.com/office/powerpoint/2010/main" val="4009358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Технология разработки и освоения инновационных систем.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Можно выделить следующие этапы:</a:t>
            </a:r>
          </a:p>
          <a:p>
            <a:r>
              <a:rPr lang="ru-RU" dirty="0" smtClean="0"/>
              <a:t>1. Появление идеи.</a:t>
            </a:r>
          </a:p>
          <a:p>
            <a:r>
              <a:rPr lang="ru-RU" dirty="0"/>
              <a:t>2</a:t>
            </a:r>
            <a:r>
              <a:rPr lang="ru-RU" dirty="0" smtClean="0"/>
              <a:t>. Выдвижение гипотезы</a:t>
            </a:r>
          </a:p>
          <a:p>
            <a:r>
              <a:rPr lang="ru-RU" dirty="0" smtClean="0"/>
              <a:t>3. Исследование вопроса (анализ литературных источников)</a:t>
            </a:r>
          </a:p>
          <a:p>
            <a:r>
              <a:rPr lang="ru-RU" dirty="0" smtClean="0"/>
              <a:t>4. Разработка инновационной системы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Опробация</a:t>
            </a:r>
            <a:r>
              <a:rPr lang="ru-RU" dirty="0" smtClean="0"/>
              <a:t> системы в рамках эксперимента.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31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Термин «инновация» происходит от латинского «</a:t>
            </a:r>
            <a:r>
              <a:rPr lang="ru-RU" dirty="0" err="1"/>
              <a:t>novatio</a:t>
            </a:r>
            <a:r>
              <a:rPr lang="ru-RU" dirty="0"/>
              <a:t>», что означает «обновление» (или «изменение») и приставке «</a:t>
            </a:r>
            <a:r>
              <a:rPr lang="ru-RU" dirty="0" err="1"/>
              <a:t>in</a:t>
            </a:r>
            <a:r>
              <a:rPr lang="ru-RU" dirty="0"/>
              <a:t>», которая переводится с латинского как «в направление», если переводить дословно «</a:t>
            </a:r>
            <a:r>
              <a:rPr lang="ru-RU" dirty="0" err="1"/>
              <a:t>Innovatio</a:t>
            </a:r>
            <a:r>
              <a:rPr lang="ru-RU" dirty="0"/>
              <a:t>» — «в направлении изменений». Само понятие </a:t>
            </a:r>
            <a:r>
              <a:rPr lang="ru-RU" dirty="0" err="1"/>
              <a:t>innovation</a:t>
            </a:r>
            <a:r>
              <a:rPr lang="ru-RU" dirty="0"/>
              <a:t> впервые появилось в научных исследованиях XIX в. Новую жизнь понятие «инновация» получило в начале XX в. в научных работах австрийского экономиста Й. </a:t>
            </a:r>
            <a:r>
              <a:rPr lang="ru-RU" dirty="0" err="1"/>
              <a:t>Шумпетера</a:t>
            </a:r>
            <a:r>
              <a:rPr lang="ru-RU" dirty="0"/>
              <a:t> в результате анализа «инновационных комбинаций», изменений в развитии экономических систем.</a:t>
            </a:r>
            <a:r>
              <a:rPr lang="ru-RU" dirty="0"/>
              <a:t> 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http://ru.wikipedia.org/wiki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lvl="0"/>
            <a:r>
              <a:rPr lang="ru-RU" sz="2200" b="1" dirty="0"/>
              <a:t>Основные понятия инноваций в педагогике и психологии</a:t>
            </a:r>
            <a:r>
              <a:rPr lang="ru-RU" sz="2200" b="1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13992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Технология разработки и освоения инновационных систем.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Можно выделить следующие этапы:</a:t>
            </a:r>
          </a:p>
          <a:p>
            <a:r>
              <a:rPr lang="ru-RU" dirty="0"/>
              <a:t>6</a:t>
            </a:r>
            <a:r>
              <a:rPr lang="ru-RU" dirty="0" smtClean="0"/>
              <a:t>. Статистический анализ результатов эксперимента.</a:t>
            </a:r>
          </a:p>
          <a:p>
            <a:r>
              <a:rPr lang="ru-RU" dirty="0" smtClean="0"/>
              <a:t>7. Юридическое оформление инновационной системы</a:t>
            </a:r>
          </a:p>
          <a:p>
            <a:r>
              <a:rPr lang="ru-RU" dirty="0" smtClean="0"/>
              <a:t>8. </a:t>
            </a:r>
            <a:r>
              <a:rPr lang="ru-RU" dirty="0"/>
              <a:t>Внедрение результатов в педагогический процесс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9.Издание научно-методических материалов и пособий по применению инновационной системы.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545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effectLst/>
              </a:rPr>
              <a:t>Нормативно-правовое обеспечение инноваций в образовательном процессе.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76064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Это новые и измененные законы и нормативно-правовые документы, определяющие и регулирующие все виды деятельности образовательных учреждений. В последние годы издан ряд законов и постановлений, связанных с аттестацией учащихся, введением федеральных и региональных образовательных стандартов, аккредитацией образовательных учреждений, подготовкой и переподготовкой руководящих кадров и др. </a:t>
            </a:r>
            <a:br>
              <a:rPr lang="ru-RU" dirty="0"/>
            </a:br>
            <a:r>
              <a:rPr lang="ru-RU" dirty="0"/>
              <a:t>Общий положительный эффект достигается за счет различных групп инноваций, учитывающих запросы общества и решающих перспективные задачи в области воспитания подрастающего поколения.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880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Подготовка инноваций образовательного учреждения к государственной аттестации.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757848"/>
              </p:ext>
            </p:extLst>
          </p:nvPr>
        </p:nvGraphicFramePr>
        <p:xfrm>
          <a:off x="323528" y="2592199"/>
          <a:ext cx="8686800" cy="404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40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"24" марта 2010 г.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N 209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1268760"/>
            <a:ext cx="66247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МИНИСТЕРСТВО ОБРАЗОВАНИЯ И НАУКИ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РОССИЙСКОЙ ФЕДЕРАЦИИ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Минобрнауки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России)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 Р И К А З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789040"/>
            <a:ext cx="7793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Подготовка к аттестации образовательного учреждения </a:t>
            </a:r>
          </a:p>
          <a:p>
            <a:r>
              <a:rPr lang="ru-RU" sz="2400" dirty="0" smtClean="0"/>
              <a:t>включает в себя довольно большое количество </a:t>
            </a:r>
          </a:p>
          <a:p>
            <a:r>
              <a:rPr lang="ru-RU" sz="2400" dirty="0" smtClean="0"/>
              <a:t>различного рода мероприятий связанных с различными </a:t>
            </a:r>
          </a:p>
          <a:p>
            <a:r>
              <a:rPr lang="ru-RU" sz="2400" dirty="0" smtClean="0"/>
              <a:t>областями  деятельности этого учреждения.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7895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Рассмотрим прежде всего подготовку инноваций:</a:t>
            </a:r>
          </a:p>
          <a:p>
            <a:r>
              <a:rPr lang="ru-RU" dirty="0" smtClean="0"/>
              <a:t>1. Разработка и представление учебных программ в соответствии с требованиями </a:t>
            </a:r>
            <a:r>
              <a:rPr lang="ru-RU" dirty="0" err="1" smtClean="0"/>
              <a:t>гостстандарта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Программы должны включать современные инновационные средства и методы используемые в конкретной дисциплине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Подготовка инноваций образовательного учреждения к государственной аттестации.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7312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443664" cy="49553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2. </a:t>
            </a:r>
            <a:r>
              <a:rPr lang="ru-RU" sz="3000" dirty="0" smtClean="0"/>
              <a:t>Подготовка и обеспечение образовательного процесса инновационными техническими средствами и методиками.</a:t>
            </a:r>
          </a:p>
          <a:p>
            <a:r>
              <a:rPr lang="ru-RU" sz="3000" dirty="0" smtClean="0"/>
              <a:t>Компьютерные классы. Обеспечение лекционных аудиторий мультимедийными средствами.</a:t>
            </a:r>
          </a:p>
          <a:p>
            <a:r>
              <a:rPr lang="ru-RU" sz="3000" dirty="0" smtClean="0"/>
              <a:t>Обеспечение доступа в интернет для преподавателей и учащихся 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Обеспечение дистанционных образовательных технологий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Подготовка инноваций образовательного учреждения к государственной аттестации.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112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Повышение квалификации работников учреждения.</a:t>
            </a:r>
          </a:p>
          <a:p>
            <a:r>
              <a:rPr lang="ru-RU" dirty="0" smtClean="0"/>
              <a:t>Своевременное прохождение программ повышения квалификации.</a:t>
            </a:r>
          </a:p>
          <a:p>
            <a:r>
              <a:rPr lang="ru-RU" dirty="0" smtClean="0"/>
              <a:t>Проведение открытых уроков, </a:t>
            </a:r>
            <a:r>
              <a:rPr lang="ru-RU" dirty="0" err="1" smtClean="0"/>
              <a:t>мастерклассов</a:t>
            </a:r>
            <a:r>
              <a:rPr lang="ru-RU" dirty="0" smtClean="0"/>
              <a:t>, конференций, форумов. </a:t>
            </a:r>
          </a:p>
          <a:p>
            <a:r>
              <a:rPr lang="ru-RU" dirty="0" smtClean="0"/>
              <a:t>Использование инновационных методик.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Подготовка инноваций образовательного учреждения к государственной аттестации.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649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основе инновационных образовательных процессов лежат две важнейшие проблемы педагогики: </a:t>
            </a:r>
            <a:br>
              <a:rPr lang="ru-RU" dirty="0"/>
            </a:br>
            <a:r>
              <a:rPr lang="ru-RU" dirty="0"/>
              <a:t>-проблема изучения педагогического опыта; </a:t>
            </a:r>
            <a:br>
              <a:rPr lang="ru-RU" dirty="0"/>
            </a:br>
            <a:r>
              <a:rPr lang="ru-RU" dirty="0"/>
              <a:t>-проблема доведение до практики достижений психолого-педагогической науки.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200" b="1" dirty="0"/>
              <a:t>Основные понятия инноваций в педагогике и психологии</a:t>
            </a:r>
            <a:r>
              <a:rPr lang="ru-RU" sz="2200" b="1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5801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</a:t>
            </a:r>
            <a:r>
              <a:rPr lang="ru-RU" dirty="0" smtClean="0"/>
              <a:t>развития инноваций находятся </a:t>
            </a:r>
            <a:r>
              <a:rPr lang="ru-RU" dirty="0"/>
              <a:t>две группы факторов: </a:t>
            </a:r>
            <a:endParaRPr lang="ru-RU" dirty="0" smtClean="0"/>
          </a:p>
          <a:p>
            <a:r>
              <a:rPr lang="ru-RU" dirty="0" smtClean="0"/>
              <a:t>объективные </a:t>
            </a:r>
            <a:r>
              <a:rPr lang="ru-RU" dirty="0"/>
              <a:t>факторы — создание условий, стимулирующих развитие инновационной деятельности и обеспечивающих принятие ее результатов; </a:t>
            </a:r>
            <a:endParaRPr lang="ru-RU" dirty="0" smtClean="0"/>
          </a:p>
          <a:p>
            <a:r>
              <a:rPr lang="ru-RU" dirty="0" smtClean="0"/>
              <a:t>субъективные </a:t>
            </a:r>
            <a:r>
              <a:rPr lang="ru-RU" dirty="0"/>
              <a:t>факторы связаны с субъектом инновационного процесса, с его готовностью к инновационной деятельности. Субъектами инновационных процессов выступают ученые-педагоги, учителя и другие работники сферы образования, чья деятельность носит инновационную направленность. 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Инновационные </a:t>
            </a:r>
            <a:r>
              <a:rPr lang="ru-RU" sz="2200" b="1" dirty="0"/>
              <a:t>процессы в современном образовании.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6358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Инновации в средствах обучения</a:t>
            </a:r>
            <a:r>
              <a:rPr lang="ru-RU" dirty="0" smtClean="0"/>
              <a:t>.</a:t>
            </a:r>
          </a:p>
          <a:p>
            <a:r>
              <a:rPr lang="ru-RU" dirty="0"/>
              <a:t>Сюда можно отнести  сами учебные материалы и средства используемые в процессе обучения. Инновационные учебные материалы это, как правило что-то новое, что ранее по каким-либо причинам не использовалось в учебном процессе. (например исторические открытия, творчество писателей и т.д</a:t>
            </a:r>
            <a:r>
              <a:rPr lang="ru-RU" dirty="0" smtClean="0"/>
              <a:t>.). </a:t>
            </a:r>
            <a:r>
              <a:rPr lang="ru-RU" dirty="0" smtClean="0">
                <a:solidFill>
                  <a:srgbClr val="FF0000"/>
                </a:solidFill>
              </a:rPr>
              <a:t>Это узко-профессиональный аспект.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Инновационные </a:t>
            </a:r>
            <a:r>
              <a:rPr lang="ru-RU" sz="2200" b="1" dirty="0"/>
              <a:t>процессы в современном образовании.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6358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инновационным средствам обучения на сегодняшний день относят преимущественно технические средства на основе вычислительной техники ( прежде всего компьютеры, электронные доски интернет справочные системы и т.д.)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Инновационные </a:t>
            </a:r>
            <a:r>
              <a:rPr lang="ru-RU" sz="2200" b="1" dirty="0"/>
              <a:t>процессы в современном образовании.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6358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Инновационные методы обучения, воспитания и управления.</a:t>
            </a:r>
          </a:p>
          <a:p>
            <a:r>
              <a:rPr lang="ru-RU" dirty="0"/>
              <a:t>Сюда можно отнести огромное количество разных методов и методик так или иначе участвующих в процессе образования и воспитания. В настоящее время большая часть инновационных методов и методик так или иначе связана так же с использованием вычислительной техники и интернет технологий, хотя есть большое количество инновационных методик и не связанных с вычислительной техникой.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Инновационные </a:t>
            </a:r>
            <a:r>
              <a:rPr lang="ru-RU" sz="2200" b="1" dirty="0"/>
              <a:t>процессы в современном образовании.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01653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1186</Words>
  <Application>Microsoft Office PowerPoint</Application>
  <PresentationFormat>Экран (4:3)</PresentationFormat>
  <Paragraphs>145</Paragraphs>
  <Slides>45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Инновационные вопросы педагогики и психологии.</vt:lpstr>
      <vt:lpstr>Содержание</vt:lpstr>
      <vt:lpstr>Основные понятия инноваций в педагогике и психологии.</vt:lpstr>
      <vt:lpstr>Основные понятия инноваций в педагогике и психологии.</vt:lpstr>
      <vt:lpstr>Основные понятия инноваций в педагогике и психологии.</vt:lpstr>
      <vt:lpstr>Инновационные процессы в современном образовании.</vt:lpstr>
      <vt:lpstr>Инновационные процессы в современном образовании.</vt:lpstr>
      <vt:lpstr>Инновационные процессы в современном образовании.</vt:lpstr>
      <vt:lpstr>Инновационные процессы в современном образовании.</vt:lpstr>
      <vt:lpstr>Инновационные процессы в современном образовании.</vt:lpstr>
      <vt:lpstr>Инновационные процессы в современном образовании.</vt:lpstr>
      <vt:lpstr>Инновационные процессы в современном образовании.</vt:lpstr>
      <vt:lpstr>Инновационные процессы в современном образовании.</vt:lpstr>
      <vt:lpstr>Технология разработки и освоения инновационных систем.</vt:lpstr>
      <vt:lpstr>Поиск информации</vt:lpstr>
      <vt:lpstr>Презентация PowerPoint</vt:lpstr>
      <vt:lpstr>Справочники, сайты, энциклопендии</vt:lpstr>
      <vt:lpstr>Передача информации</vt:lpstr>
      <vt:lpstr>Электронная почта</vt:lpstr>
      <vt:lpstr>Специальный сайт (институт исследований природы времени)</vt:lpstr>
      <vt:lpstr>Специальный сайт РАН институт народохозяйственного прогнозирования</vt:lpstr>
      <vt:lpstr>Личный сайт  павла георгиевича бордовского (pbord.spb.ru)</vt:lpstr>
      <vt:lpstr>Личный сайт  павла георгиевича бордовского (pbord.spb.ru)</vt:lpstr>
      <vt:lpstr>Личный сайт  павла георгиевича бордовского (pbord.spb.ru)</vt:lpstr>
      <vt:lpstr>Личный сайт  павла георгиевича бордовского (pbord.spb.ru)</vt:lpstr>
      <vt:lpstr>Личный сайт  павла георгиевича бордовского (pbord.spb.ru)</vt:lpstr>
      <vt:lpstr>Сайт отдела по связям с общественностью НГУ им. П.Ф.Лесгафта</vt:lpstr>
      <vt:lpstr>Создание личного сайта</vt:lpstr>
      <vt:lpstr>Дистанционные образовательные технологии (ДОТ)</vt:lpstr>
      <vt:lpstr>Дистанционные образовательные технологии (ДОТ)</vt:lpstr>
      <vt:lpstr>Дистанционные образовательные технологии (ДОТ)</vt:lpstr>
      <vt:lpstr>Дистанционные образовательные технологии (ДОТ)</vt:lpstr>
      <vt:lpstr>Дистанционные образовательные технологии (ДОТ)</vt:lpstr>
      <vt:lpstr>Дистанционные образовательные технологии (ДОТ)</vt:lpstr>
      <vt:lpstr>Использование Дистанционных образовательных технологий (ДОТ)  в учебном процессе</vt:lpstr>
      <vt:lpstr>Видеоматериалы для ДОТ Курашова Евгения (каф. Гимнастики) </vt:lpstr>
      <vt:lpstr>Реализация ДОТ в НГУ им. П.Ф.Лесгафта</vt:lpstr>
      <vt:lpstr>Технология разработки и освоения инновационных систем.</vt:lpstr>
      <vt:lpstr>Технология разработки и освоения инновационных систем.</vt:lpstr>
      <vt:lpstr>Технология разработки и освоения инновационных систем.</vt:lpstr>
      <vt:lpstr>Нормативно-правовое обеспечение инноваций в образовательном процессе.</vt:lpstr>
      <vt:lpstr>Подготовка инноваций образовательного учреждения к государственной аттестации.</vt:lpstr>
      <vt:lpstr>Подготовка инноваций образовательного учреждения к государственной аттестации.</vt:lpstr>
      <vt:lpstr>Подготовка инноваций образовательного учреждения к государственной аттестации.</vt:lpstr>
      <vt:lpstr>Подготовка инноваций образовательного учреждения к государственной аттестации.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вопросы педагогики и психологии.</dc:title>
  <dc:creator>Павел</dc:creator>
  <cp:lastModifiedBy>Павел</cp:lastModifiedBy>
  <cp:revision>10</cp:revision>
  <dcterms:created xsi:type="dcterms:W3CDTF">2012-02-12T16:24:02Z</dcterms:created>
  <dcterms:modified xsi:type="dcterms:W3CDTF">2012-02-12T17:51:43Z</dcterms:modified>
</cp:coreProperties>
</file>