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71"/>
  </p:notesMasterIdLst>
  <p:handoutMasterIdLst>
    <p:handoutMasterId r:id="rId72"/>
  </p:handoutMasterIdLst>
  <p:sldIdLst>
    <p:sldId id="256" r:id="rId2"/>
    <p:sldId id="263" r:id="rId3"/>
    <p:sldId id="258" r:id="rId4"/>
    <p:sldId id="259" r:id="rId5"/>
    <p:sldId id="260" r:id="rId6"/>
    <p:sldId id="262" r:id="rId7"/>
    <p:sldId id="264" r:id="rId8"/>
    <p:sldId id="265" r:id="rId9"/>
    <p:sldId id="267" r:id="rId10"/>
    <p:sldId id="269" r:id="rId11"/>
    <p:sldId id="270" r:id="rId12"/>
    <p:sldId id="271" r:id="rId13"/>
    <p:sldId id="272" r:id="rId14"/>
    <p:sldId id="334"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330" r:id="rId32"/>
    <p:sldId id="290" r:id="rId33"/>
    <p:sldId id="291" r:id="rId34"/>
    <p:sldId id="292" r:id="rId35"/>
    <p:sldId id="293" r:id="rId36"/>
    <p:sldId id="294" r:id="rId37"/>
    <p:sldId id="295" r:id="rId38"/>
    <p:sldId id="296" r:id="rId39"/>
    <p:sldId id="297" r:id="rId40"/>
    <p:sldId id="299" r:id="rId41"/>
    <p:sldId id="300" r:id="rId42"/>
    <p:sldId id="301" r:id="rId43"/>
    <p:sldId id="302" r:id="rId44"/>
    <p:sldId id="303" r:id="rId45"/>
    <p:sldId id="306" r:id="rId46"/>
    <p:sldId id="308" r:id="rId47"/>
    <p:sldId id="309" r:id="rId48"/>
    <p:sldId id="310" r:id="rId49"/>
    <p:sldId id="311" r:id="rId50"/>
    <p:sldId id="312" r:id="rId51"/>
    <p:sldId id="313" r:id="rId52"/>
    <p:sldId id="314" r:id="rId53"/>
    <p:sldId id="315" r:id="rId54"/>
    <p:sldId id="316" r:id="rId55"/>
    <p:sldId id="317" r:id="rId56"/>
    <p:sldId id="318" r:id="rId57"/>
    <p:sldId id="331" r:id="rId58"/>
    <p:sldId id="333" r:id="rId59"/>
    <p:sldId id="332" r:id="rId60"/>
    <p:sldId id="319" r:id="rId61"/>
    <p:sldId id="320" r:id="rId62"/>
    <p:sldId id="321" r:id="rId63"/>
    <p:sldId id="322" r:id="rId64"/>
    <p:sldId id="324" r:id="rId65"/>
    <p:sldId id="325" r:id="rId66"/>
    <p:sldId id="326" r:id="rId67"/>
    <p:sldId id="327" r:id="rId68"/>
    <p:sldId id="328" r:id="rId69"/>
    <p:sldId id="329" r:id="rId7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101" d="100"/>
          <a:sy n="101" d="100"/>
        </p:scale>
        <p:origin x="-1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831560-2B1B-457F-A31F-A177D893AD23}" type="datetimeFigureOut">
              <a:rPr lang="ru-RU" smtClean="0"/>
              <a:pPr/>
              <a:t>10.12.2011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B9B9B6-2DC4-401B-928F-ACE989EE8E7B}" type="slidenum">
              <a:rPr lang="ru-RU" smtClean="0"/>
              <a:pPr/>
              <a:t>‹#›</a:t>
            </a:fld>
            <a:endParaRPr lang="ru-RU"/>
          </a:p>
        </p:txBody>
      </p:sp>
    </p:spTree>
    <p:extLst>
      <p:ext uri="{BB962C8B-B14F-4D97-AF65-F5344CB8AC3E}">
        <p14:creationId xmlns:p14="http://schemas.microsoft.com/office/powerpoint/2010/main" val="1825087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1DC783-AE4B-4EF5-99DD-E91061A05806}" type="datetimeFigureOut">
              <a:rPr lang="ru-RU" smtClean="0"/>
              <a:pPr/>
              <a:t>10.12.2011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171193-649B-4944-A520-FF631D10E913}" type="slidenum">
              <a:rPr lang="ru-RU" smtClean="0"/>
              <a:pPr/>
              <a:t>‹#›</a:t>
            </a:fld>
            <a:endParaRPr lang="ru-RU"/>
          </a:p>
        </p:txBody>
      </p:sp>
    </p:spTree>
    <p:extLst>
      <p:ext uri="{BB962C8B-B14F-4D97-AF65-F5344CB8AC3E}">
        <p14:creationId xmlns:p14="http://schemas.microsoft.com/office/powerpoint/2010/main" val="463307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0171193-649B-4944-A520-FF631D10E913}"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E65E8B52-D2BE-4E3A-9CCF-EB8328BBA1D1}" type="datetime1">
              <a:rPr lang="ru-RU" smtClean="0"/>
              <a:pPr/>
              <a:t>10.12.2011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02FBD615-69C4-4B61-807D-CCE4F54F1D24}"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C048A11-7729-433C-8A0D-6F84282E6418}" type="datetime1">
              <a:rPr lang="ru-RU" smtClean="0"/>
              <a:pPr/>
              <a:t>10.12.2011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BD615-69C4-4B61-807D-CCE4F54F1D2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A0D6440-DF99-4C5D-B3DE-AF55A0AAE662}" type="datetime1">
              <a:rPr lang="ru-RU" smtClean="0"/>
              <a:pPr/>
              <a:t>10.12.2011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BD615-69C4-4B61-807D-CCE4F54F1D2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48B49A48-B8B1-4E1D-9E1B-E6804C929A6F}" type="datetime1">
              <a:rPr lang="ru-RU" smtClean="0"/>
              <a:pPr/>
              <a:t>10.12.2011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BD615-69C4-4B61-807D-CCE4F54F1D24}"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24A36E0-31E9-4728-BBC4-7B50386CF7C3}" type="datetime1">
              <a:rPr lang="ru-RU" smtClean="0"/>
              <a:pPr/>
              <a:t>10.12.2011</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02FBD615-69C4-4B61-807D-CCE4F54F1D2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D7EFE4CB-B9FF-44B5-958D-AA4D44D97D8F}" type="datetime1">
              <a:rPr lang="ru-RU" smtClean="0"/>
              <a:pPr/>
              <a:t>10.12.2011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FBD615-69C4-4B61-807D-CCE4F54F1D24}"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AD4F80A0-F391-4164-A710-C01D00C44D5D}" type="datetime1">
              <a:rPr lang="ru-RU" smtClean="0"/>
              <a:pPr/>
              <a:t>10.12.2011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2FBD615-69C4-4B61-807D-CCE4F54F1D24}"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B8A7D25-0C6B-4E44-BB1A-C8919398C97E}" type="datetime1">
              <a:rPr lang="ru-RU" smtClean="0"/>
              <a:pPr/>
              <a:t>10.12.2011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2FBD615-69C4-4B61-807D-CCE4F54F1D2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51DED3-D156-4467-A5F2-34450CC1877B}" type="datetime1">
              <a:rPr lang="ru-RU" smtClean="0"/>
              <a:pPr/>
              <a:t>10.12.2011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2FBD615-69C4-4B61-807D-CCE4F54F1D2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B83F831-7BE3-4E61-9F10-DC426F42117F}" type="datetime1">
              <a:rPr lang="ru-RU" smtClean="0"/>
              <a:pPr/>
              <a:t>10.12.2011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FBD615-69C4-4B61-807D-CCE4F54F1D24}"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57A39DE-79FA-43D6-AC5B-E3CCC31275AE}" type="datetime1">
              <a:rPr lang="ru-RU" smtClean="0"/>
              <a:pPr/>
              <a:t>10.12.2011</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02FBD615-69C4-4B61-807D-CCE4F54F1D24}"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0206793-B260-40F3-A271-E181A636B468}" type="datetime1">
              <a:rPr lang="ru-RU" smtClean="0"/>
              <a:pPr/>
              <a:t>10.12.2011</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2FBD615-69C4-4B61-807D-CCE4F54F1D2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ormal.stanford.edu/jmc/whatisai/whatisai.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ormal.stanford.edu/jmc/whatisai/whatisai.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ru.wikipedia.org/wiki/%D0%9A%D0%B8%D1%82%D0%B0%D0%B9%D1%81%D0%BA%D0%B8%D0%B5_%D0%B8%D0%B5%D1%80%D0%BE%D0%B3%D0%BB%D0%B8%D1%84%D1%8B" TargetMode="External"/><Relationship Id="rId2" Type="http://schemas.openxmlformats.org/officeDocument/2006/relationships/hyperlink" Target="http://ru.wikipedia.org/wiki/%D0%9A%D0%B8%D1%82%D0%B0%D0%B9%D1%81%D0%BA%D0%B8%D0%B9_%D1%8F%D0%B7%D1%8B%D0%BA"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8" Type="http://schemas.openxmlformats.org/officeDocument/2006/relationships/hyperlink" Target="http://lib.sibnet.ru/referat/3316" TargetMode="External"/><Relationship Id="rId13" Type="http://schemas.openxmlformats.org/officeDocument/2006/relationships/hyperlink" Target="http://ru.wikipedia.org/wiki/%D0%A1%D0%BB%D1%83%D0%B6%D0%B5%D0%B1%D0%BD%D0%B0%D1%8F:BookSources/5040029063" TargetMode="External"/><Relationship Id="rId3" Type="http://schemas.openxmlformats.org/officeDocument/2006/relationships/hyperlink" Target="http://www.alanturing.net/turing_archive/pages/Reference%20Articles/what_is_AI/What%20is%20AI09.html" TargetMode="External"/><Relationship Id="rId7" Type="http://schemas.openxmlformats.org/officeDocument/2006/relationships/hyperlink" Target="http://www.20q.net/" TargetMode="External"/><Relationship Id="rId12" Type="http://schemas.openxmlformats.org/officeDocument/2006/relationships/hyperlink" Target="http://region.computerra.ru/offline/2000/42/5284/" TargetMode="External"/><Relationship Id="rId2" Type="http://schemas.openxmlformats.org/officeDocument/2006/relationships/hyperlink" Target="http://www-formal.stanford.edu/jmc/whatisai/whatisai.html" TargetMode="External"/><Relationship Id="rId1" Type="http://schemas.openxmlformats.org/officeDocument/2006/relationships/slideLayout" Target="../slideLayouts/slideLayout2.xml"/><Relationship Id="rId6" Type="http://schemas.openxmlformats.org/officeDocument/2006/relationships/hyperlink" Target="http://www.pereplet.ru/cgi/aiforum/index.cgi?read=957" TargetMode="External"/><Relationship Id="rId11" Type="http://schemas.openxmlformats.org/officeDocument/2006/relationships/hyperlink" Target="http://www.thetech.org/robotics/ethics/index.html" TargetMode="External"/><Relationship Id="rId5" Type="http://schemas.openxmlformats.org/officeDocument/2006/relationships/hyperlink" Target="http://www.technologyreview.com/" TargetMode="External"/><Relationship Id="rId10" Type="http://schemas.openxmlformats.org/officeDocument/2006/relationships/hyperlink" Target="http://ru.wikipedia.org/wiki/%D0%A1%D0%BB%D1%83%D0%B6%D0%B5%D0%B1%D0%BD%D0%B0%D1%8F:BookSources/5354009936" TargetMode="External"/><Relationship Id="rId4" Type="http://schemas.openxmlformats.org/officeDocument/2006/relationships/hyperlink" Target="http://www.kurzweilai.net/" TargetMode="External"/><Relationship Id="rId9" Type="http://schemas.openxmlformats.org/officeDocument/2006/relationships/hyperlink" Target="http://www.raai.org/library/books/sirl/ai.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1052736"/>
            <a:ext cx="8784976" cy="5376660"/>
          </a:xfrm>
        </p:spPr>
        <p:txBody>
          <a:bodyPr>
            <a:normAutofit fontScale="90000"/>
          </a:bodyPr>
          <a:lstStyle/>
          <a:p>
            <a:r>
              <a:rPr lang="ru-RU" sz="4000" b="1" dirty="0" smtClean="0">
                <a:solidFill>
                  <a:schemeClr val="tx1"/>
                </a:solidFill>
              </a:rPr>
              <a:t/>
            </a:r>
            <a:br>
              <a:rPr lang="ru-RU" sz="4000" b="1" dirty="0" smtClean="0">
                <a:solidFill>
                  <a:schemeClr val="tx1"/>
                </a:solidFill>
              </a:rPr>
            </a:br>
            <a:r>
              <a:rPr lang="ru-RU" sz="4000" b="1" dirty="0" smtClean="0">
                <a:solidFill>
                  <a:schemeClr val="tx1"/>
                </a:solidFill>
              </a:rPr>
              <a:t>Искусственный </a:t>
            </a:r>
            <a:r>
              <a:rPr lang="ru-RU" sz="4000" b="1" dirty="0" smtClean="0">
                <a:solidFill>
                  <a:schemeClr val="tx1"/>
                </a:solidFill>
              </a:rPr>
              <a:t>интеллект (ИИ)</a:t>
            </a:r>
            <a:r>
              <a:rPr lang="ru-RU" sz="4000" dirty="0" smtClean="0">
                <a:solidFill>
                  <a:schemeClr val="tx1"/>
                </a:solidFill>
              </a:rPr>
              <a:t> </a:t>
            </a:r>
            <a:r>
              <a:rPr lang="ru-RU" sz="4000" dirty="0" smtClean="0">
                <a:solidFill>
                  <a:schemeClr val="tx1"/>
                </a:solidFill>
              </a:rPr>
              <a:t/>
            </a:r>
            <a:br>
              <a:rPr lang="ru-RU" sz="4000" dirty="0" smtClean="0">
                <a:solidFill>
                  <a:schemeClr val="tx1"/>
                </a:solidFill>
              </a:rPr>
            </a:br>
            <a:r>
              <a:rPr lang="ru-RU" sz="4000" dirty="0" smtClean="0">
                <a:solidFill>
                  <a:schemeClr val="tx1"/>
                </a:solidFill>
              </a:rPr>
              <a:t>(</a:t>
            </a:r>
            <a:r>
              <a:rPr lang="ru-RU" sz="4000" dirty="0" smtClean="0">
                <a:solidFill>
                  <a:schemeClr val="tx1"/>
                </a:solidFill>
              </a:rPr>
              <a:t>англ. </a:t>
            </a:r>
            <a:r>
              <a:rPr lang="ru-RU" sz="4400" i="1" dirty="0" err="1" smtClean="0">
                <a:solidFill>
                  <a:schemeClr val="tx1"/>
                </a:solidFill>
              </a:rPr>
              <a:t>Artificial</a:t>
            </a:r>
            <a:r>
              <a:rPr lang="ru-RU" sz="4400" i="1" dirty="0" smtClean="0">
                <a:solidFill>
                  <a:schemeClr val="tx1"/>
                </a:solidFill>
              </a:rPr>
              <a:t> </a:t>
            </a:r>
            <a:r>
              <a:rPr lang="ru-RU" sz="4400" i="1" dirty="0" err="1" smtClean="0">
                <a:solidFill>
                  <a:schemeClr val="tx1"/>
                </a:solidFill>
              </a:rPr>
              <a:t>intelligence</a:t>
            </a:r>
            <a:r>
              <a:rPr lang="ru-RU" sz="4400" i="1" dirty="0" smtClean="0">
                <a:solidFill>
                  <a:schemeClr val="tx1"/>
                </a:solidFill>
              </a:rPr>
              <a:t>, AI</a:t>
            </a:r>
            <a:r>
              <a:rPr lang="ru-RU" sz="4000" dirty="0" smtClean="0">
                <a:solidFill>
                  <a:schemeClr val="tx1"/>
                </a:solidFill>
              </a:rPr>
              <a:t>)</a:t>
            </a:r>
            <a:r>
              <a:rPr lang="ru-RU" sz="4000" baseline="30000" dirty="0" smtClean="0">
                <a:solidFill>
                  <a:schemeClr val="tx1"/>
                </a:solidFill>
              </a:rPr>
              <a:t>[1]</a:t>
            </a:r>
            <a:r>
              <a:rPr lang="ru-RU" sz="4000" dirty="0" smtClean="0">
                <a:solidFill>
                  <a:schemeClr val="tx1"/>
                </a:solidFill>
              </a:rPr>
              <a:t> </a:t>
            </a:r>
            <a:r>
              <a:rPr lang="ru-RU" sz="4000" dirty="0" smtClean="0">
                <a:solidFill>
                  <a:schemeClr val="tx1"/>
                </a:solidFill>
              </a:rPr>
              <a:t/>
            </a:r>
            <a:br>
              <a:rPr lang="ru-RU" sz="4000" dirty="0" smtClean="0">
                <a:solidFill>
                  <a:schemeClr val="tx1"/>
                </a:solidFill>
              </a:rPr>
            </a:br>
            <a:r>
              <a:rPr lang="ru-RU" dirty="0">
                <a:solidFill>
                  <a:schemeClr val="tx1"/>
                </a:solidFill>
              </a:rPr>
              <a:t/>
            </a:r>
            <a:br>
              <a:rPr lang="ru-RU" dirty="0">
                <a:solidFill>
                  <a:schemeClr val="tx1"/>
                </a:solidFill>
              </a:rPr>
            </a:br>
            <a:r>
              <a:rPr lang="ru-RU" sz="3600" dirty="0" smtClean="0">
                <a:solidFill>
                  <a:schemeClr val="tx1"/>
                </a:solidFill>
              </a:rPr>
              <a:t>— </a:t>
            </a:r>
            <a:r>
              <a:rPr lang="ru-RU" sz="3600" dirty="0" smtClean="0">
                <a:solidFill>
                  <a:schemeClr val="tx1"/>
                </a:solidFill>
              </a:rPr>
              <a:t>это наука и разработка интеллектуальных машин и систем, особенно интеллектуальных компьютерных программ, направленных на то, чтобы понять человеческий интеллект.</a:t>
            </a:r>
            <a:r>
              <a:rPr lang="ru-RU" sz="3600" baseline="30000" dirty="0" smtClean="0">
                <a:solidFill>
                  <a:schemeClr val="tx1"/>
                </a:solidFill>
              </a:rPr>
              <a:t>[2]</a:t>
            </a:r>
            <a:r>
              <a:rPr lang="ru-RU" sz="3600" dirty="0" smtClean="0">
                <a:solidFill>
                  <a:schemeClr val="tx1"/>
                </a:solidFill>
              </a:rPr>
              <a:t> При этом используемые методы не обязательно биологически правдоподобны. </a:t>
            </a:r>
            <a:r>
              <a:rPr lang="ru-RU" sz="4000" dirty="0" smtClean="0">
                <a:solidFill>
                  <a:schemeClr val="tx1"/>
                </a:solidFill>
              </a:rPr>
              <a:t/>
            </a:r>
            <a:br>
              <a:rPr lang="ru-RU" sz="4000" dirty="0" smtClean="0">
                <a:solidFill>
                  <a:schemeClr val="tx1"/>
                </a:solidFill>
              </a:rPr>
            </a:br>
            <a:r>
              <a:rPr lang="en-US" sz="2200" b="1" i="1" baseline="30000" dirty="0" smtClean="0">
                <a:solidFill>
                  <a:schemeClr val="tx1"/>
                </a:solidFill>
                <a:hlinkClick r:id=""/>
              </a:rPr>
              <a:t>1</a:t>
            </a:r>
            <a:r>
              <a:rPr lang="en-US" sz="2200" dirty="0" smtClean="0">
                <a:solidFill>
                  <a:schemeClr val="tx1"/>
                </a:solidFill>
              </a:rPr>
              <a:t> </a:t>
            </a:r>
            <a:r>
              <a:rPr lang="en-US" sz="2200" b="1" i="1" baseline="30000" dirty="0" smtClean="0">
                <a:solidFill>
                  <a:schemeClr val="tx1"/>
                </a:solidFill>
                <a:hlinkClick r:id=""/>
              </a:rPr>
              <a:t>2</a:t>
            </a:r>
            <a:r>
              <a:rPr lang="en-US" sz="2200" dirty="0" smtClean="0">
                <a:solidFill>
                  <a:schemeClr val="tx1"/>
                </a:solidFill>
              </a:rPr>
              <a:t> </a:t>
            </a:r>
            <a:r>
              <a:rPr lang="en-US" sz="2200" b="1" i="1" baseline="30000" dirty="0" smtClean="0">
                <a:solidFill>
                  <a:schemeClr val="tx1"/>
                </a:solidFill>
                <a:hlinkClick r:id=""/>
              </a:rPr>
              <a:t>3</a:t>
            </a:r>
            <a:r>
              <a:rPr lang="en-US" sz="2200" dirty="0" smtClean="0">
                <a:solidFill>
                  <a:schemeClr val="tx1"/>
                </a:solidFill>
              </a:rPr>
              <a:t> </a:t>
            </a:r>
            <a:r>
              <a:rPr lang="en-US" sz="2200" dirty="0" smtClean="0">
                <a:solidFill>
                  <a:schemeClr val="tx1"/>
                </a:solidFill>
                <a:hlinkClick r:id="rId3"/>
              </a:rPr>
              <a:t>What is Artificial Intelligence?</a:t>
            </a:r>
            <a:r>
              <a:rPr lang="en-US" sz="2200" dirty="0" smtClean="0">
                <a:solidFill>
                  <a:schemeClr val="tx1"/>
                </a:solidFill>
              </a:rPr>
              <a:t> </a:t>
            </a:r>
            <a:r>
              <a:rPr lang="ru-RU" sz="2200" dirty="0" smtClean="0">
                <a:solidFill>
                  <a:schemeClr val="tx1"/>
                </a:solidFill>
              </a:rPr>
              <a:t>интервью Джона Маккарти, 2007 </a:t>
            </a:r>
            <a:endParaRPr lang="ru-RU" sz="22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3600" b="1" i="1" dirty="0" smtClean="0"/>
              <a:t>История искусственного интеллекта</a:t>
            </a:r>
            <a:endParaRPr lang="ru-RU" sz="3600" dirty="0"/>
          </a:p>
        </p:txBody>
      </p:sp>
      <p:sp>
        <p:nvSpPr>
          <p:cNvPr id="3" name="Содержимое 2"/>
          <p:cNvSpPr>
            <a:spLocks noGrp="1"/>
          </p:cNvSpPr>
          <p:nvPr>
            <p:ph sz="quarter" idx="1"/>
          </p:nvPr>
        </p:nvSpPr>
        <p:spPr>
          <a:xfrm>
            <a:off x="457200" y="928670"/>
            <a:ext cx="8229600" cy="5197493"/>
          </a:xfrm>
        </p:spPr>
        <p:txBody>
          <a:bodyPr>
            <a:normAutofit/>
          </a:bodyPr>
          <a:lstStyle/>
          <a:p>
            <a:r>
              <a:rPr lang="ru-RU" dirty="0" smtClean="0"/>
              <a:t>История искусственного интеллекта как нового научного направления начинается в середине XX века. К этому времени уже было сформировано множество предпосылок его зарождения: </a:t>
            </a:r>
          </a:p>
          <a:p>
            <a:r>
              <a:rPr lang="ru-RU" dirty="0" smtClean="0"/>
              <a:t>среди </a:t>
            </a:r>
            <a:r>
              <a:rPr lang="ru-RU" b="1" dirty="0" smtClean="0"/>
              <a:t>философов</a:t>
            </a:r>
            <a:r>
              <a:rPr lang="ru-RU" dirty="0" smtClean="0"/>
              <a:t> давно шли споры о природе человека и процессе познания мира, </a:t>
            </a:r>
          </a:p>
          <a:p>
            <a:r>
              <a:rPr lang="ru-RU" b="1" dirty="0" smtClean="0"/>
              <a:t>нейрофизиологи и психологи </a:t>
            </a:r>
            <a:r>
              <a:rPr lang="ru-RU" dirty="0" smtClean="0"/>
              <a:t>разработали ряд теорий относительно работы человеческого мозга и мышления, </a:t>
            </a:r>
          </a:p>
          <a:p>
            <a:r>
              <a:rPr lang="ru-RU" b="1" dirty="0" smtClean="0"/>
              <a:t>экономисты и математики </a:t>
            </a:r>
            <a:r>
              <a:rPr lang="ru-RU" dirty="0" smtClean="0"/>
              <a:t>задавались вопросами оптимальных расчётов и представления знаний о мире в формализованном виде;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500034" y="142852"/>
            <a:ext cx="8229600" cy="511156"/>
          </a:xfrm>
        </p:spPr>
        <p:txBody>
          <a:bodyPr>
            <a:normAutofit fontScale="90000"/>
          </a:bodyPr>
          <a:lstStyle/>
          <a:p>
            <a:r>
              <a:rPr lang="ru-RU" sz="3600" b="1" i="1" dirty="0" smtClean="0"/>
              <a:t>История искусственного интеллекта</a:t>
            </a:r>
            <a:endParaRPr lang="ru-RU" sz="3600" dirty="0"/>
          </a:p>
        </p:txBody>
      </p:sp>
      <p:sp>
        <p:nvSpPr>
          <p:cNvPr id="3" name="Содержимое 2"/>
          <p:cNvSpPr>
            <a:spLocks noGrp="1"/>
          </p:cNvSpPr>
          <p:nvPr>
            <p:ph sz="quarter" idx="1"/>
          </p:nvPr>
        </p:nvSpPr>
        <p:spPr>
          <a:xfrm>
            <a:off x="457200" y="642918"/>
            <a:ext cx="8229600" cy="6000792"/>
          </a:xfrm>
        </p:spPr>
        <p:txBody>
          <a:bodyPr>
            <a:normAutofit/>
          </a:bodyPr>
          <a:lstStyle/>
          <a:p>
            <a:r>
              <a:rPr lang="ru-RU" dirty="0" smtClean="0"/>
              <a:t>зародился фундамент математической </a:t>
            </a:r>
            <a:r>
              <a:rPr lang="ru-RU" b="1" dirty="0" smtClean="0"/>
              <a:t>теории вычислений — теории алгоритмов </a:t>
            </a:r>
            <a:r>
              <a:rPr lang="ru-RU" dirty="0" smtClean="0"/>
              <a:t>— и были созданы первые компьютеры.</a:t>
            </a:r>
          </a:p>
          <a:p>
            <a:r>
              <a:rPr lang="ru-RU" b="1" dirty="0" smtClean="0"/>
              <a:t>Возможности новых машин </a:t>
            </a:r>
            <a:r>
              <a:rPr lang="ru-RU" dirty="0" smtClean="0"/>
              <a:t>в плане скорости вычислений </a:t>
            </a:r>
            <a:r>
              <a:rPr lang="ru-RU" b="1" dirty="0" smtClean="0"/>
              <a:t>оказались больше человеческих</a:t>
            </a:r>
            <a:r>
              <a:rPr lang="ru-RU" dirty="0" smtClean="0"/>
              <a:t>, поэтому в учёном сообществе закрался вопрос: каковы границы возможностей компьютеров и достигнут ли машины уровня развития человека? </a:t>
            </a:r>
          </a:p>
          <a:p>
            <a:r>
              <a:rPr lang="ru-RU" b="1" dirty="0" smtClean="0"/>
              <a:t>Единого ответа на вопрос чем занимается искусственный интеллект, не существует</a:t>
            </a:r>
            <a:r>
              <a:rPr lang="ru-RU" dirty="0" smtClean="0"/>
              <a:t>. Почти каждый автор, пишущий книгу об ИИ, отталкивается в ней от какого-либо определения, рассматривая в его свете достижения этой науки. Обычно эти определения сводятся к следующим:</a:t>
            </a:r>
            <a:endParaRPr lang="ru-RU" dirty="0"/>
          </a:p>
        </p:txBody>
      </p:sp>
      <p:sp>
        <p:nvSpPr>
          <p:cNvPr id="5" name="Номер слайда 4"/>
          <p:cNvSpPr>
            <a:spLocks noGrp="1"/>
          </p:cNvSpPr>
          <p:nvPr>
            <p:ph type="sldNum" sz="quarter" idx="12"/>
          </p:nvPr>
        </p:nvSpPr>
        <p:spPr/>
        <p:txBody>
          <a:bodyPr/>
          <a:lstStyle/>
          <a:p>
            <a:fld id="{02FBD615-69C4-4B61-807D-CCE4F54F1D24}"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500034" y="214290"/>
            <a:ext cx="8229600" cy="511156"/>
          </a:xfrm>
        </p:spPr>
        <p:txBody>
          <a:bodyPr>
            <a:normAutofit fontScale="90000"/>
          </a:bodyPr>
          <a:lstStyle/>
          <a:p>
            <a:r>
              <a:rPr lang="ru-RU" sz="3600" b="1" i="1" dirty="0" smtClean="0"/>
              <a:t>История искусственного интеллекта</a:t>
            </a:r>
            <a:endParaRPr lang="ru-RU" sz="3600" dirty="0"/>
          </a:p>
        </p:txBody>
      </p:sp>
      <p:sp>
        <p:nvSpPr>
          <p:cNvPr id="3" name="Содержимое 2"/>
          <p:cNvSpPr>
            <a:spLocks noGrp="1"/>
          </p:cNvSpPr>
          <p:nvPr>
            <p:ph sz="quarter" idx="1"/>
          </p:nvPr>
        </p:nvSpPr>
        <p:spPr>
          <a:xfrm>
            <a:off x="457200" y="714356"/>
            <a:ext cx="8229600" cy="5411807"/>
          </a:xfrm>
        </p:spPr>
        <p:txBody>
          <a:bodyPr>
            <a:normAutofit/>
          </a:bodyPr>
          <a:lstStyle/>
          <a:p>
            <a:r>
              <a:rPr lang="ru-RU" dirty="0" smtClean="0"/>
              <a:t>В 1950 году один из пионеров в области вычислительной техники, английский учёный Алан Тьюринг, пишет статью под названием «Может ли машина мыслить?», в которой приводит свои ответы на подобные вопросы, и описывает процедуру, с помощью которой можно будет определить момент, когда машина сравняется в плане разумности с человеком, получившей название теста Тьюринга - </a:t>
            </a:r>
            <a:r>
              <a:rPr lang="ru-RU" b="1" i="1" dirty="0" smtClean="0"/>
              <a:t>Подходы к определению искусственного интеллекта</a:t>
            </a:r>
            <a:endParaRPr lang="ru-RU" dirty="0" smtClean="0"/>
          </a:p>
          <a:p>
            <a:endParaRPr lang="ru-RU" dirty="0" smtClean="0"/>
          </a:p>
          <a:p>
            <a:endParaRPr lang="ru-RU" dirty="0"/>
          </a:p>
        </p:txBody>
      </p:sp>
      <p:sp>
        <p:nvSpPr>
          <p:cNvPr id="5" name="Номер слайда 4"/>
          <p:cNvSpPr>
            <a:spLocks noGrp="1"/>
          </p:cNvSpPr>
          <p:nvPr>
            <p:ph type="sldNum" sz="quarter" idx="12"/>
          </p:nvPr>
        </p:nvSpPr>
        <p:spPr/>
        <p:txBody>
          <a:bodyPr/>
          <a:lstStyle/>
          <a:p>
            <a:fld id="{02FBD615-69C4-4B61-807D-CCE4F54F1D24}" type="slidenum">
              <a:rPr lang="ru-RU" smtClean="0"/>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582594"/>
          </a:xfrm>
        </p:spPr>
        <p:txBody>
          <a:bodyPr>
            <a:noAutofit/>
          </a:bodyPr>
          <a:lstStyle/>
          <a:p>
            <a:r>
              <a:rPr lang="ru-RU" sz="3600" b="1" i="1" dirty="0" smtClean="0"/>
              <a:t>История искусственного интеллекта</a:t>
            </a:r>
            <a:endParaRPr lang="ru-RU" sz="3600" dirty="0"/>
          </a:p>
        </p:txBody>
      </p:sp>
      <p:sp>
        <p:nvSpPr>
          <p:cNvPr id="3" name="Содержимое 2"/>
          <p:cNvSpPr>
            <a:spLocks noGrp="1"/>
          </p:cNvSpPr>
          <p:nvPr>
            <p:ph sz="quarter" idx="1"/>
          </p:nvPr>
        </p:nvSpPr>
        <p:spPr>
          <a:xfrm>
            <a:off x="214282" y="785794"/>
            <a:ext cx="8715436" cy="5857916"/>
          </a:xfrm>
        </p:spPr>
        <p:txBody>
          <a:bodyPr>
            <a:normAutofit fontScale="92500" lnSpcReduction="10000"/>
          </a:bodyPr>
          <a:lstStyle/>
          <a:p>
            <a:pPr algn="ctr"/>
            <a:r>
              <a:rPr lang="ru-RU" b="1" dirty="0" smtClean="0"/>
              <a:t>Тест Тьюринга</a:t>
            </a:r>
          </a:p>
          <a:p>
            <a:r>
              <a:rPr lang="ru-RU" dirty="0" smtClean="0"/>
              <a:t>Эмпирический тест, идея которого была предложена Аланом Тьюрингом в статье «Вычислительные машины и разум» (англ. </a:t>
            </a:r>
            <a:r>
              <a:rPr lang="ru-RU" i="1" dirty="0" err="1" smtClean="0"/>
              <a:t>Computing</a:t>
            </a:r>
            <a:r>
              <a:rPr lang="ru-RU" i="1" dirty="0" smtClean="0"/>
              <a:t> </a:t>
            </a:r>
            <a:r>
              <a:rPr lang="ru-RU" i="1" dirty="0" err="1" smtClean="0"/>
              <a:t>Machinery</a:t>
            </a:r>
            <a:r>
              <a:rPr lang="ru-RU" i="1" dirty="0" smtClean="0"/>
              <a:t> </a:t>
            </a:r>
            <a:r>
              <a:rPr lang="ru-RU" i="1" dirty="0" err="1" smtClean="0"/>
              <a:t>and</a:t>
            </a:r>
            <a:r>
              <a:rPr lang="ru-RU" i="1" dirty="0" smtClean="0"/>
              <a:t> </a:t>
            </a:r>
            <a:r>
              <a:rPr lang="ru-RU" i="1" dirty="0" err="1" smtClean="0"/>
              <a:t>Intelligence</a:t>
            </a:r>
            <a:r>
              <a:rPr lang="ru-RU" dirty="0" smtClean="0"/>
              <a:t>), опубликованной в 1950 году в философском журнале «</a:t>
            </a:r>
            <a:r>
              <a:rPr lang="ru-RU" i="1" dirty="0" err="1" smtClean="0"/>
              <a:t>Mind</a:t>
            </a:r>
            <a:r>
              <a:rPr lang="ru-RU" dirty="0" smtClean="0"/>
              <a:t>». </a:t>
            </a:r>
          </a:p>
          <a:p>
            <a:r>
              <a:rPr lang="ru-RU" dirty="0" smtClean="0"/>
              <a:t>Целью данного теста является определение возможности искусственного мышления близкого к человеческому.</a:t>
            </a:r>
          </a:p>
          <a:p>
            <a:r>
              <a:rPr lang="ru-RU" dirty="0" smtClean="0"/>
              <a:t>Стандартная интерпретация этого теста звучит следующим образом: «</a:t>
            </a:r>
            <a:r>
              <a:rPr lang="ru-RU" i="1" dirty="0" smtClean="0"/>
              <a:t>Человек взаимодействует с одним компьютером и одним человеком. На основании ответов на вопросы он должен определить, с кем он разговаривает: с человеком или компьютерной программой. Задача компьютерной программы — ввести человека в заблуждение, заставив сделать неверный выбор</a:t>
            </a:r>
            <a:r>
              <a:rPr lang="ru-RU" dirty="0" smtClean="0"/>
              <a:t>».</a:t>
            </a:r>
          </a:p>
          <a:p>
            <a:r>
              <a:rPr lang="ru-RU" dirty="0" smtClean="0"/>
              <a:t>Все участники теста не видят друг друга.</a:t>
            </a:r>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490066"/>
          </a:xfrm>
        </p:spPr>
        <p:txBody>
          <a:bodyPr>
            <a:normAutofit fontScale="90000"/>
          </a:bodyPr>
          <a:lstStyle/>
          <a:p>
            <a:r>
              <a:rPr lang="ru-RU" dirty="0"/>
              <a:t>Гипотеза </a:t>
            </a:r>
            <a:r>
              <a:rPr lang="ru-RU" dirty="0" err="1"/>
              <a:t>Ньюэлла</a:t>
            </a:r>
            <a:r>
              <a:rPr lang="ru-RU" dirty="0"/>
              <a:t> — </a:t>
            </a:r>
            <a:r>
              <a:rPr lang="ru-RU" dirty="0" err="1"/>
              <a:t>Саймона</a:t>
            </a:r>
            <a:endParaRPr lang="ru-RU" dirty="0"/>
          </a:p>
        </p:txBody>
      </p:sp>
      <p:sp>
        <p:nvSpPr>
          <p:cNvPr id="3" name="Номер слайда 2"/>
          <p:cNvSpPr>
            <a:spLocks noGrp="1"/>
          </p:cNvSpPr>
          <p:nvPr>
            <p:ph type="sldNum" sz="quarter" idx="12"/>
          </p:nvPr>
        </p:nvSpPr>
        <p:spPr/>
        <p:txBody>
          <a:bodyPr/>
          <a:lstStyle/>
          <a:p>
            <a:fld id="{02FBD615-69C4-4B61-807D-CCE4F54F1D24}" type="slidenum">
              <a:rPr lang="ru-RU" smtClean="0"/>
              <a:pPr/>
              <a:t>14</a:t>
            </a:fld>
            <a:endParaRPr lang="ru-RU"/>
          </a:p>
        </p:txBody>
      </p:sp>
      <p:sp>
        <p:nvSpPr>
          <p:cNvPr id="4" name="Объект 3"/>
          <p:cNvSpPr>
            <a:spLocks noGrp="1"/>
          </p:cNvSpPr>
          <p:nvPr>
            <p:ph sz="quarter" idx="1"/>
          </p:nvPr>
        </p:nvSpPr>
        <p:spPr>
          <a:xfrm>
            <a:off x="179512" y="692696"/>
            <a:ext cx="8507288" cy="5904656"/>
          </a:xfrm>
        </p:spPr>
        <p:txBody>
          <a:bodyPr>
            <a:normAutofit fontScale="85000" lnSpcReduction="10000"/>
          </a:bodyPr>
          <a:lstStyle/>
          <a:p>
            <a:r>
              <a:rPr lang="ru-RU" dirty="0"/>
              <a:t>Гипотеза была сформулирована Алленом </a:t>
            </a:r>
            <a:r>
              <a:rPr lang="ru-RU" dirty="0" err="1"/>
              <a:t>Ньюэллом</a:t>
            </a:r>
            <a:r>
              <a:rPr lang="ru-RU" dirty="0"/>
              <a:t> и Гербертом </a:t>
            </a:r>
            <a:r>
              <a:rPr lang="ru-RU" dirty="0" err="1"/>
              <a:t>Саймоном</a:t>
            </a:r>
            <a:r>
              <a:rPr lang="ru-RU" dirty="0"/>
              <a:t> в 1976 году. </a:t>
            </a:r>
            <a:endParaRPr lang="ru-RU" dirty="0" smtClean="0"/>
          </a:p>
          <a:p>
            <a:r>
              <a:rPr lang="ru-RU" dirty="0" smtClean="0"/>
              <a:t>Основанием </a:t>
            </a:r>
            <a:r>
              <a:rPr lang="ru-RU" dirty="0"/>
              <a:t>для гипотезы стало успешное применение созданной ими программы — </a:t>
            </a:r>
            <a:r>
              <a:rPr lang="ru-RU" b="1" dirty="0"/>
              <a:t>универсального решателя задач — для моделирования рассуждений человека</a:t>
            </a:r>
            <a:r>
              <a:rPr lang="ru-RU" dirty="0"/>
              <a:t>.</a:t>
            </a:r>
          </a:p>
          <a:p>
            <a:r>
              <a:rPr lang="ru-RU" b="1" i="1" dirty="0" smtClean="0"/>
              <a:t>Без </a:t>
            </a:r>
            <a:r>
              <a:rPr lang="ru-RU" b="1" i="1" dirty="0"/>
              <a:t>символьных вычислений невозможно выполнять осмысленные действия, а способность выполнять символьные вычисления вполне достаточна для того, чтобы стать способным выполнять осмысленные действия.</a:t>
            </a:r>
            <a:r>
              <a:rPr lang="ru-RU" dirty="0"/>
              <a:t> </a:t>
            </a:r>
            <a:endParaRPr lang="ru-RU" dirty="0" smtClean="0"/>
          </a:p>
          <a:p>
            <a:r>
              <a:rPr lang="ru-RU" dirty="0"/>
              <a:t>Т</a:t>
            </a:r>
            <a:r>
              <a:rPr lang="ru-RU" dirty="0" smtClean="0"/>
              <a:t>ак </a:t>
            </a:r>
            <a:r>
              <a:rPr lang="ru-RU" dirty="0"/>
              <a:t>как компьютер способен к подобным вычислениям, то на его основе может быть создан искусственный интеллект.</a:t>
            </a:r>
          </a:p>
          <a:p>
            <a:r>
              <a:rPr lang="ru-RU" dirty="0"/>
              <a:t>Гипотеза уязвима для критики, но так получилось, что </a:t>
            </a:r>
            <a:r>
              <a:rPr lang="ru-RU" dirty="0" smtClean="0"/>
              <a:t>большая </a:t>
            </a:r>
            <a:r>
              <a:rPr lang="ru-RU" dirty="0"/>
              <a:t>часть исследований искусственного интеллекта пошла именно по пути создания символьных систем. </a:t>
            </a:r>
            <a:endParaRPr lang="ru-RU" dirty="0" smtClean="0"/>
          </a:p>
          <a:p>
            <a:r>
              <a:rPr lang="ru-RU" dirty="0" smtClean="0"/>
              <a:t>Независимо </a:t>
            </a:r>
            <a:r>
              <a:rPr lang="ru-RU" dirty="0"/>
              <a:t>от того, справедлива ли эта гипотеза, символьные вычисления — реальность программирования, и полезность подобной парадигмы в этой области трудно отрицать.</a:t>
            </a:r>
          </a:p>
        </p:txBody>
      </p:sp>
    </p:spTree>
    <p:extLst>
      <p:ext uri="{BB962C8B-B14F-4D97-AF65-F5344CB8AC3E}">
        <p14:creationId xmlns:p14="http://schemas.microsoft.com/office/powerpoint/2010/main" val="407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357190"/>
          </a:xfrm>
        </p:spPr>
        <p:txBody>
          <a:bodyPr>
            <a:noAutofit/>
          </a:bodyPr>
          <a:lstStyle/>
          <a:p>
            <a:r>
              <a:rPr lang="ru-RU" sz="3600" b="1" i="1" dirty="0" smtClean="0"/>
              <a:t>История искусственного интеллекта</a:t>
            </a:r>
            <a:endParaRPr lang="ru-RU" sz="3600" dirty="0"/>
          </a:p>
        </p:txBody>
      </p:sp>
      <p:sp>
        <p:nvSpPr>
          <p:cNvPr id="3" name="Содержимое 2"/>
          <p:cNvSpPr>
            <a:spLocks noGrp="1"/>
          </p:cNvSpPr>
          <p:nvPr>
            <p:ph sz="quarter" idx="1"/>
          </p:nvPr>
        </p:nvSpPr>
        <p:spPr>
          <a:xfrm>
            <a:off x="457200" y="785794"/>
            <a:ext cx="8229600" cy="5340369"/>
          </a:xfrm>
        </p:spPr>
        <p:txBody>
          <a:bodyPr>
            <a:normAutofit/>
          </a:bodyPr>
          <a:lstStyle/>
          <a:p>
            <a:r>
              <a:rPr lang="ru-RU" b="1" dirty="0" smtClean="0"/>
              <a:t>Когнитивное (познавательное) моделирование</a:t>
            </a:r>
          </a:p>
          <a:p>
            <a:r>
              <a:rPr lang="ru-RU" b="1" dirty="0" smtClean="0"/>
              <a:t>Логический подход</a:t>
            </a:r>
          </a:p>
          <a:p>
            <a:r>
              <a:rPr lang="ru-RU" dirty="0" smtClean="0"/>
              <a:t>Логический подход к созданию систем искусственного интеллекта направлен на создание экспертных систем с логическими моделями баз знаний с использованием языка предикатов.</a:t>
            </a:r>
          </a:p>
          <a:p>
            <a:r>
              <a:rPr lang="ru-RU" dirty="0" smtClean="0"/>
              <a:t>Учебной моделью систем искусственного интеллекта в 1980-х годах был принят язык и система логического программирования Пролог.</a:t>
            </a:r>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15</a:t>
            </a:fld>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lstStyle/>
          <a:p>
            <a:r>
              <a:rPr lang="ru-RU" sz="4000" dirty="0" smtClean="0"/>
              <a:t>Базы знаний, записанные на языке Пролог, представляют наборы фактов и правил логического вывода, записанных языка логических предикатов с использованием лексики русского языка, хорошо понятно русским, казахам, украинцам — всем русскоязычным людям.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smtClean="0"/>
          </a:p>
          <a:p>
            <a:endParaRPr lang="ru-RU" dirty="0"/>
          </a:p>
        </p:txBody>
      </p:sp>
      <p:sp>
        <p:nvSpPr>
          <p:cNvPr id="3" name="Содержимое 2"/>
          <p:cNvSpPr>
            <a:spLocks noGrp="1"/>
          </p:cNvSpPr>
          <p:nvPr>
            <p:ph sz="quarter" idx="1"/>
          </p:nvPr>
        </p:nvSpPr>
        <p:spPr>
          <a:xfrm>
            <a:off x="457200" y="285728"/>
            <a:ext cx="8229600" cy="6143668"/>
          </a:xfrm>
        </p:spPr>
        <p:txBody>
          <a:bodyPr>
            <a:noAutofit/>
          </a:bodyPr>
          <a:lstStyle/>
          <a:p>
            <a:r>
              <a:rPr lang="ru-RU" sz="3600" dirty="0" smtClean="0"/>
              <a:t>Логическая модель баз знаний позволяет записывать не только конкретные сведения и данные в форме фактов на языке Пролог, но и обобщенные сведения с помощью правил и процедур логического вывода и в том числе логических правил определения понятий, выражающих определённые знания как конкретные и обобщенные сведения.</a:t>
            </a:r>
            <a:endParaRPr lang="ru-RU" sz="3600"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17</a:t>
            </a:fld>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b="1" dirty="0" smtClean="0"/>
          </a:p>
          <a:p>
            <a:endParaRPr lang="ru-RU" dirty="0"/>
          </a:p>
        </p:txBody>
      </p:sp>
      <p:sp>
        <p:nvSpPr>
          <p:cNvPr id="3" name="Содержимое 2"/>
          <p:cNvSpPr>
            <a:spLocks noGrp="1"/>
          </p:cNvSpPr>
          <p:nvPr>
            <p:ph sz="quarter" idx="1"/>
          </p:nvPr>
        </p:nvSpPr>
        <p:spPr>
          <a:xfrm>
            <a:off x="457200" y="357166"/>
            <a:ext cx="8229600" cy="5952154"/>
          </a:xfrm>
        </p:spPr>
        <p:txBody>
          <a:bodyPr>
            <a:noAutofit/>
          </a:bodyPr>
          <a:lstStyle/>
          <a:p>
            <a:r>
              <a:rPr lang="ru-RU" sz="3200" b="1" dirty="0" smtClean="0"/>
              <a:t>В целом исследования проблем искусственного интеллекта в информатике</a:t>
            </a:r>
            <a:r>
              <a:rPr lang="ru-RU" sz="3200" dirty="0" smtClean="0"/>
              <a:t> в рамках логического подхода к проектированию баз знаний и экспертных систем </a:t>
            </a:r>
            <a:r>
              <a:rPr lang="ru-RU" sz="3200" dirty="0" smtClean="0"/>
              <a:t>направлены </a:t>
            </a:r>
            <a:r>
              <a:rPr lang="ru-RU" sz="3200" dirty="0" smtClean="0"/>
              <a:t>на </a:t>
            </a:r>
            <a:r>
              <a:rPr lang="ru-RU" sz="3200" b="1" dirty="0" smtClean="0"/>
              <a:t>создание, развитие и эксплуатацию интеллектуальных информационных систем</a:t>
            </a:r>
            <a:r>
              <a:rPr lang="ru-RU" sz="3200" dirty="0" smtClean="0"/>
              <a:t>, включая вопросы обучения студентов и школьников, а также подготовки пользователей и разработчиков таких интеллектуальных информационных систем.</a:t>
            </a:r>
          </a:p>
        </p:txBody>
      </p:sp>
      <p:sp>
        <p:nvSpPr>
          <p:cNvPr id="4" name="Номер слайда 3"/>
          <p:cNvSpPr>
            <a:spLocks noGrp="1"/>
          </p:cNvSpPr>
          <p:nvPr>
            <p:ph type="sldNum" sz="quarter" idx="12"/>
          </p:nvPr>
        </p:nvSpPr>
        <p:spPr/>
        <p:txBody>
          <a:bodyPr/>
          <a:lstStyle/>
          <a:p>
            <a:fld id="{02FBD615-69C4-4B61-807D-CCE4F54F1D24}" type="slidenum">
              <a:rPr lang="ru-RU" smtClean="0"/>
              <a:pPr/>
              <a:t>18</a:t>
            </a:fld>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8229600" cy="439718"/>
          </a:xfrm>
        </p:spPr>
        <p:txBody>
          <a:bodyPr>
            <a:normAutofit fontScale="90000"/>
          </a:bodyPr>
          <a:lstStyle/>
          <a:p>
            <a:r>
              <a:rPr lang="ru-RU" sz="4000" b="1" i="1" dirty="0" err="1" smtClean="0"/>
              <a:t>Агентно-ориентированный</a:t>
            </a:r>
            <a:r>
              <a:rPr lang="ru-RU" sz="4000" b="1" i="1" dirty="0" smtClean="0"/>
              <a:t> подход</a:t>
            </a:r>
            <a:endParaRPr lang="ru-RU" dirty="0" smtClean="0"/>
          </a:p>
        </p:txBody>
      </p:sp>
      <p:sp>
        <p:nvSpPr>
          <p:cNvPr id="3" name="Содержимое 2"/>
          <p:cNvSpPr>
            <a:spLocks noGrp="1"/>
          </p:cNvSpPr>
          <p:nvPr>
            <p:ph sz="quarter" idx="1"/>
          </p:nvPr>
        </p:nvSpPr>
        <p:spPr>
          <a:xfrm>
            <a:off x="214282" y="571480"/>
            <a:ext cx="8715436" cy="6072230"/>
          </a:xfrm>
        </p:spPr>
        <p:txBody>
          <a:bodyPr>
            <a:normAutofit fontScale="92500" lnSpcReduction="10000"/>
          </a:bodyPr>
          <a:lstStyle/>
          <a:p>
            <a:r>
              <a:rPr lang="ru-RU" dirty="0" smtClean="0"/>
              <a:t>Последний подход, развиваемый с начала 1990-х годов называется </a:t>
            </a:r>
            <a:r>
              <a:rPr lang="ru-RU" i="1" dirty="0" err="1" smtClean="0"/>
              <a:t>агентно-ориентированным</a:t>
            </a:r>
            <a:r>
              <a:rPr lang="ru-RU" i="1" dirty="0" smtClean="0"/>
              <a:t> подходом</a:t>
            </a:r>
            <a:r>
              <a:rPr lang="ru-RU" dirty="0" smtClean="0"/>
              <a:t>, или </a:t>
            </a:r>
            <a:r>
              <a:rPr lang="ru-RU" i="1" dirty="0" smtClean="0"/>
              <a:t>подходом, основанным на использовании интеллектуальных (рациональных) агентов</a:t>
            </a:r>
            <a:r>
              <a:rPr lang="ru-RU" dirty="0" smtClean="0"/>
              <a:t>. Согласно этому подходу, интеллект — это вычислительная часть (грубо говоря, планирование) способности достигать поставленных перед интеллектуальной машиной целей. Сама такая машина будет интеллектуальным агентом, воспринимающим окружающий его мир с помощью датчиков и способной воздействовать на объекты в окружающей среде с помощью исполнительных механизмов.</a:t>
            </a:r>
          </a:p>
          <a:p>
            <a:r>
              <a:rPr lang="ru-RU" dirty="0" smtClean="0"/>
              <a:t>Этот подход акцентирует внимание на тех методах и алгоритмах, которые помогут интеллектуальному агенту выживать в окружающей среде при выполнении его задачи. Так, здесь значительно сильнее изучаются Алгоритмы поиска и принятия решений.</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dirty="0" smtClean="0"/>
              <a:t>Искусственный интеллект</a:t>
            </a:r>
            <a:endParaRPr lang="ru-RU" dirty="0"/>
          </a:p>
        </p:txBody>
      </p:sp>
      <p:sp>
        <p:nvSpPr>
          <p:cNvPr id="3" name="Содержимое 2"/>
          <p:cNvSpPr>
            <a:spLocks noGrp="1"/>
          </p:cNvSpPr>
          <p:nvPr>
            <p:ph sz="quarter" idx="1"/>
          </p:nvPr>
        </p:nvSpPr>
        <p:spPr>
          <a:xfrm>
            <a:off x="214282" y="857232"/>
            <a:ext cx="8715436" cy="5786478"/>
          </a:xfrm>
        </p:spPr>
        <p:txBody>
          <a:bodyPr>
            <a:normAutofit lnSpcReduction="10000"/>
          </a:bodyPr>
          <a:lstStyle/>
          <a:p>
            <a:r>
              <a:rPr lang="ru-RU" sz="4000" dirty="0" smtClean="0"/>
              <a:t>В философии не решён вопрос о природе и статусе человеческого интеллекта. </a:t>
            </a:r>
            <a:endParaRPr lang="ru-RU" sz="4000" dirty="0" smtClean="0"/>
          </a:p>
          <a:p>
            <a:r>
              <a:rPr lang="ru-RU" sz="4000" dirty="0" smtClean="0"/>
              <a:t>Нет </a:t>
            </a:r>
            <a:r>
              <a:rPr lang="ru-RU" sz="4000" dirty="0" smtClean="0"/>
              <a:t>и точного критерия достижения компьютерами «разумности», хотя на заре искусственного интеллекта был предложен ряд гипотез, например, тест Тьюринга или гипотеза </a:t>
            </a:r>
            <a:r>
              <a:rPr lang="ru-RU" sz="4000" dirty="0" err="1" smtClean="0"/>
              <a:t>Ньюэлла</a:t>
            </a:r>
            <a:r>
              <a:rPr lang="ru-RU" sz="4000" dirty="0" smtClean="0"/>
              <a:t> — </a:t>
            </a:r>
            <a:r>
              <a:rPr lang="ru-RU" sz="4000" dirty="0" err="1" smtClean="0"/>
              <a:t>Саймона</a:t>
            </a:r>
            <a:r>
              <a:rPr lang="ru-RU" sz="4000" dirty="0" smtClean="0"/>
              <a:t>. </a:t>
            </a:r>
            <a:endParaRPr lang="ru-RU" sz="4000"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smtClean="0"/>
          </a:p>
          <a:p>
            <a:endParaRPr lang="ru-RU" dirty="0"/>
          </a:p>
        </p:txBody>
      </p:sp>
      <p:sp>
        <p:nvSpPr>
          <p:cNvPr id="3" name="Содержимое 2"/>
          <p:cNvSpPr>
            <a:spLocks noGrp="1"/>
          </p:cNvSpPr>
          <p:nvPr>
            <p:ph sz="quarter" idx="1"/>
          </p:nvPr>
        </p:nvSpPr>
        <p:spPr>
          <a:xfrm>
            <a:off x="457200" y="214290"/>
            <a:ext cx="8229600" cy="5911873"/>
          </a:xfrm>
        </p:spPr>
        <p:txBody>
          <a:bodyPr>
            <a:normAutofit/>
          </a:bodyPr>
          <a:lstStyle/>
          <a:p>
            <a:r>
              <a:rPr lang="ru-RU" b="1" dirty="0" smtClean="0"/>
              <a:t>Другие подходы</a:t>
            </a:r>
          </a:p>
          <a:p>
            <a:r>
              <a:rPr lang="ru-RU" b="1" dirty="0" smtClean="0"/>
              <a:t>Интуитивные</a:t>
            </a:r>
          </a:p>
          <a:p>
            <a:r>
              <a:rPr lang="ru-RU" dirty="0" smtClean="0"/>
              <a:t>Самый общий подход предполагает, что ИИ будет способен проявлять поведение, не отличающееся от человеческого, причём, в нормальных ситуациях. Эта идея является обобщением подхода теста Тьюринга, который утверждает, что машина станет разумной тогда, когда будет способна поддерживать разговор с обычным человеком, и тот не сможет понять, что говорит с машиной (разговор идёт по переписке). </a:t>
            </a:r>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85728"/>
            <a:ext cx="8643998" cy="6215106"/>
          </a:xfrm>
        </p:spPr>
        <p:txBody>
          <a:bodyPr>
            <a:normAutofit/>
          </a:bodyPr>
          <a:lstStyle/>
          <a:p>
            <a:r>
              <a:rPr lang="ru-RU" dirty="0" smtClean="0"/>
              <a:t>Писатели-фантасты часто предлагают ещё один подход: ИИ возникнет тогда, когда машина будет способна чувствовать и творить. Так, хозяин Эндрю Мартина из «Двухсотлетнего человека» начинает относиться к нему как к человеку, когда тот создаёт игрушку по собственному проекту. А Дейта из Звёздного пути, будучи способным к коммуникации и </a:t>
            </a:r>
            <a:r>
              <a:rPr lang="ru-RU" dirty="0" err="1" smtClean="0"/>
              <a:t>научению</a:t>
            </a:r>
            <a:r>
              <a:rPr lang="ru-RU" dirty="0" smtClean="0"/>
              <a:t>, мечтает обрести эмоции и интуицию. </a:t>
            </a:r>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21</a:t>
            </a:fld>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511156"/>
          </a:xfrm>
        </p:spPr>
        <p:txBody>
          <a:bodyPr>
            <a:normAutofit fontScale="90000"/>
          </a:bodyPr>
          <a:lstStyle/>
          <a:p>
            <a:r>
              <a:rPr lang="ru-RU" b="1" dirty="0" smtClean="0"/>
              <a:t>Направления исследований</a:t>
            </a:r>
            <a:endParaRPr lang="ru-RU" dirty="0"/>
          </a:p>
        </p:txBody>
      </p:sp>
      <p:sp>
        <p:nvSpPr>
          <p:cNvPr id="3" name="Содержимое 2"/>
          <p:cNvSpPr>
            <a:spLocks noGrp="1"/>
          </p:cNvSpPr>
          <p:nvPr>
            <p:ph sz="quarter" idx="1"/>
          </p:nvPr>
        </p:nvSpPr>
        <p:spPr>
          <a:xfrm>
            <a:off x="457200" y="857232"/>
            <a:ext cx="8229600" cy="5268931"/>
          </a:xfrm>
        </p:spPr>
        <p:txBody>
          <a:bodyPr>
            <a:normAutofit/>
          </a:bodyPr>
          <a:lstStyle/>
          <a:p>
            <a:pPr>
              <a:buNone/>
            </a:pPr>
            <a:r>
              <a:rPr lang="ru-RU" b="1" dirty="0" smtClean="0"/>
              <a:t>Символьное моделирование мыслительных процессов</a:t>
            </a:r>
          </a:p>
          <a:p>
            <a:r>
              <a:rPr lang="ru-RU" b="1" i="1" dirty="0" smtClean="0"/>
              <a:t>Моделирование рассуждений</a:t>
            </a:r>
            <a:endParaRPr lang="ru-RU" dirty="0" smtClean="0"/>
          </a:p>
          <a:p>
            <a:r>
              <a:rPr lang="ru-RU" dirty="0" smtClean="0"/>
              <a:t>Анализируя историю ИИ, можно выделить такое обширное направление как </a:t>
            </a:r>
            <a:r>
              <a:rPr lang="ru-RU" i="1" dirty="0" smtClean="0"/>
              <a:t>моделирование рассуждений</a:t>
            </a:r>
            <a:r>
              <a:rPr lang="ru-RU" dirty="0" smtClean="0"/>
              <a:t>. Долгие годы развитие этой науки двигалось именно по этому пути, и теперь это одна из самых развитых областей в современном ИИ.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22</a:t>
            </a:fld>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229600" cy="5911873"/>
          </a:xfrm>
        </p:spPr>
        <p:txBody>
          <a:bodyPr>
            <a:normAutofit/>
          </a:bodyPr>
          <a:lstStyle/>
          <a:p>
            <a:r>
              <a:rPr lang="ru-RU" dirty="0" smtClean="0"/>
              <a:t>Моделирование рассуждений подразумевает создание символьных систем, на входе которых поставлена некая задача, а на выходе требуется её решение. Как правило, предлагаемая задача уже формализована, то есть переведена в математическую форму, но либо не имеет алгоритма решения, либо он слишком сложен, трудоёмок и т. п. В это направление входят: доказательство теорем, принятие решений и </a:t>
            </a:r>
            <a:r>
              <a:rPr lang="ru-RU" i="1" dirty="0" smtClean="0"/>
              <a:t>теория игр</a:t>
            </a:r>
            <a:r>
              <a:rPr lang="ru-RU" dirty="0" smtClean="0"/>
              <a:t>, планирование и диспетчеризация, прогнозирование.</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23</a:t>
            </a:fld>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dirty="0" smtClean="0"/>
              <a:t>Работа с естественными языками</a:t>
            </a:r>
            <a:endParaRPr lang="ru-RU" dirty="0"/>
          </a:p>
        </p:txBody>
      </p:sp>
      <p:sp>
        <p:nvSpPr>
          <p:cNvPr id="3" name="Содержимое 2"/>
          <p:cNvSpPr>
            <a:spLocks noGrp="1"/>
          </p:cNvSpPr>
          <p:nvPr>
            <p:ph sz="quarter" idx="1"/>
          </p:nvPr>
        </p:nvSpPr>
        <p:spPr>
          <a:xfrm>
            <a:off x="457200" y="857232"/>
            <a:ext cx="8229600" cy="5268931"/>
          </a:xfrm>
        </p:spPr>
        <p:txBody>
          <a:bodyPr>
            <a:normAutofit/>
          </a:bodyPr>
          <a:lstStyle/>
          <a:p>
            <a:r>
              <a:rPr lang="ru-RU" dirty="0" smtClean="0"/>
              <a:t>Немаловажным направлением является </a:t>
            </a:r>
            <a:r>
              <a:rPr lang="ru-RU" i="1" dirty="0" smtClean="0"/>
              <a:t>обработка естественного языка</a:t>
            </a:r>
            <a:r>
              <a:rPr lang="ru-RU" dirty="0" smtClean="0"/>
              <a:t>, в рамках которого проводится анализ возможностей понимания, обработки и генерации текстов на «человеческом» языке. В частности, здесь ещё не решена проблема машинного перевода текстов с одного языка на другой. В современном мире большую роль играет разработка методов информационного поиска. По своей природе, оригинальный тест Тьюринга связан с этим направлением.</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24</a:t>
            </a:fld>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Autofit/>
          </a:bodyPr>
          <a:lstStyle/>
          <a:p>
            <a:r>
              <a:rPr lang="ru-RU" sz="3600" b="1" dirty="0" smtClean="0"/>
              <a:t>Накопление и использование знаний</a:t>
            </a:r>
            <a:endParaRPr lang="ru-RU" sz="3600" dirty="0"/>
          </a:p>
        </p:txBody>
      </p:sp>
      <p:sp>
        <p:nvSpPr>
          <p:cNvPr id="3" name="Содержимое 2"/>
          <p:cNvSpPr>
            <a:spLocks noGrp="1"/>
          </p:cNvSpPr>
          <p:nvPr>
            <p:ph sz="quarter" idx="1"/>
          </p:nvPr>
        </p:nvSpPr>
        <p:spPr>
          <a:xfrm>
            <a:off x="457200" y="857232"/>
            <a:ext cx="8229600" cy="5268931"/>
          </a:xfrm>
        </p:spPr>
        <p:txBody>
          <a:bodyPr>
            <a:normAutofit/>
          </a:bodyPr>
          <a:lstStyle/>
          <a:p>
            <a:pPr algn="ctr">
              <a:buNone/>
            </a:pPr>
            <a:r>
              <a:rPr lang="ru-RU" b="1" i="1" dirty="0" smtClean="0"/>
              <a:t>Инженерия знаний</a:t>
            </a:r>
            <a:endParaRPr lang="ru-RU" dirty="0" smtClean="0"/>
          </a:p>
          <a:p>
            <a:r>
              <a:rPr lang="ru-RU" dirty="0" smtClean="0"/>
              <a:t>Согласно мнению многих учёных, важным свойством интеллекта является способность к обучению. Таким образом, на первый план выходит </a:t>
            </a:r>
            <a:r>
              <a:rPr lang="ru-RU" i="1" dirty="0" smtClean="0"/>
              <a:t>инженерия знаний</a:t>
            </a:r>
            <a:r>
              <a:rPr lang="ru-RU" dirty="0" smtClean="0"/>
              <a:t>, объединяющая задачи получения знаний из простой информации, их систематизации и использования. Достижения в этой области затрагивают почти все остальные направления исследований ИИ.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25</a:t>
            </a:fld>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smtClean="0"/>
          </a:p>
          <a:p>
            <a:endParaRPr lang="ru-RU" dirty="0"/>
          </a:p>
        </p:txBody>
      </p:sp>
      <p:sp>
        <p:nvSpPr>
          <p:cNvPr id="3" name="Содержимое 2"/>
          <p:cNvSpPr>
            <a:spLocks noGrp="1"/>
          </p:cNvSpPr>
          <p:nvPr>
            <p:ph sz="quarter" idx="1"/>
          </p:nvPr>
        </p:nvSpPr>
        <p:spPr>
          <a:xfrm>
            <a:off x="457200" y="285728"/>
            <a:ext cx="8229600" cy="5840435"/>
          </a:xfrm>
        </p:spPr>
        <p:txBody>
          <a:bodyPr>
            <a:normAutofit/>
          </a:bodyPr>
          <a:lstStyle/>
          <a:p>
            <a:r>
              <a:rPr lang="ru-RU" dirty="0" smtClean="0"/>
              <a:t>Здесь также нельзя не отметить две важные подобласти. Первая из них — </a:t>
            </a:r>
            <a:r>
              <a:rPr lang="ru-RU" i="1" dirty="0" smtClean="0"/>
              <a:t>машинное обучение</a:t>
            </a:r>
            <a:r>
              <a:rPr lang="ru-RU" dirty="0" smtClean="0"/>
              <a:t> — касается процесса </a:t>
            </a:r>
            <a:r>
              <a:rPr lang="ru-RU" i="1" dirty="0" smtClean="0"/>
              <a:t>самостоятельного</a:t>
            </a:r>
            <a:r>
              <a:rPr lang="ru-RU" dirty="0" smtClean="0"/>
              <a:t> получения знаний интеллектуальной системой в процессе её работы. Второе связано с созданием </a:t>
            </a:r>
            <a:r>
              <a:rPr lang="ru-RU" i="1" dirty="0" smtClean="0"/>
              <a:t>экспертных систем</a:t>
            </a:r>
            <a:r>
              <a:rPr lang="ru-RU" dirty="0" smtClean="0"/>
              <a:t> — программ, использующих специализированные базы знаний для получения достоверных заключений по какой-либо проблеме.</a:t>
            </a:r>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26</a:t>
            </a:fld>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29600" cy="5840435"/>
          </a:xfrm>
        </p:spPr>
        <p:txBody>
          <a:bodyPr>
            <a:normAutofit/>
          </a:bodyPr>
          <a:lstStyle/>
          <a:p>
            <a:r>
              <a:rPr lang="ru-RU" dirty="0" smtClean="0"/>
              <a:t>К области машинного обучения относится большой класс задач на </a:t>
            </a:r>
            <a:r>
              <a:rPr lang="ru-RU" i="1" dirty="0" smtClean="0"/>
              <a:t>распознавание образов</a:t>
            </a:r>
            <a:r>
              <a:rPr lang="ru-RU" dirty="0" smtClean="0"/>
              <a:t>. Например, это распознавание символов, рукописного текста, речи, анализ текстов. Многие задачи успешно решаются с помощью биологического моделирования (см. след. пункт). Особо стоит упомянуть </a:t>
            </a:r>
            <a:r>
              <a:rPr lang="ru-RU" i="1" dirty="0" smtClean="0"/>
              <a:t>компьютерное зрение</a:t>
            </a:r>
            <a:r>
              <a:rPr lang="ru-RU" dirty="0" smtClean="0"/>
              <a:t>, которое связано ещё и с робототехникой.</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27</a:t>
            </a:fld>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r>
              <a:rPr lang="ru-RU" b="1" dirty="0" smtClean="0"/>
              <a:t>Биологическое моделирование</a:t>
            </a:r>
            <a:endParaRPr lang="ru-RU" dirty="0"/>
          </a:p>
        </p:txBody>
      </p:sp>
      <p:sp>
        <p:nvSpPr>
          <p:cNvPr id="3" name="Содержимое 2"/>
          <p:cNvSpPr>
            <a:spLocks noGrp="1"/>
          </p:cNvSpPr>
          <p:nvPr>
            <p:ph sz="quarter" idx="1"/>
          </p:nvPr>
        </p:nvSpPr>
        <p:spPr>
          <a:xfrm>
            <a:off x="457200" y="928670"/>
            <a:ext cx="8229600" cy="5197493"/>
          </a:xfrm>
        </p:spPr>
        <p:txBody>
          <a:bodyPr>
            <a:normAutofit/>
          </a:bodyPr>
          <a:lstStyle/>
          <a:p>
            <a:pPr>
              <a:buNone/>
            </a:pPr>
            <a:r>
              <a:rPr lang="ru-RU" b="1" i="1" dirty="0" smtClean="0"/>
              <a:t>Моделирование биологических систем</a:t>
            </a:r>
            <a:endParaRPr lang="ru-RU" dirty="0" smtClean="0"/>
          </a:p>
          <a:p>
            <a:r>
              <a:rPr lang="ru-RU" dirty="0" smtClean="0"/>
              <a:t>Большие и интересные достижения имеются в области </a:t>
            </a:r>
            <a:r>
              <a:rPr lang="ru-RU" i="1" dirty="0" smtClean="0"/>
              <a:t>моделирования биологических систем</a:t>
            </a:r>
            <a:r>
              <a:rPr lang="ru-RU" dirty="0" smtClean="0"/>
              <a:t>. Строго говоря, сюда можно отнести несколько независимых направлений. </a:t>
            </a:r>
            <a:r>
              <a:rPr lang="ru-RU" i="1" dirty="0" smtClean="0"/>
              <a:t>Нейронные сети</a:t>
            </a:r>
            <a:r>
              <a:rPr lang="ru-RU" dirty="0" smtClean="0"/>
              <a:t> используются для решения нечётких и сложных проблем, таких как распознавание геометрических фигур или кластеризация объектов.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28</a:t>
            </a:fld>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29600" cy="5768997"/>
          </a:xfrm>
        </p:spPr>
        <p:txBody>
          <a:bodyPr>
            <a:normAutofit/>
          </a:bodyPr>
          <a:lstStyle/>
          <a:p>
            <a:r>
              <a:rPr lang="ru-RU" i="1" dirty="0" smtClean="0"/>
              <a:t>Генетический подход</a:t>
            </a:r>
            <a:r>
              <a:rPr lang="ru-RU" dirty="0" smtClean="0"/>
              <a:t> основан на идее, что некий алгоритм может стать более эффективным, если позаимствует лучшие характеристики у других алгоритмов («родителей»). Относительно новый подход, где ставится задача создания автономной программы — агента, взаимодействующего с внешней средой, называется </a:t>
            </a:r>
            <a:r>
              <a:rPr lang="ru-RU" i="1" dirty="0" err="1" smtClean="0"/>
              <a:t>агентным</a:t>
            </a:r>
            <a:r>
              <a:rPr lang="ru-RU" i="1" dirty="0" smtClean="0"/>
              <a:t> подходом</a:t>
            </a:r>
            <a:r>
              <a:rPr lang="ru-RU" dirty="0" smtClean="0"/>
              <a:t>.</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29</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dirty="0" smtClean="0"/>
              <a:t>Искусственный интеллект</a:t>
            </a:r>
            <a:endParaRPr lang="ru-RU" dirty="0"/>
          </a:p>
        </p:txBody>
      </p:sp>
      <p:sp>
        <p:nvSpPr>
          <p:cNvPr id="3" name="Содержимое 2"/>
          <p:cNvSpPr>
            <a:spLocks noGrp="1"/>
          </p:cNvSpPr>
          <p:nvPr>
            <p:ph sz="quarter" idx="1"/>
          </p:nvPr>
        </p:nvSpPr>
        <p:spPr>
          <a:xfrm>
            <a:off x="457200" y="928670"/>
            <a:ext cx="8229600" cy="5197493"/>
          </a:xfrm>
        </p:spPr>
        <p:txBody>
          <a:bodyPr>
            <a:normAutofit lnSpcReduction="10000"/>
          </a:bodyPr>
          <a:lstStyle/>
          <a:p>
            <a:r>
              <a:rPr lang="ru-RU" sz="3200" dirty="0" smtClean="0"/>
              <a:t>Проблема состоит в том, что </a:t>
            </a:r>
            <a:r>
              <a:rPr lang="ru-RU" sz="3200" b="1" dirty="0" smtClean="0"/>
              <a:t>неизвестно какие вычислительные процедуры мы хотим называть интеллектуальными</a:t>
            </a:r>
            <a:r>
              <a:rPr lang="ru-RU" sz="3200" dirty="0" smtClean="0"/>
              <a:t>. А так как мы понимаем только некоторые механизмы интеллекта, то </a:t>
            </a:r>
            <a:endParaRPr lang="ru-RU" sz="3200" dirty="0" smtClean="0"/>
          </a:p>
          <a:p>
            <a:r>
              <a:rPr lang="ru-RU" sz="3200" b="1" dirty="0" smtClean="0"/>
              <a:t>под </a:t>
            </a:r>
            <a:r>
              <a:rPr lang="ru-RU" sz="3200" b="1" dirty="0" smtClean="0"/>
              <a:t>интеллектом в пределах этой науки мы понимаем только вычислительную часть способности достигать целей в мире.</a:t>
            </a:r>
            <a:r>
              <a:rPr lang="ru-RU" sz="3200" b="1" baseline="30000" dirty="0" smtClean="0"/>
              <a:t>[2]</a:t>
            </a:r>
          </a:p>
          <a:p>
            <a:pPr>
              <a:buNone/>
            </a:pPr>
            <a:endParaRPr lang="ru-RU" baseline="30000" dirty="0" smtClean="0"/>
          </a:p>
          <a:p>
            <a:pPr>
              <a:buNone/>
            </a:pPr>
            <a:r>
              <a:rPr lang="en-US" sz="2000" b="1" i="1" baseline="30000" dirty="0" smtClean="0">
                <a:hlinkClick r:id=""/>
              </a:rPr>
              <a:t>1</a:t>
            </a:r>
            <a:r>
              <a:rPr lang="en-US" sz="2000" dirty="0" smtClean="0"/>
              <a:t> </a:t>
            </a:r>
            <a:r>
              <a:rPr lang="en-US" sz="2000" b="1" i="1" baseline="30000" dirty="0" smtClean="0">
                <a:hlinkClick r:id=""/>
              </a:rPr>
              <a:t>2</a:t>
            </a:r>
            <a:r>
              <a:rPr lang="en-US" sz="2000" dirty="0" smtClean="0"/>
              <a:t> </a:t>
            </a:r>
            <a:r>
              <a:rPr lang="en-US" sz="2000" b="1" i="1" baseline="30000" dirty="0" smtClean="0">
                <a:hlinkClick r:id=""/>
              </a:rPr>
              <a:t>3</a:t>
            </a:r>
            <a:r>
              <a:rPr lang="en-US" sz="2000" dirty="0" smtClean="0"/>
              <a:t> </a:t>
            </a:r>
            <a:r>
              <a:rPr lang="en-US" sz="2000" dirty="0" smtClean="0">
                <a:hlinkClick r:id="rId2"/>
              </a:rPr>
              <a:t>What is Artificial Intelligence?</a:t>
            </a:r>
            <a:r>
              <a:rPr lang="en-US" sz="2000" dirty="0" smtClean="0"/>
              <a:t> </a:t>
            </a:r>
            <a:r>
              <a:rPr lang="ru-RU" sz="2000" dirty="0" smtClean="0"/>
              <a:t>интервью Джона Маккарти, 2007</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3</a:t>
            </a:fld>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dirty="0" smtClean="0"/>
              <a:t>Робототехника</a:t>
            </a:r>
            <a:endParaRPr lang="ru-RU" dirty="0"/>
          </a:p>
        </p:txBody>
      </p:sp>
      <p:sp>
        <p:nvSpPr>
          <p:cNvPr id="3" name="Содержимое 2"/>
          <p:cNvSpPr>
            <a:spLocks noGrp="1"/>
          </p:cNvSpPr>
          <p:nvPr>
            <p:ph sz="quarter" idx="1"/>
          </p:nvPr>
        </p:nvSpPr>
        <p:spPr>
          <a:xfrm>
            <a:off x="457200" y="857233"/>
            <a:ext cx="8229600" cy="3286147"/>
          </a:xfrm>
        </p:spPr>
        <p:txBody>
          <a:bodyPr>
            <a:normAutofit/>
          </a:bodyPr>
          <a:lstStyle/>
          <a:p>
            <a:r>
              <a:rPr lang="ru-RU" b="1" i="1" dirty="0" smtClean="0"/>
              <a:t>Интеллектуальная робототехника</a:t>
            </a:r>
            <a:endParaRPr lang="ru-RU" dirty="0" smtClean="0"/>
          </a:p>
          <a:p>
            <a:r>
              <a:rPr lang="ru-RU" dirty="0" smtClean="0"/>
              <a:t>Вообще, </a:t>
            </a:r>
            <a:r>
              <a:rPr lang="ru-RU" i="1" dirty="0" smtClean="0"/>
              <a:t>робототехника</a:t>
            </a:r>
            <a:r>
              <a:rPr lang="ru-RU" dirty="0" smtClean="0"/>
              <a:t> и искусственный интеллект часто ассоциируется друг с другом. Интегрирование этих двух наук, создание интеллектуальных роботов, можно считать ещё одним направлением ИИ.</a:t>
            </a:r>
          </a:p>
        </p:txBody>
      </p:sp>
      <p:pic>
        <p:nvPicPr>
          <p:cNvPr id="37890" name="Picture 2" descr="http://www.agroru.com/upload/photos/453634/2x150.jpg"/>
          <p:cNvPicPr>
            <a:picLocks noChangeAspect="1" noChangeArrowheads="1"/>
          </p:cNvPicPr>
          <p:nvPr/>
        </p:nvPicPr>
        <p:blipFill>
          <a:blip r:embed="rId2"/>
          <a:srcRect/>
          <a:stretch>
            <a:fillRect/>
          </a:stretch>
        </p:blipFill>
        <p:spPr bwMode="auto">
          <a:xfrm>
            <a:off x="857224" y="4357694"/>
            <a:ext cx="1714512" cy="2143140"/>
          </a:xfrm>
          <a:prstGeom prst="rect">
            <a:avLst/>
          </a:prstGeom>
          <a:noFill/>
        </p:spPr>
      </p:pic>
      <p:pic>
        <p:nvPicPr>
          <p:cNvPr id="37892" name="Picture 4" descr="http://upload.wikimedia.org/wikipedia/ru/0/0a/SWORDS.jpg"/>
          <p:cNvPicPr>
            <a:picLocks noChangeAspect="1" noChangeArrowheads="1"/>
          </p:cNvPicPr>
          <p:nvPr/>
        </p:nvPicPr>
        <p:blipFill>
          <a:blip r:embed="rId3"/>
          <a:srcRect/>
          <a:stretch>
            <a:fillRect/>
          </a:stretch>
        </p:blipFill>
        <p:spPr bwMode="auto">
          <a:xfrm>
            <a:off x="2714612" y="4357694"/>
            <a:ext cx="2976565" cy="2071702"/>
          </a:xfrm>
          <a:prstGeom prst="rect">
            <a:avLst/>
          </a:prstGeom>
          <a:noFill/>
        </p:spPr>
      </p:pic>
      <p:sp>
        <p:nvSpPr>
          <p:cNvPr id="6" name="Номер слайда 5"/>
          <p:cNvSpPr>
            <a:spLocks noGrp="1"/>
          </p:cNvSpPr>
          <p:nvPr>
            <p:ph type="sldNum" sz="quarter" idx="12"/>
          </p:nvPr>
        </p:nvSpPr>
        <p:spPr/>
        <p:txBody>
          <a:bodyPr/>
          <a:lstStyle/>
          <a:p>
            <a:fld id="{02FBD615-69C4-4B61-807D-CCE4F54F1D24}" type="slidenum">
              <a:rPr lang="ru-RU" smtClean="0"/>
              <a:pPr/>
              <a:t>30</a:t>
            </a:fld>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511156"/>
          </a:xfrm>
        </p:spPr>
        <p:txBody>
          <a:bodyPr>
            <a:normAutofit fontScale="90000"/>
          </a:bodyPr>
          <a:lstStyle/>
          <a:p>
            <a:pPr algn="ctr"/>
            <a:r>
              <a:rPr lang="ru-RU" dirty="0" err="1" smtClean="0"/>
              <a:t>Андроидные</a:t>
            </a:r>
            <a:r>
              <a:rPr lang="ru-RU" dirty="0" smtClean="0"/>
              <a:t> роботы</a:t>
            </a:r>
            <a:endParaRPr lang="ru-RU" dirty="0"/>
          </a:p>
        </p:txBody>
      </p:sp>
      <p:sp>
        <p:nvSpPr>
          <p:cNvPr id="3" name="Содержимое 2"/>
          <p:cNvSpPr>
            <a:spLocks noGrp="1"/>
          </p:cNvSpPr>
          <p:nvPr>
            <p:ph sz="quarter" idx="1"/>
          </p:nvPr>
        </p:nvSpPr>
        <p:spPr>
          <a:xfrm>
            <a:off x="0" y="642918"/>
            <a:ext cx="8786874" cy="2328866"/>
          </a:xfrm>
        </p:spPr>
        <p:txBody>
          <a:bodyPr>
            <a:normAutofit fontScale="92500"/>
          </a:bodyPr>
          <a:lstStyle/>
          <a:p>
            <a:r>
              <a:rPr lang="ru-RU" dirty="0" smtClean="0"/>
              <a:t>Российские мини-роботы AR-101 — очередная оригинальная разработка серийного </a:t>
            </a:r>
            <a:r>
              <a:rPr lang="ru-RU" dirty="0" err="1" smtClean="0"/>
              <a:t>андроидного</a:t>
            </a:r>
            <a:r>
              <a:rPr lang="ru-RU" dirty="0" smtClean="0"/>
              <a:t> робота многоцелевого назначения, выпускаемая ЗАО «</a:t>
            </a:r>
            <a:r>
              <a:rPr lang="ru-RU" dirty="0" err="1" smtClean="0"/>
              <a:t>Андроидные</a:t>
            </a:r>
            <a:r>
              <a:rPr lang="ru-RU" dirty="0" smtClean="0"/>
              <a:t> роботы». Это уже шестая модель </a:t>
            </a:r>
            <a:r>
              <a:rPr lang="ru-RU" dirty="0" err="1" smtClean="0"/>
              <a:t>андроидного</a:t>
            </a:r>
            <a:r>
              <a:rPr lang="ru-RU" dirty="0" smtClean="0"/>
              <a:t> робота в ассортименте серийных изделий ЗАО «</a:t>
            </a:r>
            <a:r>
              <a:rPr lang="ru-RU" dirty="0" err="1" smtClean="0"/>
              <a:t>Андроидные</a:t>
            </a:r>
            <a:r>
              <a:rPr lang="ru-RU" dirty="0" smtClean="0"/>
              <a:t> роботы» на отечественном рынке.</a:t>
            </a:r>
            <a:endParaRPr lang="ru-RU" dirty="0"/>
          </a:p>
        </p:txBody>
      </p:sp>
      <p:pic>
        <p:nvPicPr>
          <p:cNvPr id="5" name="Рисунок 4" descr="ar.jpg"/>
          <p:cNvPicPr>
            <a:picLocks noChangeAspect="1"/>
          </p:cNvPicPr>
          <p:nvPr/>
        </p:nvPicPr>
        <p:blipFill>
          <a:blip r:embed="rId2"/>
          <a:stretch>
            <a:fillRect/>
          </a:stretch>
        </p:blipFill>
        <p:spPr>
          <a:xfrm>
            <a:off x="785786" y="2857496"/>
            <a:ext cx="1857388" cy="3279782"/>
          </a:xfrm>
          <a:prstGeom prst="rect">
            <a:avLst/>
          </a:prstGeom>
        </p:spPr>
      </p:pic>
      <p:graphicFrame>
        <p:nvGraphicFramePr>
          <p:cNvPr id="12" name="Таблица 11"/>
          <p:cNvGraphicFramePr>
            <a:graphicFrameLocks noGrp="1"/>
          </p:cNvGraphicFramePr>
          <p:nvPr/>
        </p:nvGraphicFramePr>
        <p:xfrm>
          <a:off x="2857488" y="2928934"/>
          <a:ext cx="6096000" cy="3912489"/>
        </p:xfrm>
        <a:graphic>
          <a:graphicData uri="http://schemas.openxmlformats.org/drawingml/2006/table">
            <a:tbl>
              <a:tblPr/>
              <a:tblGrid>
                <a:gridCol w="914400"/>
                <a:gridCol w="5181600"/>
              </a:tblGrid>
              <a:tr h="509163">
                <a:tc>
                  <a:txBody>
                    <a:bodyPr/>
                    <a:lstStyle/>
                    <a:p>
                      <a:pPr algn="r">
                        <a:lnSpc>
                          <a:spcPct val="115000"/>
                        </a:lnSpc>
                        <a:spcAft>
                          <a:spcPts val="0"/>
                        </a:spcAft>
                      </a:pPr>
                      <a:r>
                        <a:rPr lang="ru-RU" sz="1400" dirty="0">
                          <a:solidFill>
                            <a:srgbClr val="000000"/>
                          </a:solidFill>
                          <a:latin typeface="Tahoma"/>
                          <a:ea typeface="Times New Roman"/>
                          <a:cs typeface="Times New Roman"/>
                        </a:rPr>
                        <a:t>Размеры (мм) </a:t>
                      </a:r>
                      <a:endParaRPr lang="ru-RU" sz="1100" dirty="0">
                        <a:latin typeface="Calibri"/>
                        <a:ea typeface="Calibri"/>
                        <a:cs typeface="Times New Roman"/>
                      </a:endParaRPr>
                    </a:p>
                  </a:txBody>
                  <a:tcPr marL="60960" marR="60960" marT="60960" marB="60960" anchor="ctr">
                    <a:lnL>
                      <a:noFill/>
                    </a:lnL>
                    <a:lnR>
                      <a:noFill/>
                    </a:lnR>
                    <a:lnT>
                      <a:noFill/>
                    </a:lnT>
                    <a:lnB>
                      <a:noFill/>
                    </a:lnB>
                    <a:solidFill>
                      <a:srgbClr val="EBF5F7"/>
                    </a:solidFill>
                  </a:tcPr>
                </a:tc>
                <a:tc>
                  <a:txBody>
                    <a:bodyPr/>
                    <a:lstStyle/>
                    <a:p>
                      <a:pPr>
                        <a:lnSpc>
                          <a:spcPct val="115000"/>
                        </a:lnSpc>
                        <a:spcAft>
                          <a:spcPts val="0"/>
                        </a:spcAft>
                      </a:pPr>
                      <a:r>
                        <a:rPr lang="ru-RU" sz="1400" dirty="0" err="1">
                          <a:solidFill>
                            <a:srgbClr val="000000"/>
                          </a:solidFill>
                          <a:latin typeface="Tahoma"/>
                          <a:ea typeface="Times New Roman"/>
                          <a:cs typeface="Times New Roman"/>
                        </a:rPr>
                        <a:t>выс</a:t>
                      </a:r>
                      <a:r>
                        <a:rPr lang="ru-RU" sz="1400" dirty="0">
                          <a:solidFill>
                            <a:srgbClr val="000000"/>
                          </a:solidFill>
                          <a:latin typeface="Tahoma"/>
                          <a:ea typeface="Times New Roman"/>
                          <a:cs typeface="Times New Roman"/>
                        </a:rPr>
                        <a:t>. 350*185*105 </a:t>
                      </a:r>
                      <a:endParaRPr lang="ru-RU" sz="1100" dirty="0">
                        <a:latin typeface="Calibri"/>
                        <a:ea typeface="Calibri"/>
                        <a:cs typeface="Times New Roman"/>
                      </a:endParaRPr>
                    </a:p>
                  </a:txBody>
                  <a:tcPr marL="60960" marR="60960" marT="60960" marB="60960" anchor="ctr">
                    <a:lnL>
                      <a:noFill/>
                    </a:lnL>
                    <a:lnR>
                      <a:noFill/>
                    </a:lnR>
                    <a:lnT>
                      <a:noFill/>
                    </a:lnT>
                    <a:lnB>
                      <a:noFill/>
                    </a:lnB>
                    <a:solidFill>
                      <a:srgbClr val="F4FAFA"/>
                    </a:solidFill>
                  </a:tcPr>
                </a:tc>
              </a:tr>
              <a:tr h="299575">
                <a:tc>
                  <a:txBody>
                    <a:bodyPr/>
                    <a:lstStyle/>
                    <a:p>
                      <a:pPr algn="r">
                        <a:lnSpc>
                          <a:spcPct val="115000"/>
                        </a:lnSpc>
                        <a:spcAft>
                          <a:spcPts val="0"/>
                        </a:spcAft>
                      </a:pPr>
                      <a:r>
                        <a:rPr lang="ru-RU" sz="1400">
                          <a:solidFill>
                            <a:srgbClr val="000000"/>
                          </a:solidFill>
                          <a:latin typeface="Tahoma"/>
                          <a:ea typeface="Times New Roman"/>
                          <a:cs typeface="Times New Roman"/>
                        </a:rPr>
                        <a:t>Вес </a:t>
                      </a:r>
                      <a:endParaRPr lang="ru-RU" sz="1100">
                        <a:latin typeface="Calibri"/>
                        <a:ea typeface="Calibri"/>
                        <a:cs typeface="Times New Roman"/>
                      </a:endParaRPr>
                    </a:p>
                  </a:txBody>
                  <a:tcPr marL="60960" marR="60960" marT="60960" marB="60960" anchor="ctr">
                    <a:lnL>
                      <a:noFill/>
                    </a:lnL>
                    <a:lnR>
                      <a:noFill/>
                    </a:lnR>
                    <a:lnT>
                      <a:noFill/>
                    </a:lnT>
                    <a:lnB>
                      <a:noFill/>
                    </a:lnB>
                    <a:solidFill>
                      <a:srgbClr val="EBF5F7"/>
                    </a:solidFill>
                  </a:tcPr>
                </a:tc>
                <a:tc>
                  <a:txBody>
                    <a:bodyPr/>
                    <a:lstStyle/>
                    <a:p>
                      <a:pPr>
                        <a:lnSpc>
                          <a:spcPct val="115000"/>
                        </a:lnSpc>
                        <a:spcAft>
                          <a:spcPts val="0"/>
                        </a:spcAft>
                      </a:pPr>
                      <a:r>
                        <a:rPr lang="ru-RU" sz="1400" dirty="0">
                          <a:solidFill>
                            <a:srgbClr val="000000"/>
                          </a:solidFill>
                          <a:latin typeface="Tahoma"/>
                          <a:ea typeface="Times New Roman"/>
                          <a:cs typeface="Times New Roman"/>
                        </a:rPr>
                        <a:t>1,5 кг. </a:t>
                      </a:r>
                      <a:endParaRPr lang="ru-RU" sz="1100" dirty="0">
                        <a:latin typeface="Calibri"/>
                        <a:ea typeface="Calibri"/>
                        <a:cs typeface="Times New Roman"/>
                      </a:endParaRPr>
                    </a:p>
                  </a:txBody>
                  <a:tcPr marL="60960" marR="60960" marT="60960" marB="60960" anchor="ctr">
                    <a:lnL>
                      <a:noFill/>
                    </a:lnL>
                    <a:lnR>
                      <a:noFill/>
                    </a:lnR>
                    <a:lnT>
                      <a:noFill/>
                    </a:lnT>
                    <a:lnB>
                      <a:noFill/>
                    </a:lnB>
                    <a:solidFill>
                      <a:srgbClr val="F4FAFA"/>
                    </a:solidFill>
                  </a:tcPr>
                </a:tc>
              </a:tr>
              <a:tr h="509163">
                <a:tc>
                  <a:txBody>
                    <a:bodyPr/>
                    <a:lstStyle/>
                    <a:p>
                      <a:pPr algn="r">
                        <a:lnSpc>
                          <a:spcPct val="115000"/>
                        </a:lnSpc>
                        <a:spcAft>
                          <a:spcPts val="0"/>
                        </a:spcAft>
                      </a:pPr>
                      <a:r>
                        <a:rPr lang="ru-RU" sz="1400">
                          <a:solidFill>
                            <a:srgbClr val="000000"/>
                          </a:solidFill>
                          <a:latin typeface="Tahoma"/>
                          <a:ea typeface="Times New Roman"/>
                          <a:cs typeface="Times New Roman"/>
                        </a:rPr>
                        <a:t>Контроллер </a:t>
                      </a:r>
                      <a:endParaRPr lang="ru-RU" sz="1100">
                        <a:latin typeface="Calibri"/>
                        <a:ea typeface="Calibri"/>
                        <a:cs typeface="Times New Roman"/>
                      </a:endParaRPr>
                    </a:p>
                  </a:txBody>
                  <a:tcPr marL="60960" marR="60960" marT="60960" marB="60960" anchor="ctr">
                    <a:lnL>
                      <a:noFill/>
                    </a:lnL>
                    <a:lnR>
                      <a:noFill/>
                    </a:lnR>
                    <a:lnT>
                      <a:noFill/>
                    </a:lnT>
                    <a:lnB>
                      <a:noFill/>
                    </a:lnB>
                    <a:solidFill>
                      <a:srgbClr val="EBF5F7"/>
                    </a:solidFill>
                  </a:tcPr>
                </a:tc>
                <a:tc>
                  <a:txBody>
                    <a:bodyPr/>
                    <a:lstStyle/>
                    <a:p>
                      <a:pPr>
                        <a:lnSpc>
                          <a:spcPct val="115000"/>
                        </a:lnSpc>
                        <a:spcAft>
                          <a:spcPts val="0"/>
                        </a:spcAft>
                      </a:pPr>
                      <a:r>
                        <a:rPr lang="ru-RU" sz="1400" dirty="0">
                          <a:solidFill>
                            <a:srgbClr val="000000"/>
                          </a:solidFill>
                          <a:latin typeface="Tahoma"/>
                          <a:ea typeface="Times New Roman"/>
                          <a:cs typeface="Times New Roman"/>
                        </a:rPr>
                        <a:t>MK-65/MK-66 (см. в магазине - раздел Контроллеры) </a:t>
                      </a:r>
                      <a:endParaRPr lang="ru-RU" sz="1100" dirty="0">
                        <a:latin typeface="Calibri"/>
                        <a:ea typeface="Calibri"/>
                        <a:cs typeface="Times New Roman"/>
                      </a:endParaRPr>
                    </a:p>
                  </a:txBody>
                  <a:tcPr marL="60960" marR="60960" marT="60960" marB="60960" anchor="ctr">
                    <a:lnL>
                      <a:noFill/>
                    </a:lnL>
                    <a:lnR>
                      <a:noFill/>
                    </a:lnR>
                    <a:lnT>
                      <a:noFill/>
                    </a:lnT>
                    <a:lnB>
                      <a:noFill/>
                    </a:lnB>
                    <a:solidFill>
                      <a:srgbClr val="F4FAFA"/>
                    </a:solidFill>
                  </a:tcPr>
                </a:tc>
              </a:tr>
              <a:tr h="1137928">
                <a:tc>
                  <a:txBody>
                    <a:bodyPr/>
                    <a:lstStyle/>
                    <a:p>
                      <a:pPr algn="r">
                        <a:lnSpc>
                          <a:spcPct val="115000"/>
                        </a:lnSpc>
                        <a:spcAft>
                          <a:spcPts val="0"/>
                        </a:spcAft>
                      </a:pPr>
                      <a:r>
                        <a:rPr lang="ru-RU" sz="1400">
                          <a:solidFill>
                            <a:srgbClr val="000000"/>
                          </a:solidFill>
                          <a:latin typeface="Tahoma"/>
                          <a:ea typeface="Times New Roman"/>
                          <a:cs typeface="Times New Roman"/>
                        </a:rPr>
                        <a:t>ПО </a:t>
                      </a:r>
                      <a:endParaRPr lang="ru-RU" sz="1100">
                        <a:latin typeface="Calibri"/>
                        <a:ea typeface="Calibri"/>
                        <a:cs typeface="Times New Roman"/>
                      </a:endParaRPr>
                    </a:p>
                  </a:txBody>
                  <a:tcPr marL="60960" marR="60960" marT="60960" marB="60960" anchor="ctr">
                    <a:lnL>
                      <a:noFill/>
                    </a:lnL>
                    <a:lnR>
                      <a:noFill/>
                    </a:lnR>
                    <a:lnT>
                      <a:noFill/>
                    </a:lnT>
                    <a:lnB>
                      <a:noFill/>
                    </a:lnB>
                    <a:solidFill>
                      <a:srgbClr val="EBF5F7"/>
                    </a:solidFill>
                  </a:tcPr>
                </a:tc>
                <a:tc>
                  <a:txBody>
                    <a:bodyPr/>
                    <a:lstStyle/>
                    <a:p>
                      <a:pPr>
                        <a:lnSpc>
                          <a:spcPct val="115000"/>
                        </a:lnSpc>
                        <a:spcAft>
                          <a:spcPts val="0"/>
                        </a:spcAft>
                      </a:pPr>
                      <a:r>
                        <a:rPr lang="ru-RU" sz="1400" dirty="0">
                          <a:solidFill>
                            <a:srgbClr val="000000"/>
                          </a:solidFill>
                          <a:latin typeface="Tahoma"/>
                          <a:ea typeface="Times New Roman"/>
                          <a:cs typeface="Times New Roman"/>
                        </a:rPr>
                        <a:t>Программное обеспечение - </a:t>
                      </a:r>
                      <a:r>
                        <a:rPr lang="ru-RU" sz="1400" dirty="0" err="1">
                          <a:solidFill>
                            <a:srgbClr val="000000"/>
                          </a:solidFill>
                          <a:latin typeface="Tahoma"/>
                          <a:ea typeface="Times New Roman"/>
                          <a:cs typeface="Times New Roman"/>
                        </a:rPr>
                        <a:t>AR-Basic</a:t>
                      </a:r>
                      <a:r>
                        <a:rPr lang="ru-RU" sz="1400" dirty="0">
                          <a:solidFill>
                            <a:srgbClr val="000000"/>
                          </a:solidFill>
                          <a:latin typeface="Tahoma"/>
                          <a:ea typeface="Times New Roman"/>
                          <a:cs typeface="Times New Roman"/>
                        </a:rPr>
                        <a:t> </a:t>
                      </a:r>
                      <a:r>
                        <a:rPr lang="ru-RU" sz="1400" dirty="0" err="1">
                          <a:solidFill>
                            <a:srgbClr val="000000"/>
                          </a:solidFill>
                          <a:latin typeface="Tahoma"/>
                          <a:ea typeface="Times New Roman"/>
                          <a:cs typeface="Times New Roman"/>
                        </a:rPr>
                        <a:t>Studio</a:t>
                      </a:r>
                      <a:r>
                        <a:rPr lang="ru-RU" sz="1400" dirty="0">
                          <a:solidFill>
                            <a:srgbClr val="000000"/>
                          </a:solidFill>
                          <a:latin typeface="Tahoma"/>
                          <a:ea typeface="Times New Roman"/>
                          <a:cs typeface="Times New Roman"/>
                        </a:rPr>
                        <a:t> - профессиональная среда разработки прикладных программ для </a:t>
                      </a:r>
                      <a:r>
                        <a:rPr lang="ru-RU" sz="1400" dirty="0" err="1">
                          <a:solidFill>
                            <a:srgbClr val="000000"/>
                          </a:solidFill>
                          <a:latin typeface="Tahoma"/>
                          <a:ea typeface="Times New Roman"/>
                          <a:cs typeface="Times New Roman"/>
                        </a:rPr>
                        <a:t>андроидного</a:t>
                      </a:r>
                      <a:r>
                        <a:rPr lang="ru-RU" sz="1400" dirty="0">
                          <a:solidFill>
                            <a:srgbClr val="000000"/>
                          </a:solidFill>
                          <a:latin typeface="Tahoma"/>
                          <a:ea typeface="Times New Roman"/>
                          <a:cs typeface="Times New Roman"/>
                        </a:rPr>
                        <a:t> робота серии AR. Специфический язык BASIC с дополнительными командами для управления сервоприводами, датчиками и прочее. </a:t>
                      </a:r>
                      <a:endParaRPr lang="ru-RU" sz="1100" dirty="0">
                        <a:latin typeface="Calibri"/>
                        <a:ea typeface="Calibri"/>
                        <a:cs typeface="Times New Roman"/>
                      </a:endParaRPr>
                    </a:p>
                  </a:txBody>
                  <a:tcPr marL="60960" marR="60960" marT="60960" marB="60960" anchor="ctr">
                    <a:lnL>
                      <a:noFill/>
                    </a:lnL>
                    <a:lnR>
                      <a:noFill/>
                    </a:lnR>
                    <a:lnT>
                      <a:noFill/>
                    </a:lnT>
                    <a:lnB>
                      <a:noFill/>
                    </a:lnB>
                    <a:solidFill>
                      <a:srgbClr val="F4FAFA"/>
                    </a:solidFill>
                  </a:tcPr>
                </a:tc>
              </a:tr>
              <a:tr h="509163">
                <a:tc>
                  <a:txBody>
                    <a:bodyPr/>
                    <a:lstStyle/>
                    <a:p>
                      <a:pPr algn="r">
                        <a:lnSpc>
                          <a:spcPct val="115000"/>
                        </a:lnSpc>
                        <a:spcAft>
                          <a:spcPts val="0"/>
                        </a:spcAft>
                      </a:pPr>
                      <a:r>
                        <a:rPr lang="ru-RU" sz="1400">
                          <a:solidFill>
                            <a:srgbClr val="000000"/>
                          </a:solidFill>
                          <a:latin typeface="Tahoma"/>
                          <a:ea typeface="Times New Roman"/>
                          <a:cs typeface="Times New Roman"/>
                        </a:rPr>
                        <a:t>Инструкция </a:t>
                      </a:r>
                      <a:endParaRPr lang="ru-RU" sz="1100">
                        <a:latin typeface="Calibri"/>
                        <a:ea typeface="Calibri"/>
                        <a:cs typeface="Times New Roman"/>
                      </a:endParaRPr>
                    </a:p>
                  </a:txBody>
                  <a:tcPr marL="60960" marR="60960" marT="60960" marB="60960" anchor="ctr">
                    <a:lnL>
                      <a:noFill/>
                    </a:lnL>
                    <a:lnR>
                      <a:noFill/>
                    </a:lnR>
                    <a:lnT>
                      <a:noFill/>
                    </a:lnT>
                    <a:lnB>
                      <a:noFill/>
                    </a:lnB>
                    <a:solidFill>
                      <a:srgbClr val="EBF5F7"/>
                    </a:solidFill>
                  </a:tcPr>
                </a:tc>
                <a:tc>
                  <a:txBody>
                    <a:bodyPr/>
                    <a:lstStyle/>
                    <a:p>
                      <a:pPr>
                        <a:lnSpc>
                          <a:spcPct val="115000"/>
                        </a:lnSpc>
                        <a:spcAft>
                          <a:spcPts val="0"/>
                        </a:spcAft>
                      </a:pPr>
                      <a:r>
                        <a:rPr lang="ru-RU" sz="1400">
                          <a:solidFill>
                            <a:srgbClr val="000000"/>
                          </a:solidFill>
                          <a:latin typeface="Tahoma"/>
                          <a:ea typeface="Times New Roman"/>
                          <a:cs typeface="Times New Roman"/>
                        </a:rPr>
                        <a:t>Полное описание процесса калибровки, программирования робота. На русском языке. </a:t>
                      </a:r>
                      <a:endParaRPr lang="ru-RU" sz="1100">
                        <a:latin typeface="Calibri"/>
                        <a:ea typeface="Calibri"/>
                        <a:cs typeface="Times New Roman"/>
                      </a:endParaRPr>
                    </a:p>
                  </a:txBody>
                  <a:tcPr marL="60960" marR="60960" marT="60960" marB="60960" anchor="ctr">
                    <a:lnL>
                      <a:noFill/>
                    </a:lnL>
                    <a:lnR>
                      <a:noFill/>
                    </a:lnR>
                    <a:lnT>
                      <a:noFill/>
                    </a:lnT>
                    <a:lnB>
                      <a:noFill/>
                    </a:lnB>
                    <a:solidFill>
                      <a:srgbClr val="F4FAFA"/>
                    </a:solidFill>
                  </a:tcPr>
                </a:tc>
              </a:tr>
              <a:tr h="285852">
                <a:tc>
                  <a:txBody>
                    <a:bodyPr/>
                    <a:lstStyle/>
                    <a:p>
                      <a:pPr algn="r">
                        <a:lnSpc>
                          <a:spcPct val="115000"/>
                        </a:lnSpc>
                        <a:spcAft>
                          <a:spcPts val="0"/>
                        </a:spcAft>
                      </a:pPr>
                      <a:r>
                        <a:rPr lang="ru-RU" sz="1000" b="1">
                          <a:solidFill>
                            <a:srgbClr val="EF4129"/>
                          </a:solidFill>
                          <a:latin typeface="Tahoma"/>
                          <a:ea typeface="Times New Roman"/>
                          <a:cs typeface="Times New Roman"/>
                        </a:rPr>
                        <a:t>цена:</a:t>
                      </a:r>
                      <a:r>
                        <a:rPr lang="ru-RU" sz="800">
                          <a:solidFill>
                            <a:srgbClr val="000000"/>
                          </a:solidFill>
                          <a:latin typeface="Tahoma"/>
                          <a:ea typeface="Times New Roman"/>
                          <a:cs typeface="Times New Roman"/>
                        </a:rPr>
                        <a:t> </a:t>
                      </a:r>
                      <a:endParaRPr lang="ru-RU" sz="1100">
                        <a:latin typeface="Calibri"/>
                        <a:ea typeface="Calibri"/>
                        <a:cs typeface="Times New Roman"/>
                      </a:endParaRPr>
                    </a:p>
                  </a:txBody>
                  <a:tcPr marL="60960" marR="60960" marT="60960" marB="60960" anchor="ctr">
                    <a:lnL>
                      <a:noFill/>
                    </a:lnL>
                    <a:lnR>
                      <a:noFill/>
                    </a:lnR>
                    <a:lnT>
                      <a:noFill/>
                    </a:lnT>
                    <a:lnB>
                      <a:noFill/>
                    </a:lnB>
                    <a:solidFill>
                      <a:srgbClr val="EBF5F7"/>
                    </a:solidFill>
                  </a:tcPr>
                </a:tc>
                <a:tc>
                  <a:txBody>
                    <a:bodyPr/>
                    <a:lstStyle/>
                    <a:p>
                      <a:pPr>
                        <a:lnSpc>
                          <a:spcPct val="115000"/>
                        </a:lnSpc>
                        <a:spcAft>
                          <a:spcPts val="0"/>
                        </a:spcAft>
                      </a:pPr>
                      <a:r>
                        <a:rPr lang="ru-RU" sz="1350" b="1" dirty="0">
                          <a:solidFill>
                            <a:srgbClr val="EF4129"/>
                          </a:solidFill>
                          <a:latin typeface="Tahoma"/>
                          <a:ea typeface="Times New Roman"/>
                          <a:cs typeface="Times New Roman"/>
                        </a:rPr>
                        <a:t>35479 </a:t>
                      </a:r>
                      <a:r>
                        <a:rPr lang="ru-RU" sz="1350" b="1" dirty="0" err="1">
                          <a:solidFill>
                            <a:srgbClr val="EF4129"/>
                          </a:solidFill>
                          <a:latin typeface="Tahoma"/>
                          <a:ea typeface="Times New Roman"/>
                          <a:cs typeface="Times New Roman"/>
                        </a:rPr>
                        <a:t>руб</a:t>
                      </a:r>
                      <a:r>
                        <a:rPr lang="ru-RU" sz="800" dirty="0">
                          <a:solidFill>
                            <a:srgbClr val="000000"/>
                          </a:solidFill>
                          <a:latin typeface="Tahoma"/>
                          <a:ea typeface="Times New Roman"/>
                          <a:cs typeface="Times New Roman"/>
                        </a:rPr>
                        <a:t> </a:t>
                      </a:r>
                      <a:endParaRPr lang="ru-RU" sz="1100" dirty="0">
                        <a:latin typeface="Calibri"/>
                        <a:ea typeface="Calibri"/>
                        <a:cs typeface="Times New Roman"/>
                      </a:endParaRPr>
                    </a:p>
                  </a:txBody>
                  <a:tcPr marL="60960" marR="60960" marT="60960" marB="60960" anchor="ctr">
                    <a:lnL>
                      <a:noFill/>
                    </a:lnL>
                    <a:lnR>
                      <a:noFill/>
                    </a:lnR>
                    <a:lnT>
                      <a:noFill/>
                    </a:lnT>
                    <a:lnB>
                      <a:noFill/>
                    </a:lnB>
                    <a:solidFill>
                      <a:srgbClr val="F4FAFA"/>
                    </a:solidFill>
                  </a:tcPr>
                </a:tc>
              </a:tr>
            </a:tbl>
          </a:graphicData>
        </a:graphic>
      </p:graphicFrame>
      <p:sp>
        <p:nvSpPr>
          <p:cNvPr id="819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2A5E0"/>
                </a:solidFill>
                <a:effectLst/>
                <a:latin typeface="Tahoma" pitchFamily="34" charset="0"/>
                <a:ea typeface="Times New Roman" pitchFamily="18" charset="0"/>
                <a:cs typeface="Tahoma" pitchFamily="34" charset="0"/>
              </a:rPr>
              <a:t>AR-101 характеристики:</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Номер слайда 6"/>
          <p:cNvSpPr>
            <a:spLocks noGrp="1"/>
          </p:cNvSpPr>
          <p:nvPr>
            <p:ph type="sldNum" sz="quarter" idx="12"/>
          </p:nvPr>
        </p:nvSpPr>
        <p:spPr/>
        <p:txBody>
          <a:bodyPr/>
          <a:lstStyle/>
          <a:p>
            <a:fld id="{02FBD615-69C4-4B61-807D-CCE4F54F1D24}" type="slidenum">
              <a:rPr lang="ru-RU" smtClean="0"/>
              <a:pPr/>
              <a:t>31</a:t>
            </a:fld>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dirty="0" smtClean="0"/>
              <a:t>Машинное творчество</a:t>
            </a:r>
            <a:endParaRPr lang="ru-RU" dirty="0"/>
          </a:p>
        </p:txBody>
      </p:sp>
      <p:sp>
        <p:nvSpPr>
          <p:cNvPr id="3" name="Содержимое 2"/>
          <p:cNvSpPr>
            <a:spLocks noGrp="1"/>
          </p:cNvSpPr>
          <p:nvPr>
            <p:ph sz="quarter" idx="1"/>
          </p:nvPr>
        </p:nvSpPr>
        <p:spPr>
          <a:xfrm>
            <a:off x="457200" y="928670"/>
            <a:ext cx="8229600" cy="5197493"/>
          </a:xfrm>
        </p:spPr>
        <p:txBody>
          <a:bodyPr>
            <a:normAutofit/>
          </a:bodyPr>
          <a:lstStyle/>
          <a:p>
            <a:r>
              <a:rPr lang="ru-RU" b="1" i="1" dirty="0" smtClean="0"/>
              <a:t>Машинное творчество</a:t>
            </a:r>
            <a:endParaRPr lang="ru-RU" dirty="0" smtClean="0"/>
          </a:p>
          <a:p>
            <a:r>
              <a:rPr lang="ru-RU" dirty="0" smtClean="0"/>
              <a:t>Природа человеческого творчества ещё менее изучена, чем природа интеллекта. Тем не менее, эта область существует, и здесь поставлены проблемы написания компьютером музыки, литературных произведений (часто — стихов или сказок), художественное творчество. Создание реалистичных образов широко используется в кино и индустрии игр.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32</a:t>
            </a:fld>
            <a:endParaRPr lang="ru-RU"/>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29600" cy="5840435"/>
          </a:xfrm>
        </p:spPr>
        <p:txBody>
          <a:bodyPr>
            <a:normAutofit/>
          </a:bodyPr>
          <a:lstStyle/>
          <a:p>
            <a:r>
              <a:rPr lang="ru-RU" dirty="0" smtClean="0"/>
              <a:t>Добавление данной возможности к любой интеллектуальной системе позволяет весьма наглядно продемонстрировать что именно система воспринимает и как это понимает. Добавлением шума вместо недостающей информации или фильтрация шума имеющимися в системе знаниями производит из абстрактных знаний конкретные образы, легко воспринимаемые человеком, особенно это полезно для интуитивных и малоценных знаний, проверка которых в формальном виде требует значительных умственных усилий.</a:t>
            </a:r>
          </a:p>
        </p:txBody>
      </p:sp>
      <p:sp>
        <p:nvSpPr>
          <p:cNvPr id="4" name="Номер слайда 3"/>
          <p:cNvSpPr>
            <a:spLocks noGrp="1"/>
          </p:cNvSpPr>
          <p:nvPr>
            <p:ph type="sldNum" sz="quarter" idx="12"/>
          </p:nvPr>
        </p:nvSpPr>
        <p:spPr/>
        <p:txBody>
          <a:bodyPr/>
          <a:lstStyle/>
          <a:p>
            <a:fld id="{02FBD615-69C4-4B61-807D-CCE4F54F1D24}" type="slidenum">
              <a:rPr lang="ru-RU" smtClean="0"/>
              <a:pPr/>
              <a:t>33</a:t>
            </a:fld>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511156"/>
          </a:xfrm>
        </p:spPr>
        <p:txBody>
          <a:bodyPr>
            <a:normAutofit fontScale="90000"/>
          </a:bodyPr>
          <a:lstStyle/>
          <a:p>
            <a:r>
              <a:rPr lang="ru-RU" b="1" dirty="0" smtClean="0"/>
              <a:t>Другие области исследований</a:t>
            </a:r>
            <a:endParaRPr lang="ru-RU" dirty="0"/>
          </a:p>
        </p:txBody>
      </p:sp>
      <p:sp>
        <p:nvSpPr>
          <p:cNvPr id="3" name="Содержимое 2"/>
          <p:cNvSpPr>
            <a:spLocks noGrp="1"/>
          </p:cNvSpPr>
          <p:nvPr>
            <p:ph sz="quarter" idx="1"/>
          </p:nvPr>
        </p:nvSpPr>
        <p:spPr>
          <a:xfrm>
            <a:off x="457200" y="785794"/>
            <a:ext cx="8229600" cy="5857916"/>
          </a:xfrm>
        </p:spPr>
        <p:txBody>
          <a:bodyPr>
            <a:normAutofit/>
          </a:bodyPr>
          <a:lstStyle/>
          <a:p>
            <a:r>
              <a:rPr lang="ru-RU" dirty="0" smtClean="0"/>
              <a:t>Наконец, существует масса приложений искусственного интеллекта, каждое из которых образует почти самостоятельное направление. В качестве примеров можно привести программирование интеллекта в компьютерных играх, нелинейное управление, интеллектуальные системы информационной безопасности.</a:t>
            </a:r>
          </a:p>
          <a:p>
            <a:r>
              <a:rPr lang="ru-RU" dirty="0" smtClean="0"/>
              <a:t>Можно заметить, что многие области исследований пересекаются. Это свойственно для любой науки. Но в искусственном интеллекте взаимосвязь между, казалось бы, различными направлениями выражена особенно сильно, и это связано с философским спором о сильном и слабом ИИ.</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34</a:t>
            </a:fld>
            <a:endParaRPr lang="ru-RU"/>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654032"/>
          </a:xfrm>
        </p:spPr>
        <p:txBody>
          <a:bodyPr>
            <a:normAutofit fontScale="90000"/>
          </a:bodyPr>
          <a:lstStyle/>
          <a:p>
            <a:r>
              <a:rPr lang="ru-RU" b="1" dirty="0" smtClean="0"/>
              <a:t>Модели и методы исследований</a:t>
            </a:r>
            <a:endParaRPr lang="ru-RU" dirty="0"/>
          </a:p>
        </p:txBody>
      </p:sp>
      <p:sp>
        <p:nvSpPr>
          <p:cNvPr id="3" name="Содержимое 2"/>
          <p:cNvSpPr>
            <a:spLocks noGrp="1"/>
          </p:cNvSpPr>
          <p:nvPr>
            <p:ph sz="quarter" idx="1"/>
          </p:nvPr>
        </p:nvSpPr>
        <p:spPr>
          <a:xfrm>
            <a:off x="457200" y="642918"/>
            <a:ext cx="8229600" cy="6000792"/>
          </a:xfrm>
        </p:spPr>
        <p:txBody>
          <a:bodyPr>
            <a:normAutofit lnSpcReduction="10000"/>
          </a:bodyPr>
          <a:lstStyle/>
          <a:p>
            <a:r>
              <a:rPr lang="ru-RU" b="1" i="1" dirty="0" smtClean="0"/>
              <a:t>Подходы к созданию интеллектуальных систем</a:t>
            </a:r>
            <a:endParaRPr lang="ru-RU" dirty="0" smtClean="0"/>
          </a:p>
          <a:p>
            <a:r>
              <a:rPr lang="ru-RU" b="1" i="1" dirty="0" smtClean="0"/>
              <a:t>Символьный подход в искусственном интеллекте</a:t>
            </a:r>
            <a:endParaRPr lang="ru-RU" dirty="0" smtClean="0"/>
          </a:p>
          <a:p>
            <a:r>
              <a:rPr lang="ru-RU" dirty="0" smtClean="0"/>
              <a:t>Символьный подход позволяет оперировать </a:t>
            </a:r>
            <a:r>
              <a:rPr lang="ru-RU" dirty="0" err="1" smtClean="0"/>
              <a:t>слабоформализованными</a:t>
            </a:r>
            <a:r>
              <a:rPr lang="ru-RU" dirty="0" smtClean="0"/>
              <a:t> представлениями и их смыслами. От умения выделить только существенную информацию зависит эффективность и вообще результативность. Широта классов задач, эффективно решаемых человеческим разумом, требует невероятной гибкости в методах абстрагирования. Не доступной при любом инженерном подходе, который исследователь выбирает изначально по заведомо порочному признаку, за его способность быстро дать эффективное решение какой-то наиболее близкой этому исследователю задачи.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35</a:t>
            </a:fld>
            <a:endParaRPr lang="ru-RU"/>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a:p>
        </p:txBody>
      </p:sp>
      <p:sp>
        <p:nvSpPr>
          <p:cNvPr id="3" name="Содержимое 2"/>
          <p:cNvSpPr>
            <a:spLocks noGrp="1"/>
          </p:cNvSpPr>
          <p:nvPr>
            <p:ph sz="quarter" idx="1"/>
          </p:nvPr>
        </p:nvSpPr>
        <p:spPr/>
        <p:txBody>
          <a:bodyPr/>
          <a:lstStyle/>
          <a:p>
            <a:r>
              <a:rPr lang="ru-RU" dirty="0" smtClean="0"/>
              <a:t>Конкретная решённая задача принимается за уже реализованную в виде правил единственную модель абстрагирования и конструирования сущностей. Это выливается в значительные затраты ресурсов для непрофильных задач, то есть система от интеллекта возвращается к грубой силе на большинстве задач и сама суть интеллекта улетучивается из проекта.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36</a:t>
            </a:fld>
            <a:endParaRPr lang="ru-RU"/>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229600" cy="5911873"/>
          </a:xfrm>
        </p:spPr>
        <p:txBody>
          <a:bodyPr>
            <a:normAutofit/>
          </a:bodyPr>
          <a:lstStyle/>
          <a:p>
            <a:r>
              <a:rPr lang="ru-RU" dirty="0" smtClean="0"/>
              <a:t>Особенно трудно без символьной логики приходится когда задача состоит в выработке правил так как их составляющие, не будучи полноценными единицами знаний, не логичны. Большинство исследований останавливается как раз на невозможности хотя бы обозначить новые возникшие трудности средствами выбранных на предыдущих этапах символьных системах. Тем более решить их и тем более обучить компьютер решать их или хотя бы идентифицировать и выходить из таких ситуаций.</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37</a:t>
            </a:fld>
            <a:endParaRPr lang="ru-RU"/>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29600" cy="5840435"/>
          </a:xfrm>
        </p:spPr>
        <p:txBody>
          <a:bodyPr>
            <a:normAutofit lnSpcReduction="10000"/>
          </a:bodyPr>
          <a:lstStyle/>
          <a:p>
            <a:r>
              <a:rPr lang="ru-RU" sz="3600" dirty="0" smtClean="0"/>
              <a:t>Исторически символьный подход был первым в эпоху цифровых машин, так как именно после создания Лисп, первого языка символьных вычислений, у его автора возникла уверенность в возможности практически приступить к реализации этим средствами интеллекта. Интеллекта как такового, без всяких оговорок и условностей.</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38</a:t>
            </a:fld>
            <a:endParaRPr lang="ru-RU"/>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511156"/>
          </a:xfrm>
        </p:spPr>
        <p:txBody>
          <a:bodyPr>
            <a:normAutofit fontScale="90000"/>
          </a:bodyPr>
          <a:lstStyle/>
          <a:p>
            <a:r>
              <a:rPr lang="ru-RU" b="1" dirty="0" smtClean="0"/>
              <a:t>Биологический подход</a:t>
            </a:r>
            <a:endParaRPr lang="ru-RU" dirty="0"/>
          </a:p>
        </p:txBody>
      </p:sp>
      <p:sp>
        <p:nvSpPr>
          <p:cNvPr id="3" name="Содержимое 2"/>
          <p:cNvSpPr>
            <a:spLocks noGrp="1"/>
          </p:cNvSpPr>
          <p:nvPr>
            <p:ph sz="quarter" idx="1"/>
          </p:nvPr>
        </p:nvSpPr>
        <p:spPr>
          <a:xfrm>
            <a:off x="457200" y="714356"/>
            <a:ext cx="8229600" cy="5411807"/>
          </a:xfrm>
        </p:spPr>
        <p:txBody>
          <a:bodyPr>
            <a:normAutofit/>
          </a:bodyPr>
          <a:lstStyle/>
          <a:p>
            <a:r>
              <a:rPr lang="ru-RU" b="1" i="1" dirty="0" smtClean="0"/>
              <a:t>Биологический подход в искусственном интеллекте</a:t>
            </a:r>
            <a:endParaRPr lang="ru-RU" dirty="0" smtClean="0"/>
          </a:p>
          <a:p>
            <a:r>
              <a:rPr lang="ru-RU" i="1" dirty="0" smtClean="0"/>
              <a:t>Основная статья</a:t>
            </a:r>
            <a:r>
              <a:rPr lang="ru-RU" dirty="0" smtClean="0"/>
              <a:t>: </a:t>
            </a:r>
            <a:r>
              <a:rPr lang="ru-RU" b="1" i="1" dirty="0" smtClean="0"/>
              <a:t>Гибридная интеллектуальная система</a:t>
            </a:r>
            <a:endParaRPr lang="ru-RU" dirty="0" smtClean="0"/>
          </a:p>
          <a:p>
            <a:r>
              <a:rPr lang="ru-RU" dirty="0" smtClean="0"/>
              <a:t>Широко практикуется создание гибридных интеллектуальных систем, в которых применяются сразу несколько моделей. Причём, эти модели могут браться как из разных. Экспертные правила умозаключений могут генерироваться нейронными сетями, а порождающие правила получают с помощью статистического обучения.</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39</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274638"/>
            <a:ext cx="8229600" cy="511156"/>
          </a:xfrm>
        </p:spPr>
        <p:txBody>
          <a:bodyPr>
            <a:normAutofit fontScale="90000"/>
          </a:bodyPr>
          <a:lstStyle/>
          <a:p>
            <a:r>
              <a:rPr lang="ru-RU" b="1" dirty="0" smtClean="0"/>
              <a:t>Искусственный интеллект</a:t>
            </a:r>
            <a:endParaRPr lang="ru-RU" dirty="0"/>
          </a:p>
        </p:txBody>
      </p:sp>
      <p:sp>
        <p:nvSpPr>
          <p:cNvPr id="3" name="Содержимое 2"/>
          <p:cNvSpPr>
            <a:spLocks noGrp="1"/>
          </p:cNvSpPr>
          <p:nvPr>
            <p:ph sz="quarter" idx="1"/>
          </p:nvPr>
        </p:nvSpPr>
        <p:spPr>
          <a:xfrm>
            <a:off x="467544" y="836712"/>
            <a:ext cx="8219256" cy="5688632"/>
          </a:xfrm>
        </p:spPr>
        <p:txBody>
          <a:bodyPr>
            <a:normAutofit fontScale="92500" lnSpcReduction="10000"/>
          </a:bodyPr>
          <a:lstStyle/>
          <a:p>
            <a:r>
              <a:rPr lang="ru-RU" sz="3200" dirty="0" smtClean="0"/>
              <a:t>Различные виды и степени интеллекта </a:t>
            </a:r>
            <a:r>
              <a:rPr lang="ru-RU" sz="3200" dirty="0" smtClean="0"/>
              <a:t>существуют:</a:t>
            </a:r>
          </a:p>
          <a:p>
            <a:r>
              <a:rPr lang="ru-RU" sz="3200" dirty="0" smtClean="0"/>
              <a:t> </a:t>
            </a:r>
            <a:r>
              <a:rPr lang="ru-RU" sz="3200" dirty="0" smtClean="0"/>
              <a:t>у многих людей, </a:t>
            </a:r>
            <a:endParaRPr lang="ru-RU" sz="3200" dirty="0" smtClean="0"/>
          </a:p>
          <a:p>
            <a:r>
              <a:rPr lang="ru-RU" sz="3200" dirty="0" smtClean="0"/>
              <a:t>животных </a:t>
            </a:r>
          </a:p>
          <a:p>
            <a:r>
              <a:rPr lang="ru-RU" sz="3200" dirty="0" smtClean="0"/>
              <a:t>и </a:t>
            </a:r>
            <a:r>
              <a:rPr lang="ru-RU" sz="3200" dirty="0" smtClean="0"/>
              <a:t>некоторых машин, интеллектуальных информационных систем </a:t>
            </a:r>
            <a:endParaRPr lang="ru-RU" sz="3200" dirty="0" smtClean="0"/>
          </a:p>
          <a:p>
            <a:r>
              <a:rPr lang="ru-RU" sz="3200" dirty="0" smtClean="0"/>
              <a:t>и </a:t>
            </a:r>
            <a:r>
              <a:rPr lang="ru-RU" sz="3200" dirty="0" smtClean="0"/>
              <a:t>различных моделей экспертных систем с различными базами знаний. </a:t>
            </a:r>
            <a:endParaRPr lang="ru-RU" sz="3200" dirty="0" smtClean="0"/>
          </a:p>
          <a:p>
            <a:r>
              <a:rPr lang="ru-RU" sz="3200" dirty="0"/>
              <a:t>При этом как видим </a:t>
            </a:r>
            <a:r>
              <a:rPr lang="ru-RU" sz="3200" b="1" dirty="0"/>
              <a:t>такое определение интеллекта не связано с пониманием интеллекта у человека</a:t>
            </a:r>
            <a:r>
              <a:rPr lang="ru-RU" sz="3200" dirty="0"/>
              <a:t> — это разные вещи. </a:t>
            </a:r>
          </a:p>
          <a:p>
            <a:endParaRPr lang="ru-RU" sz="3200" dirty="0" smtClean="0"/>
          </a:p>
          <a:p>
            <a:endParaRPr lang="ru-RU" dirty="0"/>
          </a:p>
        </p:txBody>
      </p:sp>
      <p:sp>
        <p:nvSpPr>
          <p:cNvPr id="5" name="Номер слайда 4"/>
          <p:cNvSpPr>
            <a:spLocks noGrp="1"/>
          </p:cNvSpPr>
          <p:nvPr>
            <p:ph type="sldNum" sz="quarter" idx="12"/>
          </p:nvPr>
        </p:nvSpPr>
        <p:spPr/>
        <p:txBody>
          <a:bodyPr/>
          <a:lstStyle/>
          <a:p>
            <a:fld id="{02FBD615-69C4-4B61-807D-CCE4F54F1D24}" type="slidenum">
              <a:rPr lang="ru-RU" smtClean="0"/>
              <a:pPr/>
              <a:t>4</a:t>
            </a:fld>
            <a:endParaRPr lang="ru-RU"/>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654032"/>
          </a:xfrm>
        </p:spPr>
        <p:txBody>
          <a:bodyPr>
            <a:normAutofit fontScale="90000"/>
          </a:bodyPr>
          <a:lstStyle/>
          <a:p>
            <a:r>
              <a:rPr lang="ru-RU" sz="3600" b="1" dirty="0" smtClean="0"/>
              <a:t>Современный искусственный интеллект</a:t>
            </a:r>
          </a:p>
        </p:txBody>
      </p:sp>
      <p:sp>
        <p:nvSpPr>
          <p:cNvPr id="3" name="Содержимое 2"/>
          <p:cNvSpPr>
            <a:spLocks noGrp="1"/>
          </p:cNvSpPr>
          <p:nvPr>
            <p:ph sz="quarter" idx="1"/>
          </p:nvPr>
        </p:nvSpPr>
        <p:spPr>
          <a:xfrm>
            <a:off x="457200" y="714356"/>
            <a:ext cx="5257808" cy="5411807"/>
          </a:xfrm>
        </p:spPr>
        <p:txBody>
          <a:bodyPr>
            <a:normAutofit fontScale="92500" lnSpcReduction="20000"/>
          </a:bodyPr>
          <a:lstStyle/>
          <a:p>
            <a:r>
              <a:rPr lang="ru-RU" dirty="0" smtClean="0"/>
              <a:t>ASIMO — Интеллектуальный </a:t>
            </a:r>
            <a:r>
              <a:rPr lang="ru-RU" dirty="0" err="1" smtClean="0"/>
              <a:t>гуманоидный</a:t>
            </a:r>
            <a:r>
              <a:rPr lang="ru-RU" dirty="0" smtClean="0"/>
              <a:t> робот от </a:t>
            </a:r>
            <a:r>
              <a:rPr lang="ru-RU" dirty="0" err="1" smtClean="0"/>
              <a:t>Honda</a:t>
            </a:r>
            <a:endParaRPr lang="ru-RU" dirty="0" smtClean="0"/>
          </a:p>
          <a:p>
            <a:r>
              <a:rPr lang="ru-RU" dirty="0" smtClean="0"/>
              <a:t>В настоящий момент в создании искусственного интеллекта (в первоначальном смысле этого слова, экспертные системы и шахматные программы сюда не относятся) наблюдается интенсивное перемалывание всех предметных областей, имеющих хоть какое-то отношение к ИИ, в базы знаний. Практически все подходы были опробованы, но к возникновению искусственного разума ни одна исследовательская группа так и не подошла.</a:t>
            </a:r>
          </a:p>
          <a:p>
            <a:endParaRPr lang="ru-RU" dirty="0"/>
          </a:p>
        </p:txBody>
      </p:sp>
      <p:pic>
        <p:nvPicPr>
          <p:cNvPr id="4" name="Рисунок 3" descr="450px-HONDA_ASIMO.jpg"/>
          <p:cNvPicPr>
            <a:picLocks noChangeAspect="1"/>
          </p:cNvPicPr>
          <p:nvPr/>
        </p:nvPicPr>
        <p:blipFill>
          <a:blip r:embed="rId2"/>
          <a:stretch>
            <a:fillRect/>
          </a:stretch>
        </p:blipFill>
        <p:spPr>
          <a:xfrm>
            <a:off x="5643570" y="928670"/>
            <a:ext cx="3071834" cy="4929222"/>
          </a:xfrm>
          <a:prstGeom prst="rect">
            <a:avLst/>
          </a:prstGeom>
        </p:spPr>
      </p:pic>
      <p:sp>
        <p:nvSpPr>
          <p:cNvPr id="5" name="Номер слайда 4"/>
          <p:cNvSpPr>
            <a:spLocks noGrp="1"/>
          </p:cNvSpPr>
          <p:nvPr>
            <p:ph type="sldNum" sz="quarter" idx="12"/>
          </p:nvPr>
        </p:nvSpPr>
        <p:spPr/>
        <p:txBody>
          <a:bodyPr/>
          <a:lstStyle/>
          <a:p>
            <a:fld id="{02FBD615-69C4-4B61-807D-CCE4F54F1D24}" type="slidenum">
              <a:rPr lang="ru-RU" smtClean="0"/>
              <a:pPr/>
              <a:t>40</a:t>
            </a:fld>
            <a:endParaRPr lang="ru-RU"/>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29600" cy="5840435"/>
          </a:xfrm>
        </p:spPr>
        <p:txBody>
          <a:bodyPr>
            <a:normAutofit fontScale="92500"/>
          </a:bodyPr>
          <a:lstStyle/>
          <a:p>
            <a:r>
              <a:rPr lang="ru-RU" sz="3600" dirty="0" smtClean="0"/>
              <a:t>Исследования ИИ влились в общий поток технологий сингулярности (видового скачка, </a:t>
            </a:r>
            <a:r>
              <a:rPr lang="ru-RU" sz="3600" dirty="0" err="1" smtClean="0"/>
              <a:t>экспотенциального</a:t>
            </a:r>
            <a:r>
              <a:rPr lang="ru-RU" sz="3600" dirty="0" smtClean="0"/>
              <a:t> развития человека), таких как информатика, экспертные системы, </a:t>
            </a:r>
            <a:r>
              <a:rPr lang="ru-RU" sz="3600" dirty="0" err="1" smtClean="0"/>
              <a:t>нанотехнология</a:t>
            </a:r>
            <a:r>
              <a:rPr lang="ru-RU" sz="3600" dirty="0" smtClean="0"/>
              <a:t>, молекулярная </a:t>
            </a:r>
            <a:r>
              <a:rPr lang="ru-RU" sz="3600" dirty="0" err="1" smtClean="0"/>
              <a:t>биоэлектроника</a:t>
            </a:r>
            <a:r>
              <a:rPr lang="ru-RU" sz="3600" dirty="0" smtClean="0"/>
              <a:t>, теоретическая биология, квантовая теория(и), </a:t>
            </a:r>
            <a:r>
              <a:rPr lang="ru-RU" sz="3600" dirty="0" err="1" smtClean="0"/>
              <a:t>ноотропики</a:t>
            </a:r>
            <a:r>
              <a:rPr lang="ru-RU" sz="3600" dirty="0" smtClean="0"/>
              <a:t>, </a:t>
            </a:r>
            <a:r>
              <a:rPr lang="ru-RU" sz="3600" dirty="0" err="1" smtClean="0"/>
              <a:t>экстромофилы</a:t>
            </a:r>
            <a:r>
              <a:rPr lang="ru-RU" sz="3600" dirty="0" smtClean="0"/>
              <a:t> </a:t>
            </a:r>
            <a:r>
              <a:rPr lang="ru-RU" sz="3600" dirty="0" err="1" smtClean="0"/>
              <a:t>и</a:t>
            </a:r>
            <a:r>
              <a:rPr lang="ru-RU" sz="3600" dirty="0" smtClean="0"/>
              <a:t> т. д. см. ежедневный поток новостей </a:t>
            </a:r>
            <a:r>
              <a:rPr lang="ru-RU" sz="3600" dirty="0" err="1" smtClean="0"/>
              <a:t>Курцвейля</a:t>
            </a:r>
            <a:r>
              <a:rPr lang="ru-RU" sz="3600" baseline="30000" dirty="0" smtClean="0"/>
              <a:t>[5]</a:t>
            </a:r>
            <a:r>
              <a:rPr lang="ru-RU" sz="3600" dirty="0" smtClean="0"/>
              <a:t>, MIT</a:t>
            </a:r>
            <a:r>
              <a:rPr lang="ru-RU" sz="3600" baseline="30000" dirty="0" smtClean="0"/>
              <a:t>[6]</a:t>
            </a:r>
            <a:r>
              <a:rPr lang="ru-RU" sz="3600" dirty="0" smtClean="0"/>
              <a:t>.</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41</a:t>
            </a:fld>
            <a:endParaRPr lang="ru-RU"/>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rmAutofit/>
          </a:bodyPr>
          <a:lstStyle/>
          <a:p>
            <a:r>
              <a:rPr lang="ru-RU" dirty="0" smtClean="0"/>
              <a:t>Результаты разработок в области ИИ вошли в высшее и среднее образование России в форме учебников информатики, где теперь изучаются вопросы работы и создания баз знаний, экспертных систем на базе персональных компьютеров на основе отечественных систем логического программирования, а также изучения фундаментальных вопросов математики и информатики на примерах работы с моделями баз знаний и экспертных систем в школах и вузах.</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42</a:t>
            </a:fld>
            <a:endParaRPr lang="ru-RU"/>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Autofit/>
          </a:bodyPr>
          <a:lstStyle/>
          <a:p>
            <a:r>
              <a:rPr lang="ru-RU" sz="3200" b="1" dirty="0" smtClean="0"/>
              <a:t>Применение искусственного интеллекта</a:t>
            </a:r>
            <a:endParaRPr lang="ru-RU" sz="3200" dirty="0"/>
          </a:p>
        </p:txBody>
      </p:sp>
      <p:sp>
        <p:nvSpPr>
          <p:cNvPr id="3" name="Содержимое 2"/>
          <p:cNvSpPr>
            <a:spLocks noGrp="1"/>
          </p:cNvSpPr>
          <p:nvPr>
            <p:ph sz="quarter" idx="1"/>
          </p:nvPr>
        </p:nvSpPr>
        <p:spPr>
          <a:xfrm>
            <a:off x="457200" y="785794"/>
            <a:ext cx="8229600" cy="5786478"/>
          </a:xfrm>
        </p:spPr>
        <p:txBody>
          <a:bodyPr>
            <a:normAutofit fontScale="92500"/>
          </a:bodyPr>
          <a:lstStyle/>
          <a:p>
            <a:r>
              <a:rPr lang="ru-RU" dirty="0" smtClean="0"/>
              <a:t>Некоторые из самых впечатляющих гражданских ИИ систем:</a:t>
            </a:r>
          </a:p>
          <a:p>
            <a:r>
              <a:rPr lang="ru-RU" dirty="0" err="1" smtClean="0"/>
              <a:t>Deep</a:t>
            </a:r>
            <a:r>
              <a:rPr lang="ru-RU" dirty="0" smtClean="0"/>
              <a:t> </a:t>
            </a:r>
            <a:r>
              <a:rPr lang="ru-RU" dirty="0" err="1" smtClean="0"/>
              <a:t>Blue</a:t>
            </a:r>
            <a:r>
              <a:rPr lang="ru-RU" dirty="0" smtClean="0"/>
              <a:t> — победил чемпиона мира по шахматам. (Матч Каспаров против суперЭВМ не принёс удовлетворения ни компьютерщикам, ни шахматистам и система не была признана Каспаровым, хотя оригинальные компактные шахматные программы — неотъемлемый элемент шахматного творчества. Затем линия суперкомпьютеров IBM проявилась в проектах </a:t>
            </a:r>
            <a:r>
              <a:rPr lang="ru-RU" dirty="0" err="1" smtClean="0"/>
              <a:t>brute</a:t>
            </a:r>
            <a:r>
              <a:rPr lang="ru-RU" dirty="0" smtClean="0"/>
              <a:t> </a:t>
            </a:r>
            <a:r>
              <a:rPr lang="ru-RU" dirty="0" err="1" smtClean="0"/>
              <a:t>force</a:t>
            </a:r>
            <a:r>
              <a:rPr lang="ru-RU" dirty="0" smtClean="0"/>
              <a:t> </a:t>
            </a:r>
            <a:r>
              <a:rPr lang="ru-RU" dirty="0" err="1" smtClean="0"/>
              <a:t>BluGene</a:t>
            </a:r>
            <a:r>
              <a:rPr lang="ru-RU" dirty="0" smtClean="0"/>
              <a:t> (молекулярное моделирование) и моделирование системы пирамидальных клеток в швейцарском центре </a:t>
            </a:r>
            <a:r>
              <a:rPr lang="ru-RU" dirty="0" err="1" smtClean="0"/>
              <a:t>Blue</a:t>
            </a:r>
            <a:r>
              <a:rPr lang="ru-RU" dirty="0" smtClean="0"/>
              <a:t> </a:t>
            </a:r>
            <a:r>
              <a:rPr lang="ru-RU" dirty="0" err="1" smtClean="0"/>
              <a:t>Brain</a:t>
            </a:r>
            <a:r>
              <a:rPr lang="ru-RU" dirty="0" smtClean="0"/>
              <a:t>.</a:t>
            </a:r>
            <a:r>
              <a:rPr lang="ru-RU" baseline="30000" dirty="0" smtClean="0"/>
              <a:t>[7]</a:t>
            </a:r>
            <a:r>
              <a:rPr lang="ru-RU" dirty="0" smtClean="0"/>
              <a:t> Данная история — пример запутанных и засекреченных отношений ИИ, бизнеса и национальных стратегических задач.) </a:t>
            </a:r>
          </a:p>
          <a:p>
            <a:endParaRPr lang="ru-RU" dirty="0" smtClean="0"/>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43</a:t>
            </a:fld>
            <a:endParaRPr lang="ru-RU"/>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500042"/>
            <a:ext cx="8229600" cy="5786478"/>
          </a:xfrm>
        </p:spPr>
        <p:txBody>
          <a:bodyPr>
            <a:normAutofit/>
          </a:bodyPr>
          <a:lstStyle/>
          <a:p>
            <a:r>
              <a:rPr lang="ru-RU" dirty="0" err="1" smtClean="0"/>
              <a:t>Mycin</a:t>
            </a:r>
            <a:r>
              <a:rPr lang="ru-RU" dirty="0" smtClean="0"/>
              <a:t> — одна из ранних экспертных систем, которая могла диагностировать небольшой набор заболеваний, причем часто так же точно, как и доктора. </a:t>
            </a:r>
          </a:p>
          <a:p>
            <a:r>
              <a:rPr lang="ru-RU" dirty="0" smtClean="0"/>
              <a:t>20Q — проект, основанный на идеях ИИ, по мотивам классической игры «20 вопросов». Стал очень популярен после появления в Интернете на сайте 20q.net.</a:t>
            </a:r>
            <a:r>
              <a:rPr lang="ru-RU" baseline="30000" dirty="0" smtClean="0"/>
              <a:t>[8]</a:t>
            </a:r>
            <a:r>
              <a:rPr lang="ru-RU" dirty="0" smtClean="0"/>
              <a:t> </a:t>
            </a:r>
          </a:p>
          <a:p>
            <a:r>
              <a:rPr lang="ru-RU" dirty="0" smtClean="0"/>
              <a:t>Распознавание речи. Системы такие как </a:t>
            </a:r>
            <a:r>
              <a:rPr lang="ru-RU" dirty="0" err="1" smtClean="0"/>
              <a:t>ViaVoice</a:t>
            </a:r>
            <a:r>
              <a:rPr lang="ru-RU" dirty="0" smtClean="0"/>
              <a:t> способны обслуживать потребителей. </a:t>
            </a:r>
          </a:p>
          <a:p>
            <a:r>
              <a:rPr lang="ru-RU" dirty="0" smtClean="0"/>
              <a:t>Роботы в ежегодном турнире </a:t>
            </a:r>
            <a:r>
              <a:rPr lang="ru-RU" dirty="0" err="1" smtClean="0"/>
              <a:t>RoboCup</a:t>
            </a:r>
            <a:r>
              <a:rPr lang="ru-RU" dirty="0" smtClean="0"/>
              <a:t> соревнуются в упрощённой форме футбола. </a:t>
            </a:r>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44</a:t>
            </a:fld>
            <a:endParaRPr lang="ru-RU"/>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6143668"/>
          </a:xfrm>
        </p:spPr>
        <p:txBody>
          <a:bodyPr>
            <a:normAutofit/>
          </a:bodyPr>
          <a:lstStyle/>
          <a:p>
            <a:r>
              <a:rPr lang="ru-RU" dirty="0" smtClean="0"/>
              <a:t>Банки применяют системы искусственного интеллекта (СИИ) в страховой деятельности (актуарная математика) при игре на бирже и управлении собственностью. В августе 2001 года роботы выиграли у людей в импровизированном соревновании по </a:t>
            </a:r>
            <a:r>
              <a:rPr lang="ru-RU" dirty="0" err="1" smtClean="0"/>
              <a:t>трейдингу</a:t>
            </a:r>
            <a:r>
              <a:rPr lang="ru-RU" dirty="0" smtClean="0"/>
              <a:t> (BBC </a:t>
            </a:r>
            <a:r>
              <a:rPr lang="ru-RU" dirty="0" err="1" smtClean="0"/>
              <a:t>News</a:t>
            </a:r>
            <a:r>
              <a:rPr lang="ru-RU" dirty="0" smtClean="0"/>
              <a:t>, 2001). </a:t>
            </a:r>
          </a:p>
          <a:p>
            <a:r>
              <a:rPr lang="ru-RU" dirty="0" smtClean="0"/>
              <a:t>Методы распознавания образов, (включая, как более сложные и специализированные, так и нейронные сети) широко используют при оптическом и акустическом распознавании (в том числе текста и речи), медицинской диагностике, </a:t>
            </a:r>
            <a:r>
              <a:rPr lang="ru-RU" dirty="0" err="1" smtClean="0"/>
              <a:t>спам-фильтрах</a:t>
            </a:r>
            <a:r>
              <a:rPr lang="ru-RU" dirty="0" smtClean="0"/>
              <a:t>, в системах ПВО (определение целей), а также для обеспечения ряда других задач национальной безопасности.</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45</a:t>
            </a:fld>
            <a:endParaRPr lang="ru-RU"/>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42918"/>
            <a:ext cx="8229600" cy="5483245"/>
          </a:xfrm>
        </p:spPr>
        <p:txBody>
          <a:bodyPr>
            <a:normAutofit/>
          </a:bodyPr>
          <a:lstStyle/>
          <a:p>
            <a:r>
              <a:rPr lang="ru-RU" dirty="0" smtClean="0"/>
              <a:t>Разработчики компьютерных игр вынуждены применять ИИ той или иной степени проработанности. Стандартными задачами ИИ в играх являются нахождение пути в двухмерном или трёхмерном пространстве, имитация поведения боевой единицы, расчёт верной экономической стратегии и так далее.</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46</a:t>
            </a:fld>
            <a:endParaRPr lang="ru-RU"/>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dirty="0" smtClean="0"/>
              <a:t>Перспективы развития</a:t>
            </a:r>
            <a:endParaRPr lang="ru-RU" dirty="0"/>
          </a:p>
        </p:txBody>
      </p:sp>
      <p:sp>
        <p:nvSpPr>
          <p:cNvPr id="3" name="Содержимое 2"/>
          <p:cNvSpPr>
            <a:spLocks noGrp="1"/>
          </p:cNvSpPr>
          <p:nvPr>
            <p:ph sz="quarter" idx="1"/>
          </p:nvPr>
        </p:nvSpPr>
        <p:spPr>
          <a:xfrm>
            <a:off x="457200" y="785794"/>
            <a:ext cx="8229600" cy="5340369"/>
          </a:xfrm>
        </p:spPr>
        <p:txBody>
          <a:bodyPr>
            <a:normAutofit/>
          </a:bodyPr>
          <a:lstStyle/>
          <a:p>
            <a:r>
              <a:rPr lang="ru-RU" b="1" i="1" dirty="0" smtClean="0"/>
              <a:t>Компьютеры пятого поколения</a:t>
            </a:r>
            <a:endParaRPr lang="ru-RU" dirty="0" smtClean="0"/>
          </a:p>
          <a:p>
            <a:r>
              <a:rPr lang="ru-RU" dirty="0" smtClean="0"/>
              <a:t>Просматриваются два направления развития ИИ:</a:t>
            </a:r>
          </a:p>
          <a:p>
            <a:r>
              <a:rPr lang="ru-RU" dirty="0" smtClean="0"/>
              <a:t>первое заключается в решении проблем, связанных с приближением специализированных систем ИИ к возможностям человека, и их интеграции, которая реализована природой человека. </a:t>
            </a:r>
          </a:p>
          <a:p>
            <a:r>
              <a:rPr lang="ru-RU" dirty="0" smtClean="0"/>
              <a:t>второе заключается в создании Искусственного Разума, представляющего интеграцию уже созданных систем ИИ в единую систему, способную решать проблемы человечества.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47</a:t>
            </a:fld>
            <a:endParaRPr lang="ru-RU"/>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dirty="0" smtClean="0"/>
              <a:t>Связь с другими науками</a:t>
            </a:r>
            <a:endParaRPr lang="ru-RU" dirty="0"/>
          </a:p>
        </p:txBody>
      </p:sp>
      <p:sp>
        <p:nvSpPr>
          <p:cNvPr id="3" name="Содержимое 2"/>
          <p:cNvSpPr>
            <a:spLocks noGrp="1"/>
          </p:cNvSpPr>
          <p:nvPr>
            <p:ph sz="quarter" idx="1"/>
          </p:nvPr>
        </p:nvSpPr>
        <p:spPr>
          <a:xfrm>
            <a:off x="457200" y="785794"/>
            <a:ext cx="8229600" cy="5340369"/>
          </a:xfrm>
        </p:spPr>
        <p:txBody>
          <a:bodyPr>
            <a:normAutofit/>
          </a:bodyPr>
          <a:lstStyle/>
          <a:p>
            <a:r>
              <a:rPr lang="ru-RU" dirty="0" smtClean="0"/>
              <a:t>Искусственный интеллект тесно связан с </a:t>
            </a:r>
            <a:r>
              <a:rPr lang="ru-RU" i="1" dirty="0" err="1" smtClean="0"/>
              <a:t>трансгуманизмом</a:t>
            </a:r>
            <a:r>
              <a:rPr lang="ru-RU" dirty="0" smtClean="0"/>
              <a:t>. А вместе с </a:t>
            </a:r>
            <a:r>
              <a:rPr lang="ru-RU" i="1" dirty="0" smtClean="0"/>
              <a:t>нейрофизиологией</a:t>
            </a:r>
            <a:r>
              <a:rPr lang="ru-RU" dirty="0" smtClean="0"/>
              <a:t>, </a:t>
            </a:r>
            <a:r>
              <a:rPr lang="ru-RU" i="1" dirty="0" smtClean="0"/>
              <a:t>эпистемологией</a:t>
            </a:r>
            <a:r>
              <a:rPr lang="ru-RU" dirty="0" smtClean="0"/>
              <a:t> </a:t>
            </a:r>
            <a:r>
              <a:rPr lang="ru-RU" i="1" dirty="0" smtClean="0"/>
              <a:t>когнитивной психологией</a:t>
            </a:r>
            <a:r>
              <a:rPr lang="ru-RU" dirty="0" smtClean="0"/>
              <a:t> он образует более общую науку, называемую </a:t>
            </a:r>
            <a:r>
              <a:rPr lang="ru-RU" b="1" dirty="0" smtClean="0"/>
              <a:t>когнитивистикой</a:t>
            </a:r>
            <a:r>
              <a:rPr lang="ru-RU" dirty="0" smtClean="0"/>
              <a:t>. Отдельную роль в искусственном интеллекте играет </a:t>
            </a:r>
            <a:r>
              <a:rPr lang="ru-RU" i="1" dirty="0" smtClean="0"/>
              <a:t>философия</a:t>
            </a:r>
            <a:r>
              <a:rPr lang="ru-RU" dirty="0" smtClean="0"/>
              <a:t>.</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48</a:t>
            </a:fld>
            <a:endParaRPr lang="ru-RU"/>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a:p>
        </p:txBody>
      </p:sp>
      <p:sp>
        <p:nvSpPr>
          <p:cNvPr id="3" name="Содержимое 2"/>
          <p:cNvSpPr>
            <a:spLocks noGrp="1"/>
          </p:cNvSpPr>
          <p:nvPr>
            <p:ph sz="quarter" idx="1"/>
          </p:nvPr>
        </p:nvSpPr>
        <p:spPr/>
        <p:txBody>
          <a:bodyPr>
            <a:normAutofit fontScale="92500" lnSpcReduction="10000"/>
          </a:bodyPr>
          <a:lstStyle/>
          <a:p>
            <a:r>
              <a:rPr lang="ru-RU" dirty="0" smtClean="0"/>
              <a:t>Также, с проблемами искусственного интеллекта тесно связана эпистемология — наука о знании в рамках философии. Философы, занимающиеся данной проблематикой, решают вопросы, схожие с теми, которые решаются инженерами ИИ о том, как лучше представлять и использовать знания и информацию.</a:t>
            </a:r>
          </a:p>
          <a:p>
            <a:r>
              <a:rPr lang="ru-RU" dirty="0" smtClean="0"/>
              <a:t>Производство знаний из данных — одна из базовых проблем интеллектуального анализа данных. Существуют различные подходы к решению этой проблемы, в том числе — на основе </a:t>
            </a:r>
            <a:r>
              <a:rPr lang="ru-RU" dirty="0" err="1" smtClean="0"/>
              <a:t>нейросетевой</a:t>
            </a:r>
            <a:r>
              <a:rPr lang="ru-RU" dirty="0" smtClean="0"/>
              <a:t> технологии</a:t>
            </a:r>
            <a:r>
              <a:rPr lang="ru-RU" baseline="30000" dirty="0" smtClean="0"/>
              <a:t>[9]</a:t>
            </a:r>
            <a:r>
              <a:rPr lang="ru-RU" dirty="0" smtClean="0"/>
              <a:t>, использующие процедуры вербализации нейронных сетей.</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49</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500034" y="142852"/>
            <a:ext cx="8229600" cy="511156"/>
          </a:xfrm>
        </p:spPr>
        <p:txBody>
          <a:bodyPr>
            <a:normAutofit fontScale="90000"/>
          </a:bodyPr>
          <a:lstStyle/>
          <a:p>
            <a:r>
              <a:rPr lang="ru-RU" b="1" dirty="0" smtClean="0"/>
              <a:t>Искусственный интеллект</a:t>
            </a:r>
            <a:endParaRPr lang="ru-RU" dirty="0"/>
          </a:p>
        </p:txBody>
      </p:sp>
      <p:sp>
        <p:nvSpPr>
          <p:cNvPr id="3" name="Содержимое 2"/>
          <p:cNvSpPr>
            <a:spLocks noGrp="1"/>
          </p:cNvSpPr>
          <p:nvPr>
            <p:ph sz="quarter" idx="1"/>
          </p:nvPr>
        </p:nvSpPr>
        <p:spPr>
          <a:xfrm>
            <a:off x="142844" y="714356"/>
            <a:ext cx="8786874" cy="5929354"/>
          </a:xfrm>
        </p:spPr>
        <p:txBody>
          <a:bodyPr>
            <a:normAutofit/>
          </a:bodyPr>
          <a:lstStyle/>
          <a:p>
            <a:r>
              <a:rPr lang="ru-RU" sz="2800" b="1" dirty="0" smtClean="0"/>
              <a:t>Эта</a:t>
            </a:r>
            <a:r>
              <a:rPr lang="ru-RU" sz="2800" dirty="0" smtClean="0"/>
              <a:t> </a:t>
            </a:r>
            <a:r>
              <a:rPr lang="ru-RU" sz="2800" b="1" dirty="0" smtClean="0"/>
              <a:t>наука моделирует человеческий интеллект</a:t>
            </a:r>
            <a:r>
              <a:rPr lang="ru-RU" sz="2800" dirty="0" smtClean="0"/>
              <a:t>, </a:t>
            </a:r>
            <a:endParaRPr lang="ru-RU" sz="2800" dirty="0" smtClean="0"/>
          </a:p>
          <a:p>
            <a:r>
              <a:rPr lang="ru-RU" sz="2800" dirty="0" smtClean="0"/>
              <a:t>так </a:t>
            </a:r>
            <a:r>
              <a:rPr lang="ru-RU" sz="2800" dirty="0" smtClean="0"/>
              <a:t>как с одной стороны, можно изучить кое-что о том, как заставить машины решить проблемы, наблюдая других людей, а с другой стороны, большинство работ в ИИ вовлекают изучение проблем, которые требуется решать человечеству в промышленном и технологическом смысле. </a:t>
            </a:r>
            <a:endParaRPr lang="ru-RU" sz="2800" dirty="0" smtClean="0"/>
          </a:p>
          <a:p>
            <a:r>
              <a:rPr lang="ru-RU" sz="2800" dirty="0" smtClean="0"/>
              <a:t>Поэтому </a:t>
            </a:r>
            <a:r>
              <a:rPr lang="ru-RU" sz="2800" b="1" dirty="0" smtClean="0"/>
              <a:t>исследователи-ИИ </a:t>
            </a:r>
            <a:r>
              <a:rPr lang="ru-RU" sz="2800" b="1" dirty="0" smtClean="0"/>
              <a:t>вольны использовать методы, которые не наблюдаются у людей</a:t>
            </a:r>
            <a:r>
              <a:rPr lang="ru-RU" sz="2800" dirty="0" smtClean="0"/>
              <a:t>, если это необходимо для решения конкретных проблем.</a:t>
            </a:r>
            <a:r>
              <a:rPr lang="ru-RU" sz="2800" baseline="30000" dirty="0" smtClean="0"/>
              <a:t>[2]</a:t>
            </a:r>
            <a:endParaRPr lang="ru-RU" sz="2800" dirty="0" smtClean="0"/>
          </a:p>
          <a:p>
            <a:endParaRPr lang="ru-RU" dirty="0"/>
          </a:p>
        </p:txBody>
      </p:sp>
      <p:sp>
        <p:nvSpPr>
          <p:cNvPr id="5" name="Номер слайда 4"/>
          <p:cNvSpPr>
            <a:spLocks noGrp="1"/>
          </p:cNvSpPr>
          <p:nvPr>
            <p:ph type="sldNum" sz="quarter" idx="12"/>
          </p:nvPr>
        </p:nvSpPr>
        <p:spPr/>
        <p:txBody>
          <a:bodyPr/>
          <a:lstStyle/>
          <a:p>
            <a:fld id="{02FBD615-69C4-4B61-807D-CCE4F54F1D24}" type="slidenum">
              <a:rPr lang="ru-RU" smtClean="0"/>
              <a:pPr/>
              <a:t>5</a:t>
            </a:fld>
            <a:endParaRPr lang="ru-RU"/>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dirty="0" smtClean="0"/>
              <a:t>Информатика и кибернетика</a:t>
            </a:r>
            <a:endParaRPr lang="ru-RU" dirty="0"/>
          </a:p>
        </p:txBody>
      </p:sp>
      <p:sp>
        <p:nvSpPr>
          <p:cNvPr id="3" name="Содержимое 2"/>
          <p:cNvSpPr>
            <a:spLocks noGrp="1"/>
          </p:cNvSpPr>
          <p:nvPr>
            <p:ph sz="quarter" idx="1"/>
          </p:nvPr>
        </p:nvSpPr>
        <p:spPr>
          <a:xfrm>
            <a:off x="457200" y="785794"/>
            <a:ext cx="8229600" cy="5786478"/>
          </a:xfrm>
        </p:spPr>
        <p:txBody>
          <a:bodyPr>
            <a:normAutofit/>
          </a:bodyPr>
          <a:lstStyle/>
          <a:p>
            <a:r>
              <a:rPr lang="ru-RU" dirty="0" smtClean="0"/>
              <a:t>В информатике проблемы искусственного интеллекта рассматриваются с позиций проектирования экспертных систем и баз знаний. Под базами знаний понимается совокупность данных и правил вывода, допускающих логический вывод и осмысленную обработку информации. В целом исследования проблем искусственного интеллекта в информатике направлено на создание, развитие и эксплуатацию интеллектуальных информационных систем, включая вопросы подготовки пользователей и разработчиков таких систем.</a:t>
            </a:r>
          </a:p>
        </p:txBody>
      </p:sp>
      <p:sp>
        <p:nvSpPr>
          <p:cNvPr id="4" name="Номер слайда 3"/>
          <p:cNvSpPr>
            <a:spLocks noGrp="1"/>
          </p:cNvSpPr>
          <p:nvPr>
            <p:ph type="sldNum" sz="quarter" idx="12"/>
          </p:nvPr>
        </p:nvSpPr>
        <p:spPr/>
        <p:txBody>
          <a:bodyPr/>
          <a:lstStyle/>
          <a:p>
            <a:fld id="{02FBD615-69C4-4B61-807D-CCE4F54F1D24}" type="slidenum">
              <a:rPr lang="ru-RU" smtClean="0"/>
              <a:pPr/>
              <a:t>50</a:t>
            </a:fld>
            <a:endParaRPr lang="ru-RU"/>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dirty="0" smtClean="0"/>
              <a:t>Психология и когнитивистика</a:t>
            </a:r>
            <a:endParaRPr lang="ru-RU" dirty="0"/>
          </a:p>
        </p:txBody>
      </p:sp>
      <p:sp>
        <p:nvSpPr>
          <p:cNvPr id="3" name="Содержимое 2"/>
          <p:cNvSpPr>
            <a:spLocks noGrp="1"/>
          </p:cNvSpPr>
          <p:nvPr>
            <p:ph sz="quarter" idx="1"/>
          </p:nvPr>
        </p:nvSpPr>
        <p:spPr>
          <a:xfrm>
            <a:off x="457200" y="785794"/>
            <a:ext cx="8229600" cy="5340369"/>
          </a:xfrm>
        </p:spPr>
        <p:txBody>
          <a:bodyPr>
            <a:normAutofit/>
          </a:bodyPr>
          <a:lstStyle/>
          <a:p>
            <a:r>
              <a:rPr lang="ru-RU" b="1" dirty="0" smtClean="0"/>
              <a:t>Философия</a:t>
            </a:r>
          </a:p>
          <a:p>
            <a:r>
              <a:rPr lang="ru-RU" b="1" i="1" dirty="0" smtClean="0"/>
              <a:t>Философия искусственного интеллекта</a:t>
            </a:r>
            <a:endParaRPr lang="ru-RU" dirty="0" smtClean="0"/>
          </a:p>
          <a:p>
            <a:r>
              <a:rPr lang="ru-RU" dirty="0" smtClean="0"/>
              <a:t>Наука «о создании искусственного разума» не могла не привлечь внимание философов. С появлением первых интеллектуальных систем были затронуты фундаментальные вопросы о человеке и знании, а отчасти о мироустройстве. С одной стороны, они неразрывно связаны с этой наукой, а с другой — привносят в неё некоторый хаос.</a:t>
            </a:r>
          </a:p>
          <a:p>
            <a:endParaRPr lang="ru-RU" dirty="0" smtClean="0"/>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51</a:t>
            </a:fld>
            <a:endParaRPr lang="ru-RU"/>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6000792"/>
          </a:xfrm>
        </p:spPr>
        <p:txBody>
          <a:bodyPr>
            <a:normAutofit/>
          </a:bodyPr>
          <a:lstStyle/>
          <a:p>
            <a:r>
              <a:rPr lang="ru-RU" dirty="0" smtClean="0"/>
              <a:t>Философские проблемы создания искусственного интеллекта можно разделить на две группы, условно говоря, «до и после разработки ИИ». Первая группа отвечает на вопрос: «Что такое ИИ, возможно ли его создание, и, если возможно, то как это сделать?» Вторая группа (этика искусственного интеллекта) задаётся вопросом: «Каковы последствия создания ИИ для человечества?»</a:t>
            </a:r>
          </a:p>
        </p:txBody>
      </p:sp>
      <p:sp>
        <p:nvSpPr>
          <p:cNvPr id="4" name="Номер слайда 3"/>
          <p:cNvSpPr>
            <a:spLocks noGrp="1"/>
          </p:cNvSpPr>
          <p:nvPr>
            <p:ph type="sldNum" sz="quarter" idx="12"/>
          </p:nvPr>
        </p:nvSpPr>
        <p:spPr/>
        <p:txBody>
          <a:bodyPr/>
          <a:lstStyle/>
          <a:p>
            <a:fld id="{02FBD615-69C4-4B61-807D-CCE4F54F1D24}" type="slidenum">
              <a:rPr lang="ru-RU" smtClean="0"/>
              <a:pPr/>
              <a:t>52</a:t>
            </a:fld>
            <a:endParaRPr lang="ru-RU"/>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582594"/>
          </a:xfrm>
        </p:spPr>
        <p:txBody>
          <a:bodyPr>
            <a:normAutofit fontScale="90000"/>
          </a:bodyPr>
          <a:lstStyle/>
          <a:p>
            <a:r>
              <a:rPr lang="ru-RU" b="1" dirty="0" smtClean="0"/>
              <a:t>Вопросы создания ИИ</a:t>
            </a:r>
            <a:endParaRPr lang="ru-RU" dirty="0"/>
          </a:p>
        </p:txBody>
      </p:sp>
      <p:sp>
        <p:nvSpPr>
          <p:cNvPr id="3" name="Содержимое 2"/>
          <p:cNvSpPr>
            <a:spLocks noGrp="1"/>
          </p:cNvSpPr>
          <p:nvPr>
            <p:ph sz="quarter" idx="1"/>
          </p:nvPr>
        </p:nvSpPr>
        <p:spPr>
          <a:xfrm>
            <a:off x="457200" y="785794"/>
            <a:ext cx="8229600" cy="5857916"/>
          </a:xfrm>
        </p:spPr>
        <p:txBody>
          <a:bodyPr>
            <a:normAutofit/>
          </a:bodyPr>
          <a:lstStyle/>
          <a:p>
            <a:r>
              <a:rPr lang="ru-RU" dirty="0" smtClean="0"/>
              <a:t>Среди исследователей ИИ до сих пор не существует какой-либо доминирующей точки зрения на критерии интеллектуальности, систематизацию решаемых целей и задач, нет даже строгого определения науки. Существуют разные точки зрения на вопрос, что считать интеллектом. Аналитический подход предполагает анализ высшей нервной деятельности человека до низшего, неделимого уровня (функция высшей нервной деятельности, элементарная реакция на внешние раздражители (стимулы), раздражение синапсов совокупности связанных функцией нейронов) и последующее воспроизведение этих функций.</a:t>
            </a:r>
          </a:p>
          <a:p>
            <a:endParaRPr lang="ru-RU" dirty="0" smtClean="0"/>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53</a:t>
            </a:fld>
            <a:endParaRPr lang="ru-RU"/>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rmAutofit lnSpcReduction="10000"/>
          </a:bodyPr>
          <a:lstStyle/>
          <a:p>
            <a:r>
              <a:rPr lang="ru-RU" dirty="0" smtClean="0"/>
              <a:t>Некоторые специалисты за интеллект принимают способность рационального, мотивированного выбора, в условиях недостатка информации. То есть интеллектуальной просто считается та программа деятельности (не обязательно реализованная на современных ЭВМ), которая сможет выбрать из определённого множества альтернатив, например, куда идти в случае «налево пойдёшь…», «направо пойдёшь…», «прямо пойдёшь…».</a:t>
            </a:r>
          </a:p>
          <a:p>
            <a:r>
              <a:rPr lang="ru-RU" dirty="0" smtClean="0"/>
              <a:t>Наиболее горячие споры в философии искусственного интеллекта вызывает вопрос возможности мышления  - творения человеческих рук.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54</a:t>
            </a:fld>
            <a:endParaRPr lang="ru-RU"/>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29600" cy="5768997"/>
          </a:xfrm>
        </p:spPr>
        <p:txBody>
          <a:bodyPr>
            <a:normAutofit lnSpcReduction="10000"/>
          </a:bodyPr>
          <a:lstStyle/>
          <a:p>
            <a:r>
              <a:rPr lang="ru-RU" dirty="0" smtClean="0"/>
              <a:t>Вопрос «Может ли машина мыслить?», который подтолкнул исследователей к созданию науки о моделировании человеческого разума, был поставлен Аланом Тьюрингом в 1950 году. Две основных точки зрения на этот вопрос носят названия гипотез сильного и слабого искусственного интеллекта.</a:t>
            </a:r>
          </a:p>
          <a:p>
            <a:r>
              <a:rPr lang="ru-RU" dirty="0" smtClean="0"/>
              <a:t>Термин «сильный искусственный интеллект» ввел Джон </a:t>
            </a:r>
            <a:r>
              <a:rPr lang="ru-RU" dirty="0" err="1" smtClean="0"/>
              <a:t>Сёрль</a:t>
            </a:r>
            <a:r>
              <a:rPr lang="ru-RU" dirty="0" smtClean="0"/>
              <a:t>, его же словами подход и характеризуется:</a:t>
            </a:r>
          </a:p>
          <a:p>
            <a:r>
              <a:rPr lang="ru-RU" dirty="0" smtClean="0"/>
              <a:t>Более того, такая программа будет не просто моделью разума; она в буквальном смысле слова сама и будет разумом, в том же смысле, в котором человеческий разум — это разум.</a:t>
            </a:r>
            <a:r>
              <a:rPr lang="ru-RU" baseline="30000" dirty="0" smtClean="0"/>
              <a:t>[10]</a:t>
            </a:r>
            <a:endParaRPr lang="ru-RU" dirty="0" smtClean="0"/>
          </a:p>
          <a:p>
            <a:endParaRPr lang="ru-RU" dirty="0" smtClean="0"/>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55</a:t>
            </a:fld>
            <a:endParaRPr lang="ru-RU"/>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rmAutofit/>
          </a:bodyPr>
          <a:lstStyle/>
          <a:p>
            <a:r>
              <a:rPr lang="ru-RU" dirty="0" smtClean="0"/>
              <a:t>Напротив, сторонники слабого ИИ предпочитают рассматривать программы лишь как инструмент, позволяющий решать те или иные задачи, которые не требуют полного спектра человеческих познавательных способностей.</a:t>
            </a:r>
          </a:p>
          <a:p>
            <a:r>
              <a:rPr lang="ru-RU" dirty="0" smtClean="0"/>
              <a:t>Мысленный эксперимент «Китайская комната» Джона </a:t>
            </a:r>
            <a:r>
              <a:rPr lang="ru-RU" dirty="0" err="1" smtClean="0"/>
              <a:t>Сёрля</a:t>
            </a:r>
            <a:r>
              <a:rPr lang="ru-RU" dirty="0" smtClean="0"/>
              <a:t> — аргумент в пользу того, что прохождение теста Тьюринга не является критерием наличия у машины подлинного процесса мышления.</a:t>
            </a:r>
          </a:p>
          <a:p>
            <a:endParaRPr lang="ru-RU" dirty="0" smtClean="0"/>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56</a:t>
            </a:fld>
            <a:endParaRPr lang="ru-RU"/>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pPr algn="ctr"/>
            <a:r>
              <a:rPr lang="ru-RU" dirty="0" smtClean="0"/>
              <a:t>Китайская комната</a:t>
            </a:r>
            <a:endParaRPr lang="ru-RU" dirty="0"/>
          </a:p>
        </p:txBody>
      </p:sp>
      <p:sp>
        <p:nvSpPr>
          <p:cNvPr id="3" name="Номер слайда 2"/>
          <p:cNvSpPr>
            <a:spLocks noGrp="1"/>
          </p:cNvSpPr>
          <p:nvPr>
            <p:ph type="sldNum" sz="quarter" idx="12"/>
          </p:nvPr>
        </p:nvSpPr>
        <p:spPr/>
        <p:txBody>
          <a:bodyPr/>
          <a:lstStyle/>
          <a:p>
            <a:fld id="{02FBD615-69C4-4B61-807D-CCE4F54F1D24}" type="slidenum">
              <a:rPr lang="ru-RU" smtClean="0"/>
              <a:pPr/>
              <a:t>57</a:t>
            </a:fld>
            <a:endParaRPr lang="ru-RU"/>
          </a:p>
        </p:txBody>
      </p:sp>
      <p:sp>
        <p:nvSpPr>
          <p:cNvPr id="4" name="Объект 3"/>
          <p:cNvSpPr>
            <a:spLocks noGrp="1"/>
          </p:cNvSpPr>
          <p:nvPr>
            <p:ph sz="quarter" idx="1"/>
          </p:nvPr>
        </p:nvSpPr>
        <p:spPr>
          <a:xfrm>
            <a:off x="323528" y="836712"/>
            <a:ext cx="8363272" cy="5544616"/>
          </a:xfrm>
        </p:spPr>
        <p:txBody>
          <a:bodyPr>
            <a:normAutofit fontScale="92500"/>
          </a:bodyPr>
          <a:lstStyle/>
          <a:p>
            <a:r>
              <a:rPr lang="ru-RU" dirty="0"/>
              <a:t>Возьмём, например, какой-нибудь язык, которого вы не понимаете. Для меня таким языком является </a:t>
            </a:r>
            <a:r>
              <a:rPr lang="ru-RU" dirty="0">
                <a:hlinkClick r:id="rId2" action="ppaction://hlinkfile" tooltip="Китайский язык"/>
              </a:rPr>
              <a:t>китайский</a:t>
            </a:r>
            <a:r>
              <a:rPr lang="ru-RU" dirty="0"/>
              <a:t>. Текст, написанный по-китайски, я воспринимаю как набор бессмысленных каракулей. Теперь предположим, что меня поместили в комнату, в которой расставлены корзинки, полные </a:t>
            </a:r>
            <a:r>
              <a:rPr lang="ru-RU" dirty="0">
                <a:hlinkClick r:id="rId3" action="ppaction://hlinkfile" tooltip="Китайские иероглифы"/>
              </a:rPr>
              <a:t>китайских иероглифов</a:t>
            </a:r>
            <a:r>
              <a:rPr lang="ru-RU" dirty="0"/>
              <a:t>. Предположим также, что мне дали учебник на английском языке, в котором приводятся правила сочетания символов китайского языка, причём правила эти можно применять, зная лишь форму символов, понимать значение символов совсем необязательно. Например, правила могут гласить: «Возьмите такой-то иероглиф из корзинки номер один и поместите его рядом с таким-то иероглифом из корзинки номер два».</a:t>
            </a:r>
          </a:p>
          <a:p>
            <a:endParaRPr lang="ru-RU" dirty="0"/>
          </a:p>
        </p:txBody>
      </p:sp>
    </p:spTree>
    <p:extLst>
      <p:ext uri="{BB962C8B-B14F-4D97-AF65-F5344CB8AC3E}">
        <p14:creationId xmlns:p14="http://schemas.microsoft.com/office/powerpoint/2010/main" val="67611857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634082"/>
          </a:xfrm>
        </p:spPr>
        <p:txBody>
          <a:bodyPr>
            <a:normAutofit fontScale="90000"/>
          </a:bodyPr>
          <a:lstStyle/>
          <a:p>
            <a:pPr algn="ctr"/>
            <a:r>
              <a:rPr lang="ru-RU" dirty="0"/>
              <a:t>Китайская комната</a:t>
            </a:r>
          </a:p>
        </p:txBody>
      </p:sp>
      <p:sp>
        <p:nvSpPr>
          <p:cNvPr id="3" name="Номер слайда 2"/>
          <p:cNvSpPr>
            <a:spLocks noGrp="1"/>
          </p:cNvSpPr>
          <p:nvPr>
            <p:ph type="sldNum" sz="quarter" idx="12"/>
          </p:nvPr>
        </p:nvSpPr>
        <p:spPr/>
        <p:txBody>
          <a:bodyPr/>
          <a:lstStyle/>
          <a:p>
            <a:fld id="{02FBD615-69C4-4B61-807D-CCE4F54F1D24}" type="slidenum">
              <a:rPr lang="ru-RU" smtClean="0"/>
              <a:pPr/>
              <a:t>58</a:t>
            </a:fld>
            <a:endParaRPr lang="ru-RU"/>
          </a:p>
        </p:txBody>
      </p:sp>
      <p:sp>
        <p:nvSpPr>
          <p:cNvPr id="4" name="Объект 3"/>
          <p:cNvSpPr>
            <a:spLocks noGrp="1"/>
          </p:cNvSpPr>
          <p:nvPr>
            <p:ph sz="quarter" idx="1"/>
          </p:nvPr>
        </p:nvSpPr>
        <p:spPr>
          <a:xfrm>
            <a:off x="323528" y="764704"/>
            <a:ext cx="8363272" cy="5688632"/>
          </a:xfrm>
        </p:spPr>
        <p:txBody>
          <a:bodyPr>
            <a:normAutofit/>
          </a:bodyPr>
          <a:lstStyle/>
          <a:p>
            <a:r>
              <a:rPr lang="ru-RU" dirty="0"/>
              <a:t>Представим себе, что находящиеся за дверью комнаты люди, понимающие китайский язык, передают в комнату наборы символов и что в ответ я манипулирую символами согласно правилам и передаю обратно другие наборы символов. В данном случае книга правил есть не что иное, как «компьютерная программа». Люди, написавшие её, — «программисты», а я играю роль «компьютера». Корзинки, наполненные символами, — это «база данных»; наборы символов, передаваемых в комнату, это «вопросы», а наборы, выходящие из комнаты, это «ответы».</a:t>
            </a:r>
          </a:p>
          <a:p>
            <a:endParaRPr lang="ru-RU" dirty="0"/>
          </a:p>
        </p:txBody>
      </p:sp>
    </p:spTree>
    <p:extLst>
      <p:ext uri="{BB962C8B-B14F-4D97-AF65-F5344CB8AC3E}">
        <p14:creationId xmlns:p14="http://schemas.microsoft.com/office/powerpoint/2010/main" val="14603456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88640"/>
            <a:ext cx="7772400" cy="490066"/>
          </a:xfrm>
        </p:spPr>
        <p:txBody>
          <a:bodyPr>
            <a:normAutofit fontScale="90000"/>
          </a:bodyPr>
          <a:lstStyle/>
          <a:p>
            <a:pPr algn="ctr"/>
            <a:r>
              <a:rPr lang="ru-RU" dirty="0"/>
              <a:t>Китайская комната</a:t>
            </a:r>
          </a:p>
        </p:txBody>
      </p:sp>
      <p:sp>
        <p:nvSpPr>
          <p:cNvPr id="3" name="Номер слайда 2"/>
          <p:cNvSpPr>
            <a:spLocks noGrp="1"/>
          </p:cNvSpPr>
          <p:nvPr>
            <p:ph type="sldNum" sz="quarter" idx="12"/>
          </p:nvPr>
        </p:nvSpPr>
        <p:spPr/>
        <p:txBody>
          <a:bodyPr/>
          <a:lstStyle/>
          <a:p>
            <a:fld id="{02FBD615-69C4-4B61-807D-CCE4F54F1D24}" type="slidenum">
              <a:rPr lang="ru-RU" smtClean="0"/>
              <a:pPr/>
              <a:t>59</a:t>
            </a:fld>
            <a:endParaRPr lang="ru-RU"/>
          </a:p>
        </p:txBody>
      </p:sp>
      <p:sp>
        <p:nvSpPr>
          <p:cNvPr id="4" name="Объект 3"/>
          <p:cNvSpPr>
            <a:spLocks noGrp="1"/>
          </p:cNvSpPr>
          <p:nvPr>
            <p:ph sz="quarter" idx="1"/>
          </p:nvPr>
        </p:nvSpPr>
        <p:spPr>
          <a:xfrm>
            <a:off x="251520" y="548680"/>
            <a:ext cx="8640960" cy="5976664"/>
          </a:xfrm>
        </p:spPr>
        <p:txBody>
          <a:bodyPr>
            <a:normAutofit fontScale="92500" lnSpcReduction="10000"/>
          </a:bodyPr>
          <a:lstStyle/>
          <a:p>
            <a:r>
              <a:rPr lang="ru-RU" dirty="0"/>
              <a:t>Предположим далее, что книга правил написана так, что мои «ответы» на «вопросы» не отличаются от ответов человека, свободно владеющего китайским языком. Например, люди, находящиеся снаружи, могут передать непонятные мне символы, означающие; «Какой цвет вам больше всего нравится?» В ответ, выполнив предписанные правилами манипуляции, я выдам символы мне также непонятные и означающие, что мой любимый цвет синий, но мне также очень нравится зелёный. Таким образом, я выдержу тест Тьюринга на понимание китайского языка. Но все же на самом деле я не понимаю ни слова по-китайски. К тому же я никак не могу научиться этому языку в рассматриваемой системе, поскольку не существует никакого способа, с помощью которого я мог бы узнать смысл хотя бы одного символа. Подобно компьютеру, я манипулирую символами, но не могу придать им какого бы то ни было смысла.</a:t>
            </a:r>
          </a:p>
          <a:p>
            <a:endParaRPr lang="ru-RU" dirty="0"/>
          </a:p>
        </p:txBody>
      </p:sp>
    </p:spTree>
    <p:extLst>
      <p:ext uri="{BB962C8B-B14F-4D97-AF65-F5344CB8AC3E}">
        <p14:creationId xmlns:p14="http://schemas.microsoft.com/office/powerpoint/2010/main" val="1677107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511156"/>
          </a:xfrm>
        </p:spPr>
        <p:txBody>
          <a:bodyPr>
            <a:normAutofit fontScale="90000"/>
          </a:bodyPr>
          <a:lstStyle/>
          <a:p>
            <a:r>
              <a:rPr lang="ru-RU" b="1" dirty="0" smtClean="0"/>
              <a:t>Искусственный интеллект</a:t>
            </a:r>
            <a:endParaRPr lang="ru-RU" dirty="0"/>
          </a:p>
        </p:txBody>
      </p:sp>
      <p:sp>
        <p:nvSpPr>
          <p:cNvPr id="3" name="Содержимое 2"/>
          <p:cNvSpPr>
            <a:spLocks noGrp="1"/>
          </p:cNvSpPr>
          <p:nvPr>
            <p:ph sz="quarter" idx="1"/>
          </p:nvPr>
        </p:nvSpPr>
        <p:spPr>
          <a:xfrm>
            <a:off x="457200" y="1071546"/>
            <a:ext cx="8229600" cy="5381790"/>
          </a:xfrm>
        </p:spPr>
        <p:txBody>
          <a:bodyPr>
            <a:normAutofit/>
          </a:bodyPr>
          <a:lstStyle/>
          <a:p>
            <a:r>
              <a:rPr lang="ru-RU" sz="3200" b="1" dirty="0" smtClean="0"/>
              <a:t>Термин </a:t>
            </a:r>
            <a:r>
              <a:rPr lang="ru-RU" sz="3200" b="1" dirty="0" smtClean="0"/>
              <a:t>ввел Джон Маккарти в 1956 году на конференции в Дартмутском университете</a:t>
            </a:r>
            <a:r>
              <a:rPr lang="ru-RU" sz="3200" dirty="0" smtClean="0"/>
              <a:t>, </a:t>
            </a:r>
            <a:endParaRPr lang="ru-RU" sz="3200" dirty="0" smtClean="0"/>
          </a:p>
          <a:p>
            <a:r>
              <a:rPr lang="ru-RU" sz="3200" dirty="0" smtClean="0"/>
              <a:t>и </a:t>
            </a:r>
            <a:r>
              <a:rPr lang="ru-RU" sz="3200" dirty="0" smtClean="0"/>
              <a:t>до сих пор несмотря на критику тех, кто считает, что интеллект — это только биологический феномен, </a:t>
            </a:r>
            <a:endParaRPr lang="ru-RU" sz="3200" dirty="0" smtClean="0"/>
          </a:p>
          <a:p>
            <a:r>
              <a:rPr lang="ru-RU" sz="3200" b="1" dirty="0" smtClean="0"/>
              <a:t>в </a:t>
            </a:r>
            <a:r>
              <a:rPr lang="ru-RU" sz="3200" b="1" dirty="0" smtClean="0"/>
              <a:t>научной среде термин сохранил свой первоначальный смысл</a:t>
            </a:r>
            <a:r>
              <a:rPr lang="ru-RU" sz="3200" dirty="0" smtClean="0"/>
              <a:t>, несмотря на </a:t>
            </a:r>
            <a:r>
              <a:rPr lang="ru-RU" sz="3200" b="1" dirty="0" smtClean="0"/>
              <a:t>явные противоречия с точки зрения человеческого интеллекта.</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6</a:t>
            </a:fld>
            <a:endParaRPr lang="ru-RU"/>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29600" cy="5768997"/>
          </a:xfrm>
        </p:spPr>
        <p:txBody>
          <a:bodyPr>
            <a:normAutofit/>
          </a:bodyPr>
          <a:lstStyle/>
          <a:p>
            <a:r>
              <a:rPr lang="ru-RU" sz="3600" dirty="0" smtClean="0"/>
              <a:t>Мышление есть процесс обработки находящейся в памяти информации: анализ, синтез и </a:t>
            </a:r>
            <a:r>
              <a:rPr lang="ru-RU" sz="3600" dirty="0" err="1" smtClean="0"/>
              <a:t>самопрограммирование</a:t>
            </a:r>
            <a:r>
              <a:rPr lang="ru-RU" sz="3600" dirty="0" smtClean="0"/>
              <a:t>.</a:t>
            </a:r>
          </a:p>
          <a:p>
            <a:r>
              <a:rPr lang="ru-RU" sz="3600" dirty="0" smtClean="0"/>
              <a:t>Аналогичную позицию занимает и Роджер </a:t>
            </a:r>
            <a:r>
              <a:rPr lang="ru-RU" sz="3600" dirty="0" err="1" smtClean="0"/>
              <a:t>Пенроуз</a:t>
            </a:r>
            <a:r>
              <a:rPr lang="ru-RU" sz="3600" dirty="0" smtClean="0"/>
              <a:t>, который в своей книге «Новый ум короля» аргументирует невозможность получения процесса мышления на основе формальных систем.</a:t>
            </a:r>
            <a:r>
              <a:rPr lang="ru-RU" sz="3600" baseline="30000" dirty="0" smtClean="0"/>
              <a:t>[11]</a:t>
            </a:r>
            <a:endParaRPr lang="ru-RU" sz="3600" dirty="0" smtClean="0"/>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60</a:t>
            </a:fld>
            <a:endParaRPr lang="ru-RU"/>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ru-RU" b="1" dirty="0" smtClean="0"/>
              <a:t>Этика ИИ</a:t>
            </a:r>
            <a:endParaRPr lang="ru-RU" dirty="0"/>
          </a:p>
        </p:txBody>
      </p:sp>
      <p:sp>
        <p:nvSpPr>
          <p:cNvPr id="3" name="Содержимое 2"/>
          <p:cNvSpPr>
            <a:spLocks noGrp="1"/>
          </p:cNvSpPr>
          <p:nvPr>
            <p:ph sz="quarter" idx="1"/>
          </p:nvPr>
        </p:nvSpPr>
        <p:spPr>
          <a:xfrm>
            <a:off x="457200" y="1000108"/>
            <a:ext cx="8229600" cy="5126055"/>
          </a:xfrm>
        </p:spPr>
        <p:txBody>
          <a:bodyPr>
            <a:normAutofit/>
          </a:bodyPr>
          <a:lstStyle/>
          <a:p>
            <a:r>
              <a:rPr lang="ru-RU" b="1" i="1" dirty="0" smtClean="0"/>
              <a:t>Три закона робототехники</a:t>
            </a:r>
            <a:endParaRPr lang="ru-RU" dirty="0" smtClean="0"/>
          </a:p>
          <a:p>
            <a:r>
              <a:rPr lang="ru-RU" dirty="0" smtClean="0"/>
              <a:t>Этот раздел содержит вопросы, касающиеся искусственного интеллекта и этики.</a:t>
            </a:r>
          </a:p>
          <a:p>
            <a:r>
              <a:rPr lang="ru-RU" dirty="0" smtClean="0"/>
              <a:t>Если в будущем машины смогут рассуждать, осознавать себя и иметь чувства, то что тогда делает человека человеком, а машину — машиной?</a:t>
            </a:r>
            <a:r>
              <a:rPr lang="ru-RU" baseline="30000" dirty="0" smtClean="0"/>
              <a:t>[12]</a:t>
            </a:r>
            <a:r>
              <a:rPr lang="ru-RU" dirty="0" smtClean="0"/>
              <a:t>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61</a:t>
            </a:fld>
            <a:endParaRPr lang="ru-RU"/>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dirty="0" smtClean="0"/>
              <a:t>Отношение к ИИ в обществе</a:t>
            </a:r>
            <a:endParaRPr lang="ru-RU" dirty="0"/>
          </a:p>
        </p:txBody>
      </p:sp>
      <p:sp>
        <p:nvSpPr>
          <p:cNvPr id="3" name="Содержимое 2"/>
          <p:cNvSpPr>
            <a:spLocks noGrp="1"/>
          </p:cNvSpPr>
          <p:nvPr>
            <p:ph sz="quarter" idx="1"/>
          </p:nvPr>
        </p:nvSpPr>
        <p:spPr>
          <a:xfrm>
            <a:off x="457200" y="857232"/>
            <a:ext cx="8229600" cy="5268931"/>
          </a:xfrm>
        </p:spPr>
        <p:txBody>
          <a:bodyPr>
            <a:normAutofit/>
          </a:bodyPr>
          <a:lstStyle/>
          <a:p>
            <a:r>
              <a:rPr lang="ru-RU" b="1" dirty="0" smtClean="0"/>
              <a:t>ИИ и религия</a:t>
            </a:r>
          </a:p>
          <a:p>
            <a:r>
              <a:rPr lang="ru-RU" dirty="0" smtClean="0"/>
              <a:t>Среди последователей </a:t>
            </a:r>
            <a:r>
              <a:rPr lang="ru-RU" dirty="0" err="1" smtClean="0"/>
              <a:t>авраамических</a:t>
            </a:r>
            <a:r>
              <a:rPr lang="ru-RU" dirty="0" smtClean="0"/>
              <a:t> религий существует несколько точек зрения на возможность создания ИИ. По одной из них мозг, работу которого пытаются имитировать системы, по их мнению, не участвует в процессе мышления, не является источником сознания и какой-либо другой умственной деятельности.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62</a:t>
            </a:fld>
            <a:endParaRPr lang="ru-RU"/>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229600" cy="6643710"/>
          </a:xfrm>
        </p:spPr>
        <p:txBody>
          <a:bodyPr>
            <a:normAutofit/>
          </a:bodyPr>
          <a:lstStyle/>
          <a:p>
            <a:r>
              <a:rPr lang="ru-RU" dirty="0" smtClean="0"/>
              <a:t>В соответствии с другой точкой зрения, мозг участвует в процессе мышления, но в виде «передатчика» информации от души. Мозг ответственен за такие «простые» функции, как безусловные рефлексы, реакция на боль и т. п. Обе позиции на данный момент обычно не признаются наукой, так как понятие душа не рассматривается современной наукой в качестве научной категории.</a:t>
            </a:r>
          </a:p>
          <a:p>
            <a:r>
              <a:rPr lang="ru-RU" dirty="0" smtClean="0"/>
              <a:t>По мнению многих буддистов ИИ возможен. Так, духовный лидер далай-лама XIV не исключает возможности существования сознания на компьютерной основе.</a:t>
            </a:r>
            <a:r>
              <a:rPr lang="ru-RU" baseline="30000" dirty="0" smtClean="0"/>
              <a:t>[13]</a:t>
            </a:r>
          </a:p>
          <a:p>
            <a:r>
              <a:rPr lang="ru-RU" dirty="0" err="1" smtClean="0"/>
              <a:t>Раэлиты</a:t>
            </a:r>
            <a:r>
              <a:rPr lang="ru-RU" dirty="0" smtClean="0"/>
              <a:t> активно поддерживают разработки в области искусственного интеллекта.</a:t>
            </a:r>
          </a:p>
          <a:p>
            <a:endParaRPr lang="ru-RU" dirty="0" smtClean="0"/>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63</a:t>
            </a:fld>
            <a:endParaRPr lang="ru-RU"/>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b="1" dirty="0" smtClean="0"/>
              <a:t>ИИ и научная фантастика </a:t>
            </a:r>
            <a:endParaRPr lang="ru-RU" dirty="0"/>
          </a:p>
        </p:txBody>
      </p:sp>
      <p:sp>
        <p:nvSpPr>
          <p:cNvPr id="3" name="Содержимое 2"/>
          <p:cNvSpPr>
            <a:spLocks noGrp="1"/>
          </p:cNvSpPr>
          <p:nvPr>
            <p:ph sz="quarter" idx="1"/>
          </p:nvPr>
        </p:nvSpPr>
        <p:spPr>
          <a:xfrm>
            <a:off x="457200" y="928670"/>
            <a:ext cx="8229600" cy="5197493"/>
          </a:xfrm>
        </p:spPr>
        <p:txBody>
          <a:bodyPr>
            <a:normAutofit/>
          </a:bodyPr>
          <a:lstStyle/>
          <a:p>
            <a:r>
              <a:rPr lang="ru-RU" dirty="0" smtClean="0"/>
              <a:t>В научно-фантастической литературе ИИ чаще всего изображается как сила, которая пытается свергнуть власть человека (</a:t>
            </a:r>
            <a:r>
              <a:rPr lang="ru-RU" dirty="0" err="1" smtClean="0"/>
              <a:t>Омниус</a:t>
            </a:r>
            <a:r>
              <a:rPr lang="ru-RU" dirty="0" smtClean="0"/>
              <a:t>, HAL 9000 в «Космическая одиссея 2001 года», </a:t>
            </a:r>
            <a:r>
              <a:rPr lang="ru-RU" dirty="0" err="1" smtClean="0"/>
              <a:t>Скайнет</a:t>
            </a:r>
            <a:r>
              <a:rPr lang="ru-RU" dirty="0" smtClean="0"/>
              <a:t>, </a:t>
            </a:r>
            <a:r>
              <a:rPr lang="ru-RU" dirty="0" err="1" smtClean="0"/>
              <a:t>Colossus</a:t>
            </a:r>
            <a:r>
              <a:rPr lang="ru-RU" dirty="0" smtClean="0"/>
              <a:t>, Матрица и </a:t>
            </a:r>
            <a:r>
              <a:rPr lang="ru-RU" dirty="0" err="1" smtClean="0"/>
              <a:t>репликант</a:t>
            </a:r>
            <a:r>
              <a:rPr lang="ru-RU" dirty="0" smtClean="0"/>
              <a:t> в «Бегущий по лезвию») или обслуживающий гуманоид (C-3PO, </a:t>
            </a:r>
            <a:r>
              <a:rPr lang="ru-RU" dirty="0" err="1" smtClean="0"/>
              <a:t>Data</a:t>
            </a:r>
            <a:r>
              <a:rPr lang="ru-RU" dirty="0" smtClean="0"/>
              <a:t>, KITT и KARR, Двухсотлетний человек).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64</a:t>
            </a:fld>
            <a:endParaRPr lang="ru-RU"/>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rmAutofit/>
          </a:bodyPr>
          <a:lstStyle/>
          <a:p>
            <a:r>
              <a:rPr lang="ru-RU" dirty="0" smtClean="0"/>
              <a:t>Неизбежность доминирования над миром ИИ, вышедшего из под контроля, оспаривается такими его исследователями, как фантаст </a:t>
            </a:r>
            <a:r>
              <a:rPr lang="ru-RU" dirty="0" err="1" smtClean="0"/>
              <a:t>Айзек</a:t>
            </a:r>
            <a:r>
              <a:rPr lang="ru-RU" dirty="0" smtClean="0"/>
              <a:t> Азимов и кибернетик </a:t>
            </a:r>
            <a:r>
              <a:rPr lang="ru-RU" dirty="0" err="1" smtClean="0"/>
              <a:t>Кевин</a:t>
            </a:r>
            <a:r>
              <a:rPr lang="ru-RU" dirty="0" smtClean="0"/>
              <a:t> </a:t>
            </a:r>
            <a:r>
              <a:rPr lang="ru-RU" dirty="0" err="1" smtClean="0"/>
              <a:t>Уорвик</a:t>
            </a:r>
            <a:r>
              <a:rPr lang="ru-RU" dirty="0" smtClean="0"/>
              <a:t> (</a:t>
            </a:r>
            <a:r>
              <a:rPr lang="ru-RU" dirty="0" err="1" smtClean="0"/>
              <a:t>Kevin</a:t>
            </a:r>
            <a:r>
              <a:rPr lang="ru-RU" dirty="0" smtClean="0"/>
              <a:t> </a:t>
            </a:r>
            <a:r>
              <a:rPr lang="ru-RU" dirty="0" err="1" smtClean="0"/>
              <a:t>Warwick</a:t>
            </a:r>
            <a:r>
              <a:rPr lang="ru-RU" dirty="0" smtClean="0"/>
              <a:t>), известный множественными экспериментами по интеграции машин и живых существ.</a:t>
            </a:r>
          </a:p>
          <a:p>
            <a:r>
              <a:rPr lang="ru-RU" dirty="0" smtClean="0"/>
              <a:t>Любопытное видение будущего представлено в романе «Выбор по Тьюрингу» писателя-фантаста Гарри </a:t>
            </a:r>
            <a:r>
              <a:rPr lang="ru-RU" dirty="0" err="1" smtClean="0"/>
              <a:t>Гаррисона</a:t>
            </a:r>
            <a:r>
              <a:rPr lang="ru-RU" dirty="0" smtClean="0"/>
              <a:t> и ученого </a:t>
            </a:r>
            <a:r>
              <a:rPr lang="ru-RU" dirty="0" err="1" smtClean="0"/>
              <a:t>Марвина</a:t>
            </a:r>
            <a:r>
              <a:rPr lang="ru-RU" dirty="0" smtClean="0"/>
              <a:t> </a:t>
            </a:r>
            <a:r>
              <a:rPr lang="ru-RU" dirty="0" err="1" smtClean="0"/>
              <a:t>Мински</a:t>
            </a:r>
            <a:r>
              <a:rPr lang="ru-RU" dirty="0" smtClean="0"/>
              <a:t>.</a:t>
            </a:r>
            <a:r>
              <a:rPr lang="ru-RU" baseline="30000" dirty="0" smtClean="0"/>
              <a:t>[14]</a:t>
            </a:r>
            <a:r>
              <a:rPr lang="ru-RU" dirty="0" smtClean="0"/>
              <a:t>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65</a:t>
            </a:fld>
            <a:endParaRPr lang="ru-RU"/>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rmAutofit/>
          </a:bodyPr>
          <a:lstStyle/>
          <a:p>
            <a:r>
              <a:rPr lang="ru-RU" dirty="0" smtClean="0"/>
              <a:t>Авторы рассуждают на тему утраты человечности у человека, в мозг которого была вживлена ЭВМ, и приобретения человечности машиной с ИИ, в память которой была скопирована информация из головного мозга человека.</a:t>
            </a:r>
          </a:p>
          <a:p>
            <a:r>
              <a:rPr lang="ru-RU" dirty="0" smtClean="0"/>
              <a:t>Некоторые научные фантасты, например </a:t>
            </a:r>
            <a:r>
              <a:rPr lang="ru-RU" dirty="0" err="1" smtClean="0"/>
              <a:t>Вернор</a:t>
            </a:r>
            <a:r>
              <a:rPr lang="ru-RU" dirty="0" smtClean="0"/>
              <a:t> </a:t>
            </a:r>
            <a:r>
              <a:rPr lang="ru-RU" dirty="0" err="1" smtClean="0"/>
              <a:t>Виндж</a:t>
            </a:r>
            <a:r>
              <a:rPr lang="ru-RU" dirty="0" smtClean="0"/>
              <a:t>, также размышляли над последствиями появления ИИ, которое, по-видимому, вызовет резкие драматические изменения в обществе.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66</a:t>
            </a:fld>
            <a:endParaRPr lang="ru-RU"/>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rmAutofit/>
          </a:bodyPr>
          <a:lstStyle/>
          <a:p>
            <a:r>
              <a:rPr lang="ru-RU" dirty="0" smtClean="0"/>
              <a:t>Такой период называют технологической сингулярностью.</a:t>
            </a:r>
          </a:p>
          <a:p>
            <a:r>
              <a:rPr lang="ru-RU" dirty="0" smtClean="0"/>
              <a:t>Тема ИИ рассматривается под разными углами в творчестве Роберта Хайнлайна: гипотеза возникновения </a:t>
            </a:r>
            <a:r>
              <a:rPr lang="ru-RU" dirty="0" err="1" smtClean="0"/>
              <a:t>самоосознания</a:t>
            </a:r>
            <a:r>
              <a:rPr lang="ru-RU" dirty="0" smtClean="0"/>
              <a:t> ИИ при усложнении структуры далее определённого критического уровня и наличии взаимодействия с окружающим миром и другими носителями разума («</a:t>
            </a:r>
            <a:r>
              <a:rPr lang="ru-RU" dirty="0" err="1" smtClean="0"/>
              <a:t>The</a:t>
            </a:r>
            <a:r>
              <a:rPr lang="ru-RU" dirty="0" smtClean="0"/>
              <a:t> </a:t>
            </a:r>
            <a:r>
              <a:rPr lang="ru-RU" dirty="0" err="1" smtClean="0"/>
              <a:t>Moon</a:t>
            </a:r>
            <a:r>
              <a:rPr lang="ru-RU" dirty="0" smtClean="0"/>
              <a:t> </a:t>
            </a:r>
            <a:r>
              <a:rPr lang="ru-RU" dirty="0" err="1" smtClean="0"/>
              <a:t>Is</a:t>
            </a:r>
            <a:r>
              <a:rPr lang="ru-RU" dirty="0" smtClean="0"/>
              <a:t> </a:t>
            </a:r>
            <a:r>
              <a:rPr lang="ru-RU" dirty="0" err="1" smtClean="0"/>
              <a:t>a</a:t>
            </a:r>
            <a:r>
              <a:rPr lang="ru-RU" dirty="0" smtClean="0"/>
              <a:t> </a:t>
            </a:r>
            <a:r>
              <a:rPr lang="ru-RU" dirty="0" err="1" smtClean="0"/>
              <a:t>Harsh</a:t>
            </a:r>
            <a:r>
              <a:rPr lang="ru-RU" dirty="0" smtClean="0"/>
              <a:t> </a:t>
            </a:r>
            <a:r>
              <a:rPr lang="ru-RU" dirty="0" err="1" smtClean="0"/>
              <a:t>Mistress</a:t>
            </a:r>
            <a:r>
              <a:rPr lang="ru-RU" dirty="0" smtClean="0"/>
              <a:t>», «</a:t>
            </a:r>
            <a:r>
              <a:rPr lang="ru-RU" dirty="0" err="1" smtClean="0"/>
              <a:t>Time</a:t>
            </a:r>
            <a:r>
              <a:rPr lang="ru-RU" dirty="0" smtClean="0"/>
              <a:t> </a:t>
            </a:r>
            <a:r>
              <a:rPr lang="ru-RU" dirty="0" err="1" smtClean="0"/>
              <a:t>Enough</a:t>
            </a:r>
            <a:r>
              <a:rPr lang="ru-RU" dirty="0" smtClean="0"/>
              <a:t> </a:t>
            </a:r>
            <a:r>
              <a:rPr lang="ru-RU" dirty="0" err="1" smtClean="0"/>
              <a:t>For</a:t>
            </a:r>
            <a:r>
              <a:rPr lang="ru-RU" dirty="0" smtClean="0"/>
              <a:t> </a:t>
            </a:r>
            <a:r>
              <a:rPr lang="ru-RU" dirty="0" err="1" smtClean="0"/>
              <a:t>Love</a:t>
            </a:r>
            <a:r>
              <a:rPr lang="ru-RU" dirty="0" smtClean="0"/>
              <a:t>», персонажи «</a:t>
            </a:r>
            <a:r>
              <a:rPr lang="ru-RU" dirty="0" err="1" smtClean="0"/>
              <a:t>Майкрофт</a:t>
            </a:r>
            <a:r>
              <a:rPr lang="ru-RU" dirty="0" smtClean="0"/>
              <a:t>», «</a:t>
            </a:r>
            <a:r>
              <a:rPr lang="ru-RU" dirty="0" err="1" smtClean="0"/>
              <a:t>Дора</a:t>
            </a:r>
            <a:r>
              <a:rPr lang="ru-RU" dirty="0" smtClean="0"/>
              <a:t>» и «</a:t>
            </a:r>
            <a:r>
              <a:rPr lang="ru-RU" dirty="0" err="1" smtClean="0"/>
              <a:t>Ая</a:t>
            </a:r>
            <a:r>
              <a:rPr lang="ru-RU" dirty="0" smtClean="0"/>
              <a:t>» в цикле «История будущего»), проблемы </a:t>
            </a:r>
            <a:r>
              <a:rPr lang="ru-RU" dirty="0" err="1" smtClean="0"/>
              <a:t>развити</a:t>
            </a:r>
            <a:r>
              <a:rPr lang="ru-RU" dirty="0" smtClean="0"/>
              <a:t> ИИ после гипотетического </a:t>
            </a:r>
            <a:r>
              <a:rPr lang="ru-RU" dirty="0" err="1" smtClean="0"/>
              <a:t>самоосознания</a:t>
            </a:r>
            <a:r>
              <a:rPr lang="ru-RU" dirty="0" smtClean="0"/>
              <a:t> и некоторые социально-этические вопросы («</a:t>
            </a:r>
            <a:r>
              <a:rPr lang="ru-RU" dirty="0" err="1" smtClean="0"/>
              <a:t>Friday</a:t>
            </a:r>
            <a:r>
              <a:rPr lang="ru-RU" dirty="0" smtClean="0"/>
              <a:t>»). </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67</a:t>
            </a:fld>
            <a:endParaRPr lang="ru-RU"/>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rmAutofit/>
          </a:bodyPr>
          <a:lstStyle/>
          <a:p>
            <a:r>
              <a:rPr lang="ru-RU" dirty="0" smtClean="0"/>
              <a:t>Социально-психологические проблемы взаимодействия человека с ИИ рассматривает и роман </a:t>
            </a:r>
            <a:r>
              <a:rPr lang="ru-RU" dirty="0" err="1" smtClean="0"/>
              <a:t>Филипа</a:t>
            </a:r>
            <a:r>
              <a:rPr lang="ru-RU" dirty="0" smtClean="0"/>
              <a:t> К. Дика «Снятся ли </a:t>
            </a:r>
            <a:r>
              <a:rPr lang="ru-RU" dirty="0" err="1" smtClean="0"/>
              <a:t>андроидам</a:t>
            </a:r>
            <a:r>
              <a:rPr lang="ru-RU" dirty="0" smtClean="0"/>
              <a:t> </a:t>
            </a:r>
            <a:r>
              <a:rPr lang="ru-RU" dirty="0" err="1" smtClean="0"/>
              <a:t>электроовцы</a:t>
            </a:r>
            <a:r>
              <a:rPr lang="ru-RU" dirty="0" smtClean="0"/>
              <a:t>?», известный также по экранизации «Бегущий по лезвию».</a:t>
            </a:r>
          </a:p>
          <a:p>
            <a:r>
              <a:rPr lang="ru-RU" dirty="0" smtClean="0"/>
              <a:t>Одним из самых выдающихся исследований проблематики ИИ фактически является всё творчество выдающегося фантаста и философа XX века Станислава </a:t>
            </a:r>
            <a:r>
              <a:rPr lang="ru-RU" dirty="0" err="1" smtClean="0"/>
              <a:t>Лема</a:t>
            </a:r>
            <a:r>
              <a:rPr lang="ru-RU" dirty="0" smtClean="0"/>
              <a:t>.</a:t>
            </a:r>
          </a:p>
          <a:p>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68</a:t>
            </a:fld>
            <a:endParaRPr lang="ru-RU"/>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511156"/>
          </a:xfrm>
        </p:spPr>
        <p:txBody>
          <a:bodyPr>
            <a:normAutofit fontScale="90000"/>
          </a:bodyPr>
          <a:lstStyle/>
          <a:p>
            <a:r>
              <a:rPr lang="ru-RU" dirty="0" smtClean="0"/>
              <a:t>Литература</a:t>
            </a:r>
            <a:endParaRPr lang="ru-RU" dirty="0"/>
          </a:p>
        </p:txBody>
      </p:sp>
      <p:sp>
        <p:nvSpPr>
          <p:cNvPr id="3" name="Содержимое 2"/>
          <p:cNvSpPr>
            <a:spLocks noGrp="1"/>
          </p:cNvSpPr>
          <p:nvPr>
            <p:ph sz="quarter" idx="1"/>
          </p:nvPr>
        </p:nvSpPr>
        <p:spPr>
          <a:xfrm>
            <a:off x="457200" y="500042"/>
            <a:ext cx="8229600" cy="6357958"/>
          </a:xfrm>
        </p:spPr>
        <p:txBody>
          <a:bodyPr>
            <a:normAutofit fontScale="77500" lnSpcReduction="20000"/>
          </a:bodyPr>
          <a:lstStyle/>
          <a:p>
            <a:pPr marL="514350" indent="-514350">
              <a:buFont typeface="+mj-lt"/>
              <a:buAutoNum type="arabicPeriod"/>
            </a:pPr>
            <a:r>
              <a:rPr lang="en-US" dirty="0" smtClean="0"/>
              <a:t>↑ </a:t>
            </a:r>
            <a:r>
              <a:rPr lang="en-US" b="1" i="1" baseline="30000" dirty="0" smtClean="0">
                <a:hlinkClick r:id="" action="ppaction://hlinkfile"/>
              </a:rPr>
              <a:t>1</a:t>
            </a:r>
            <a:r>
              <a:rPr lang="en-US" dirty="0" smtClean="0"/>
              <a:t> </a:t>
            </a:r>
            <a:r>
              <a:rPr lang="en-US" b="1" i="1" baseline="30000" dirty="0" smtClean="0">
                <a:hlinkClick r:id="" action="ppaction://hlinkfile"/>
              </a:rPr>
              <a:t>2</a:t>
            </a:r>
            <a:r>
              <a:rPr lang="en-US" dirty="0" smtClean="0"/>
              <a:t> </a:t>
            </a:r>
            <a:r>
              <a:rPr lang="en-US" b="1" i="1" baseline="30000" dirty="0" smtClean="0">
                <a:hlinkClick r:id="" action="ppaction://hlinkfile"/>
              </a:rPr>
              <a:t>3</a:t>
            </a:r>
            <a:r>
              <a:rPr lang="en-US" dirty="0" smtClean="0"/>
              <a:t> </a:t>
            </a:r>
            <a:r>
              <a:rPr lang="en-US" dirty="0" smtClean="0">
                <a:hlinkClick r:id="rId2"/>
              </a:rPr>
              <a:t>What is Artificial Intelligence?</a:t>
            </a:r>
            <a:r>
              <a:rPr lang="en-US" dirty="0" smtClean="0"/>
              <a:t> </a:t>
            </a:r>
            <a:r>
              <a:rPr lang="ru-RU" dirty="0" smtClean="0"/>
              <a:t>интервью Джона Маккарти, 2007 </a:t>
            </a:r>
          </a:p>
          <a:p>
            <a:pPr marL="514350" indent="-514350">
              <a:buFont typeface="+mj-lt"/>
              <a:buAutoNum type="arabicPeriod"/>
            </a:pPr>
            <a:r>
              <a:rPr lang="ru-RU" b="1" dirty="0" smtClean="0">
                <a:hlinkClick r:id="" action="ppaction://hlinkfile"/>
              </a:rPr>
              <a:t>↑</a:t>
            </a:r>
            <a:r>
              <a:rPr lang="ru-RU" dirty="0" smtClean="0"/>
              <a:t> </a:t>
            </a:r>
            <a:r>
              <a:rPr lang="en-US" dirty="0" smtClean="0">
                <a:hlinkClick r:id="rId3"/>
              </a:rPr>
              <a:t>Jack Copeland, What is Artificial Intelligence?, 2000</a:t>
            </a:r>
            <a:r>
              <a:rPr lang="en-US" dirty="0" smtClean="0"/>
              <a:t> </a:t>
            </a:r>
          </a:p>
          <a:p>
            <a:pPr marL="514350" indent="-514350">
              <a:buFont typeface="+mj-lt"/>
              <a:buAutoNum type="arabicPeriod"/>
            </a:pPr>
            <a:r>
              <a:rPr lang="en-US" b="1" dirty="0" smtClean="0">
                <a:hlinkClick r:id="" action="ppaction://hlinkfile"/>
              </a:rPr>
              <a:t>↑</a:t>
            </a:r>
            <a:r>
              <a:rPr lang="en-US" dirty="0" smtClean="0"/>
              <a:t> </a:t>
            </a:r>
            <a:r>
              <a:rPr lang="ru-RU" dirty="0" smtClean="0"/>
              <a:t>Ильясов Ф. Н. Разум искусственный и естественный//Известия АН Туркменской ССР, серия общественных наук. 1986. № 6. С. 46-54. </a:t>
            </a:r>
          </a:p>
          <a:p>
            <a:pPr marL="514350" indent="-514350">
              <a:buFont typeface="+mj-lt"/>
              <a:buAutoNum type="arabicPeriod"/>
            </a:pPr>
            <a:r>
              <a:rPr lang="ru-RU" b="1" dirty="0" smtClean="0">
                <a:hlinkClick r:id="" action="ppaction://hlinkfile"/>
              </a:rPr>
              <a:t>↑</a:t>
            </a:r>
            <a:r>
              <a:rPr lang="ru-RU" dirty="0" smtClean="0"/>
              <a:t> </a:t>
            </a:r>
            <a:r>
              <a:rPr lang="en-US" dirty="0" smtClean="0">
                <a:hlinkClick r:id="rId4"/>
              </a:rPr>
              <a:t>http://www.kurzweilai.net</a:t>
            </a:r>
            <a:r>
              <a:rPr lang="en-US" dirty="0" smtClean="0"/>
              <a:t> </a:t>
            </a:r>
          </a:p>
          <a:p>
            <a:pPr marL="514350" indent="-514350">
              <a:buFont typeface="+mj-lt"/>
              <a:buAutoNum type="arabicPeriod"/>
            </a:pPr>
            <a:r>
              <a:rPr lang="en-US" b="1" dirty="0" smtClean="0">
                <a:hlinkClick r:id="" action="ppaction://hlinkfile"/>
              </a:rPr>
              <a:t>↑</a:t>
            </a:r>
            <a:r>
              <a:rPr lang="en-US" dirty="0" smtClean="0"/>
              <a:t> </a:t>
            </a:r>
            <a:r>
              <a:rPr lang="en-US" dirty="0" smtClean="0">
                <a:hlinkClick r:id="rId5"/>
              </a:rPr>
              <a:t>http://www.technologyreview.com</a:t>
            </a:r>
            <a:r>
              <a:rPr lang="en-US" dirty="0" smtClean="0"/>
              <a:t> </a:t>
            </a:r>
          </a:p>
          <a:p>
            <a:pPr marL="514350" indent="-514350">
              <a:buFont typeface="+mj-lt"/>
              <a:buAutoNum type="arabicPeriod"/>
            </a:pPr>
            <a:r>
              <a:rPr lang="en-US" b="1" dirty="0" smtClean="0">
                <a:hlinkClick r:id="" action="ppaction://hlinkfile"/>
              </a:rPr>
              <a:t>↑</a:t>
            </a:r>
            <a:r>
              <a:rPr lang="en-US" dirty="0" smtClean="0"/>
              <a:t> </a:t>
            </a:r>
            <a:r>
              <a:rPr lang="en-US" dirty="0" smtClean="0">
                <a:hlinkClick r:id="rId6"/>
              </a:rPr>
              <a:t>http://www.pereplet.ru/cgi/aiforum/index.cgi?read=957</a:t>
            </a:r>
            <a:r>
              <a:rPr lang="en-US" dirty="0" smtClean="0"/>
              <a:t> </a:t>
            </a:r>
          </a:p>
          <a:p>
            <a:pPr marL="514350" indent="-514350">
              <a:buFont typeface="+mj-lt"/>
              <a:buAutoNum type="arabicPeriod"/>
            </a:pPr>
            <a:r>
              <a:rPr lang="en-US" b="1" dirty="0" smtClean="0">
                <a:hlinkClick r:id="" action="ppaction://hlinkfile"/>
              </a:rPr>
              <a:t>↑</a:t>
            </a:r>
            <a:r>
              <a:rPr lang="en-US" dirty="0" smtClean="0"/>
              <a:t> </a:t>
            </a:r>
            <a:r>
              <a:rPr lang="en-US" dirty="0" smtClean="0">
                <a:hlinkClick r:id="rId7"/>
              </a:rPr>
              <a:t>http://www.20q.net</a:t>
            </a:r>
            <a:r>
              <a:rPr lang="en-US" dirty="0" smtClean="0"/>
              <a:t> </a:t>
            </a:r>
          </a:p>
          <a:p>
            <a:pPr marL="514350" indent="-514350">
              <a:buFont typeface="+mj-lt"/>
              <a:buAutoNum type="arabicPeriod"/>
            </a:pPr>
            <a:r>
              <a:rPr lang="en-US" b="1" dirty="0" smtClean="0">
                <a:hlinkClick r:id="" action="ppaction://hlinkfile"/>
              </a:rPr>
              <a:t>↑</a:t>
            </a:r>
            <a:r>
              <a:rPr lang="en-US" dirty="0" smtClean="0"/>
              <a:t> </a:t>
            </a:r>
            <a:r>
              <a:rPr lang="ru-RU" i="1" dirty="0" smtClean="0"/>
              <a:t>Горбань П. А.</a:t>
            </a:r>
            <a:r>
              <a:rPr lang="ru-RU" dirty="0" smtClean="0"/>
              <a:t> </a:t>
            </a:r>
            <a:r>
              <a:rPr lang="ru-RU" dirty="0" err="1" smtClean="0">
                <a:hlinkClick r:id="rId8"/>
              </a:rPr>
              <a:t>Нейросетевое</a:t>
            </a:r>
            <a:r>
              <a:rPr lang="ru-RU" dirty="0" smtClean="0">
                <a:hlinkClick r:id="rId8"/>
              </a:rPr>
              <a:t> извлечение знаний из данных и компьютерный психоанализ</a:t>
            </a:r>
            <a:r>
              <a:rPr lang="ru-RU" dirty="0" smtClean="0"/>
              <a:t> </a:t>
            </a:r>
          </a:p>
          <a:p>
            <a:pPr marL="514350" indent="-514350">
              <a:buFont typeface="+mj-lt"/>
              <a:buAutoNum type="arabicPeriod"/>
            </a:pPr>
            <a:r>
              <a:rPr lang="ru-RU" b="1" dirty="0" smtClean="0">
                <a:hlinkClick r:id="" action="ppaction://hlinkfile"/>
              </a:rPr>
              <a:t>↑</a:t>
            </a:r>
            <a:r>
              <a:rPr lang="ru-RU" dirty="0" smtClean="0"/>
              <a:t> </a:t>
            </a:r>
            <a:r>
              <a:rPr lang="ru-RU" dirty="0" smtClean="0">
                <a:hlinkClick r:id="rId9"/>
              </a:rPr>
              <a:t>Джон </a:t>
            </a:r>
            <a:r>
              <a:rPr lang="ru-RU" dirty="0" err="1" smtClean="0">
                <a:hlinkClick r:id="rId9"/>
              </a:rPr>
              <a:t>Сёрль</a:t>
            </a:r>
            <a:r>
              <a:rPr lang="ru-RU" dirty="0" smtClean="0">
                <a:hlinkClick r:id="rId9"/>
              </a:rPr>
              <a:t>. Разум мозга — компьютерная программа?</a:t>
            </a:r>
            <a:r>
              <a:rPr lang="ru-RU" dirty="0" smtClean="0"/>
              <a:t> </a:t>
            </a:r>
          </a:p>
          <a:p>
            <a:pPr marL="514350" indent="-514350">
              <a:buFont typeface="+mj-lt"/>
              <a:buAutoNum type="arabicPeriod"/>
            </a:pPr>
            <a:r>
              <a:rPr lang="ru-RU" b="1" dirty="0" smtClean="0">
                <a:hlinkClick r:id="" action="ppaction://hlinkfile"/>
              </a:rPr>
              <a:t>↑</a:t>
            </a:r>
            <a:r>
              <a:rPr lang="ru-RU" dirty="0" smtClean="0"/>
              <a:t> </a:t>
            </a:r>
            <a:r>
              <a:rPr lang="ru-RU" dirty="0" err="1" smtClean="0"/>
              <a:t>Пенроуз</a:t>
            </a:r>
            <a:r>
              <a:rPr lang="ru-RU" dirty="0" smtClean="0"/>
              <a:t>. Р. Новый ум короля. О компьютерах, мышлении и законах физики. М.: УРСС, 2005. </a:t>
            </a:r>
            <a:r>
              <a:rPr lang="en-US" dirty="0" smtClean="0">
                <a:hlinkClick r:id="rId10" action="ppaction://hlinkfile"/>
              </a:rPr>
              <a:t>ISBN 5-354-00993-6</a:t>
            </a:r>
            <a:r>
              <a:rPr lang="en-US" dirty="0" smtClean="0"/>
              <a:t> </a:t>
            </a:r>
          </a:p>
          <a:p>
            <a:pPr marL="514350" indent="-514350">
              <a:buFont typeface="+mj-lt"/>
              <a:buAutoNum type="arabicPeriod"/>
            </a:pPr>
            <a:r>
              <a:rPr lang="en-US" b="1" dirty="0" smtClean="0">
                <a:hlinkClick r:id="" action="ppaction://hlinkfile"/>
              </a:rPr>
              <a:t>↑</a:t>
            </a:r>
            <a:r>
              <a:rPr lang="en-US" dirty="0" smtClean="0"/>
              <a:t> </a:t>
            </a:r>
            <a:r>
              <a:rPr lang="en-US" dirty="0" smtClean="0">
                <a:hlinkClick r:id="rId11"/>
              </a:rPr>
              <a:t>http://www.thetech.org/robotics/ethics/index.html</a:t>
            </a:r>
            <a:r>
              <a:rPr lang="en-US" dirty="0" smtClean="0"/>
              <a:t> </a:t>
            </a:r>
          </a:p>
          <a:p>
            <a:pPr marL="514350" indent="-514350">
              <a:buFont typeface="+mj-lt"/>
              <a:buAutoNum type="arabicPeriod"/>
            </a:pPr>
            <a:r>
              <a:rPr lang="en-US" b="1" dirty="0" smtClean="0">
                <a:hlinkClick r:id="" action="ppaction://hlinkfile"/>
              </a:rPr>
              <a:t>↑</a:t>
            </a:r>
            <a:r>
              <a:rPr lang="en-US" dirty="0" smtClean="0"/>
              <a:t> </a:t>
            </a:r>
            <a:r>
              <a:rPr lang="en-US" dirty="0" smtClean="0">
                <a:hlinkClick r:id="rId12"/>
              </a:rPr>
              <a:t>http://region.computerra.ru/offline/2000/42/5284/</a:t>
            </a:r>
            <a:r>
              <a:rPr lang="en-US" dirty="0" smtClean="0"/>
              <a:t> (</a:t>
            </a:r>
            <a:r>
              <a:rPr lang="ru-RU" dirty="0" smtClean="0"/>
              <a:t>недоступная ссылка) </a:t>
            </a:r>
          </a:p>
          <a:p>
            <a:pPr marL="514350" indent="-514350">
              <a:buFont typeface="+mj-lt"/>
              <a:buAutoNum type="arabicPeriod"/>
            </a:pPr>
            <a:r>
              <a:rPr lang="ru-RU" b="1" dirty="0" smtClean="0">
                <a:hlinkClick r:id="" action="ppaction://hlinkfile"/>
              </a:rPr>
              <a:t>↑</a:t>
            </a:r>
            <a:r>
              <a:rPr lang="ru-RU" dirty="0" smtClean="0"/>
              <a:t> Гарри </a:t>
            </a:r>
            <a:r>
              <a:rPr lang="ru-RU" dirty="0" err="1" smtClean="0"/>
              <a:t>Гаррисон</a:t>
            </a:r>
            <a:r>
              <a:rPr lang="ru-RU" dirty="0" smtClean="0"/>
              <a:t>. Выбор по Тьюрингу. М.: </a:t>
            </a:r>
            <a:r>
              <a:rPr lang="ru-RU" dirty="0" err="1" smtClean="0"/>
              <a:t>Эксмо-Пресс</a:t>
            </a:r>
            <a:r>
              <a:rPr lang="ru-RU" dirty="0" smtClean="0"/>
              <a:t>, 1999. 480 с. </a:t>
            </a:r>
            <a:r>
              <a:rPr lang="en-US" dirty="0" smtClean="0">
                <a:hlinkClick r:id="rId13" action="ppaction://hlinkfile"/>
              </a:rPr>
              <a:t>ISBN 5-04-002906-3</a:t>
            </a:r>
            <a:r>
              <a:rPr lang="en-US" dirty="0" smtClean="0"/>
              <a:t> </a:t>
            </a:r>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69</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511156"/>
          </a:xfrm>
        </p:spPr>
        <p:txBody>
          <a:bodyPr>
            <a:normAutofit fontScale="90000"/>
          </a:bodyPr>
          <a:lstStyle/>
          <a:p>
            <a:r>
              <a:rPr lang="ru-RU" b="1" dirty="0" smtClean="0"/>
              <a:t>Искусственный интеллект</a:t>
            </a:r>
            <a:endParaRPr lang="ru-RU" dirty="0"/>
          </a:p>
        </p:txBody>
      </p:sp>
      <p:sp>
        <p:nvSpPr>
          <p:cNvPr id="3" name="Содержимое 2"/>
          <p:cNvSpPr>
            <a:spLocks noGrp="1"/>
          </p:cNvSpPr>
          <p:nvPr>
            <p:ph sz="quarter" idx="1"/>
          </p:nvPr>
        </p:nvSpPr>
        <p:spPr>
          <a:xfrm>
            <a:off x="457200" y="571480"/>
            <a:ext cx="8229600" cy="5554683"/>
          </a:xfrm>
        </p:spPr>
        <p:txBody>
          <a:bodyPr>
            <a:normAutofit/>
          </a:bodyPr>
          <a:lstStyle/>
          <a:p>
            <a:r>
              <a:rPr lang="ru-RU" dirty="0" smtClean="0"/>
              <a:t>Несмотря </a:t>
            </a:r>
            <a:r>
              <a:rPr lang="ru-RU" dirty="0" smtClean="0"/>
              <a:t>на наличие множества подходов как к пониманию задач ИИ, так и созданию интеллектуальных информационных систем можно выделить </a:t>
            </a:r>
            <a:r>
              <a:rPr lang="ru-RU" b="1" dirty="0" smtClean="0"/>
              <a:t>два основных подхода к разработке ИИ</a:t>
            </a:r>
            <a:r>
              <a:rPr lang="ru-RU" dirty="0" smtClean="0"/>
              <a:t> </a:t>
            </a:r>
            <a:r>
              <a:rPr lang="ru-RU" baseline="30000" dirty="0" smtClean="0"/>
              <a:t>[3]</a:t>
            </a:r>
            <a:r>
              <a:rPr lang="ru-RU" dirty="0" smtClean="0"/>
              <a:t> </a:t>
            </a:r>
            <a:r>
              <a:rPr lang="ru-RU" dirty="0" smtClean="0"/>
              <a:t>:</a:t>
            </a:r>
          </a:p>
          <a:p>
            <a:endParaRPr lang="ru-RU" dirty="0" smtClean="0"/>
          </a:p>
          <a:p>
            <a:r>
              <a:rPr lang="ru-RU" b="1" dirty="0" smtClean="0"/>
              <a:t>1) нисходящий </a:t>
            </a:r>
            <a:r>
              <a:rPr lang="ru-RU" b="1" dirty="0" smtClean="0"/>
              <a:t>(англ. </a:t>
            </a:r>
            <a:r>
              <a:rPr lang="ru-RU" b="1" i="1" dirty="0" err="1" smtClean="0"/>
              <a:t>Top-Down</a:t>
            </a:r>
            <a:r>
              <a:rPr lang="ru-RU" b="1" i="1" dirty="0" smtClean="0"/>
              <a:t> AI</a:t>
            </a:r>
            <a:r>
              <a:rPr lang="ru-RU" dirty="0" smtClean="0"/>
              <a:t>), семиотический — создание экспертных систем, баз знаний и систем логического вывода, имитирующие высокоуровневые психические процессы: мышление, рассуждение, речь, эмоции, творчество и т. д.;</a:t>
            </a:r>
            <a:endParaRPr lang="ru-RU"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7</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ru-RU" b="1" dirty="0" smtClean="0"/>
              <a:t>Искусственный интеллект</a:t>
            </a:r>
            <a:endParaRPr lang="ru-RU" dirty="0" smtClean="0"/>
          </a:p>
        </p:txBody>
      </p:sp>
      <p:sp>
        <p:nvSpPr>
          <p:cNvPr id="3" name="Содержимое 2"/>
          <p:cNvSpPr>
            <a:spLocks noGrp="1"/>
          </p:cNvSpPr>
          <p:nvPr>
            <p:ph sz="quarter" idx="1"/>
          </p:nvPr>
        </p:nvSpPr>
        <p:spPr>
          <a:xfrm>
            <a:off x="457200" y="1000108"/>
            <a:ext cx="8229600" cy="5126055"/>
          </a:xfrm>
        </p:spPr>
        <p:txBody>
          <a:bodyPr>
            <a:normAutofit/>
          </a:bodyPr>
          <a:lstStyle/>
          <a:p>
            <a:r>
              <a:rPr lang="ru-RU" sz="3200" b="1" dirty="0" smtClean="0"/>
              <a:t>2) восходящий </a:t>
            </a:r>
            <a:r>
              <a:rPr lang="ru-RU" sz="3200" b="1" dirty="0" smtClean="0"/>
              <a:t>(англ. </a:t>
            </a:r>
            <a:r>
              <a:rPr lang="ru-RU" sz="3200" b="1" i="1" dirty="0" err="1" smtClean="0"/>
              <a:t>Bottom-Up</a:t>
            </a:r>
            <a:r>
              <a:rPr lang="ru-RU" sz="3200" b="1" i="1" dirty="0" smtClean="0"/>
              <a:t> AI</a:t>
            </a:r>
            <a:r>
              <a:rPr lang="ru-RU" sz="3200" b="1" dirty="0" smtClean="0"/>
              <a:t>), </a:t>
            </a:r>
            <a:r>
              <a:rPr lang="ru-RU" sz="3200" dirty="0" smtClean="0"/>
              <a:t>биологический — изучение нейронных сетей и эволюционных вычислений, моделирующих интеллектуальное поведение на основе более мелких «неинтеллектуальных» элементов. </a:t>
            </a:r>
          </a:p>
          <a:p>
            <a:r>
              <a:rPr lang="ru-RU" sz="3200" dirty="0" smtClean="0"/>
              <a:t>Последний подход, строго говоря, не относится к науке о ИИ в смысле данном Джоном Маккарти — их объединяет только общая конечная цель</a:t>
            </a:r>
            <a:r>
              <a:rPr lang="ru-RU" sz="3200" dirty="0" smtClean="0"/>
              <a:t>.</a:t>
            </a:r>
            <a:endParaRPr lang="ru-RU" sz="3200"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8</a:t>
            </a:fld>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dirty="0" smtClean="0"/>
              <a:t>Искусственный интеллект</a:t>
            </a:r>
            <a:endParaRPr lang="ru-RU" dirty="0"/>
          </a:p>
        </p:txBody>
      </p:sp>
      <p:sp>
        <p:nvSpPr>
          <p:cNvPr id="3" name="Содержимое 2"/>
          <p:cNvSpPr>
            <a:spLocks noGrp="1"/>
          </p:cNvSpPr>
          <p:nvPr>
            <p:ph sz="quarter" idx="1"/>
          </p:nvPr>
        </p:nvSpPr>
        <p:spPr>
          <a:xfrm>
            <a:off x="214282" y="928670"/>
            <a:ext cx="8715436" cy="5643602"/>
          </a:xfrm>
        </p:spPr>
        <p:txBody>
          <a:bodyPr>
            <a:normAutofit lnSpcReduction="10000"/>
          </a:bodyPr>
          <a:lstStyle/>
          <a:p>
            <a:r>
              <a:rPr lang="ru-RU" sz="4000" dirty="0" smtClean="0"/>
              <a:t>"</a:t>
            </a:r>
            <a:r>
              <a:rPr lang="ru-RU" sz="4000" b="1" dirty="0" smtClean="0"/>
              <a:t>Интеллект</a:t>
            </a:r>
            <a:r>
              <a:rPr lang="ru-RU" sz="4000" dirty="0" smtClean="0"/>
              <a:t> — способность системы создавать в ходе самообучения программы (в первую очередь эвристические) для решения задач определенного класса сложности и решать эти </a:t>
            </a:r>
            <a:r>
              <a:rPr lang="ru-RU" sz="4000" dirty="0" smtClean="0"/>
              <a:t>задачи. " </a:t>
            </a:r>
            <a:r>
              <a:rPr lang="ru-RU" sz="4000" dirty="0" smtClean="0"/>
              <a:t>Это универсальное определение, единое для интеллекта человеческого и "машины".</a:t>
            </a:r>
            <a:endParaRPr lang="ru-RU" sz="4000" dirty="0"/>
          </a:p>
        </p:txBody>
      </p:sp>
      <p:sp>
        <p:nvSpPr>
          <p:cNvPr id="4" name="Номер слайда 3"/>
          <p:cNvSpPr>
            <a:spLocks noGrp="1"/>
          </p:cNvSpPr>
          <p:nvPr>
            <p:ph type="sldNum" sz="quarter" idx="12"/>
          </p:nvPr>
        </p:nvSpPr>
        <p:spPr/>
        <p:txBody>
          <a:bodyPr/>
          <a:lstStyle/>
          <a:p>
            <a:fld id="{02FBD615-69C4-4B61-807D-CCE4F54F1D24}" type="slidenum">
              <a:rPr lang="ru-RU" smtClean="0"/>
              <a:pPr/>
              <a:t>9</a:t>
            </a:fld>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1483</TotalTime>
  <Words>3760</Words>
  <Application>Microsoft Office PowerPoint</Application>
  <PresentationFormat>Экран (4:3)</PresentationFormat>
  <Paragraphs>275</Paragraphs>
  <Slides>69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69</vt:i4>
      </vt:variant>
    </vt:vector>
  </HeadingPairs>
  <TitlesOfParts>
    <vt:vector size="70" baseType="lpstr">
      <vt:lpstr>Справедливость</vt:lpstr>
      <vt:lpstr> Искусственный интеллект (ИИ)  (англ. Artificial intelligence, AI)[1]   — это наука и разработка интеллектуальных машин и систем, особенно интеллектуальных компьютерных программ, направленных на то, чтобы понять человеческий интеллект.[2] При этом используемые методы не обязательно биологически правдоподобны.  1 2 3 What is Artificial Intelligence? интервью Джона Маккарти, 2007 </vt:lpstr>
      <vt:lpstr>Искусственный интеллект</vt:lpstr>
      <vt:lpstr>Искусственный интеллект</vt:lpstr>
      <vt:lpstr>Искусственный интеллект</vt:lpstr>
      <vt:lpstr>Искусственный интеллект</vt:lpstr>
      <vt:lpstr>Искусственный интеллект</vt:lpstr>
      <vt:lpstr>Искусственный интеллект</vt:lpstr>
      <vt:lpstr>Искусственный интеллект</vt:lpstr>
      <vt:lpstr>Искусственный интеллект</vt:lpstr>
      <vt:lpstr>История искусственного интеллекта</vt:lpstr>
      <vt:lpstr>История искусственного интеллекта</vt:lpstr>
      <vt:lpstr>История искусственного интеллекта</vt:lpstr>
      <vt:lpstr>История искусственного интеллекта</vt:lpstr>
      <vt:lpstr>Гипотеза Ньюэлла — Саймона</vt:lpstr>
      <vt:lpstr>История искусственного интеллекта</vt:lpstr>
      <vt:lpstr>Презентация PowerPoint</vt:lpstr>
      <vt:lpstr> </vt:lpstr>
      <vt:lpstr> </vt:lpstr>
      <vt:lpstr>Агентно-ориентированный подход</vt:lpstr>
      <vt:lpstr> </vt:lpstr>
      <vt:lpstr>Презентация PowerPoint</vt:lpstr>
      <vt:lpstr>Направления исследований</vt:lpstr>
      <vt:lpstr>Презентация PowerPoint</vt:lpstr>
      <vt:lpstr>Работа с естественными языками</vt:lpstr>
      <vt:lpstr>Накопление и использование знаний</vt:lpstr>
      <vt:lpstr> </vt:lpstr>
      <vt:lpstr>Презентация PowerPoint</vt:lpstr>
      <vt:lpstr>Биологическое моделирование</vt:lpstr>
      <vt:lpstr>Презентация PowerPoint</vt:lpstr>
      <vt:lpstr>Робототехника</vt:lpstr>
      <vt:lpstr>Андроидные роботы</vt:lpstr>
      <vt:lpstr>Машинное творчество</vt:lpstr>
      <vt:lpstr>Презентация PowerPoint</vt:lpstr>
      <vt:lpstr>Другие области исследований</vt:lpstr>
      <vt:lpstr>Модели и методы исследований</vt:lpstr>
      <vt:lpstr>Презентация PowerPoint</vt:lpstr>
      <vt:lpstr>Презентация PowerPoint</vt:lpstr>
      <vt:lpstr>Презентация PowerPoint</vt:lpstr>
      <vt:lpstr>Биологический подход</vt:lpstr>
      <vt:lpstr>Современный искусственный интеллект</vt:lpstr>
      <vt:lpstr>Презентация PowerPoint</vt:lpstr>
      <vt:lpstr>Презентация PowerPoint</vt:lpstr>
      <vt:lpstr>Применение искусственного интеллекта</vt:lpstr>
      <vt:lpstr>Презентация PowerPoint</vt:lpstr>
      <vt:lpstr>Презентация PowerPoint</vt:lpstr>
      <vt:lpstr>Презентация PowerPoint</vt:lpstr>
      <vt:lpstr>Перспективы развития</vt:lpstr>
      <vt:lpstr>Связь с другими науками</vt:lpstr>
      <vt:lpstr>Презентация PowerPoint</vt:lpstr>
      <vt:lpstr>Информатика и кибернетика</vt:lpstr>
      <vt:lpstr>Психология и когнитивистика</vt:lpstr>
      <vt:lpstr>Презентация PowerPoint</vt:lpstr>
      <vt:lpstr>Вопросы создания ИИ</vt:lpstr>
      <vt:lpstr>Презентация PowerPoint</vt:lpstr>
      <vt:lpstr>Презентация PowerPoint</vt:lpstr>
      <vt:lpstr>Презентация PowerPoint</vt:lpstr>
      <vt:lpstr>Китайская комната</vt:lpstr>
      <vt:lpstr>Китайская комната</vt:lpstr>
      <vt:lpstr>Китайская комната</vt:lpstr>
      <vt:lpstr>Презентация PowerPoint</vt:lpstr>
      <vt:lpstr>Этика ИИ</vt:lpstr>
      <vt:lpstr>Отношение к ИИ в обществе</vt:lpstr>
      <vt:lpstr>Презентация PowerPoint</vt:lpstr>
      <vt:lpstr>ИИ и научная фантастика </vt:lpstr>
      <vt:lpstr>Презентация PowerPoint</vt:lpstr>
      <vt:lpstr>Презентация PowerPoint</vt:lpstr>
      <vt:lpstr>Презентация PowerPoint</vt:lpstr>
      <vt:lpstr>Презентация PowerPoint</vt:lpstr>
      <vt:lpstr>Литература</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Иску́сственный интелле́кт (ИИ) (англ. Artificial intelligence, AI)[1] — это наука и разработка интеллектуальных машин и систем, </dc:title>
  <dc:creator>XTreme</dc:creator>
  <cp:lastModifiedBy>Павел</cp:lastModifiedBy>
  <cp:revision>67</cp:revision>
  <dcterms:created xsi:type="dcterms:W3CDTF">2009-11-09T09:14:48Z</dcterms:created>
  <dcterms:modified xsi:type="dcterms:W3CDTF">2011-12-11T09:56:41Z</dcterms:modified>
</cp:coreProperties>
</file>