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31"/>
  </p:notesMasterIdLst>
  <p:sldIdLst>
    <p:sldId id="256" r:id="rId2"/>
    <p:sldId id="257" r:id="rId3"/>
    <p:sldId id="258" r:id="rId4"/>
    <p:sldId id="284" r:id="rId5"/>
    <p:sldId id="285" r:id="rId6"/>
    <p:sldId id="259" r:id="rId7"/>
    <p:sldId id="281" r:id="rId8"/>
    <p:sldId id="260" r:id="rId9"/>
    <p:sldId id="261" r:id="rId10"/>
    <p:sldId id="262" r:id="rId11"/>
    <p:sldId id="263" r:id="rId12"/>
    <p:sldId id="264" r:id="rId13"/>
    <p:sldId id="265" r:id="rId14"/>
    <p:sldId id="266" r:id="rId15"/>
    <p:sldId id="267" r:id="rId16"/>
    <p:sldId id="268" r:id="rId17"/>
    <p:sldId id="269" r:id="rId18"/>
    <p:sldId id="282" r:id="rId19"/>
    <p:sldId id="283" r:id="rId20"/>
    <p:sldId id="270" r:id="rId21"/>
    <p:sldId id="279" r:id="rId22"/>
    <p:sldId id="271" r:id="rId23"/>
    <p:sldId id="286" r:id="rId24"/>
    <p:sldId id="287" r:id="rId25"/>
    <p:sldId id="272" r:id="rId26"/>
    <p:sldId id="273" r:id="rId27"/>
    <p:sldId id="274" r:id="rId28"/>
    <p:sldId id="275" r:id="rId29"/>
    <p:sldId id="276" r:id="rId3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205"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ru-RU"/>
          </a:p>
        </p:txBody>
      </p:sp>
      <p:sp>
        <p:nvSpPr>
          <p:cNvPr id="501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ru-RU"/>
          </a:p>
        </p:txBody>
      </p:sp>
      <p:sp>
        <p:nvSpPr>
          <p:cNvPr id="317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4BB9496-05DB-4E83-9BEB-B3E0803C01E0}" type="slidenum">
              <a:rPr lang="ru-RU"/>
              <a:pPr>
                <a:defRPr/>
              </a:pPr>
              <a:t>‹#›</a:t>
            </a:fld>
            <a:endParaRPr lang="ru-RU"/>
          </a:p>
        </p:txBody>
      </p:sp>
    </p:spTree>
    <p:extLst>
      <p:ext uri="{BB962C8B-B14F-4D97-AF65-F5344CB8AC3E}">
        <p14:creationId xmlns:p14="http://schemas.microsoft.com/office/powerpoint/2010/main" val="29024516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7410" name="Rectangle 2"/>
          <p:cNvSpPr>
            <a:spLocks noGrp="1" noChangeArrowheads="1"/>
          </p:cNvSpPr>
          <p:nvPr>
            <p:ph type="ctrTitle" sz="quarter"/>
          </p:nvPr>
        </p:nvSpPr>
        <p:spPr>
          <a:xfrm>
            <a:off x="685800" y="1676400"/>
            <a:ext cx="7772400" cy="1828800"/>
          </a:xfrm>
        </p:spPr>
        <p:txBody>
          <a:bodyPr/>
          <a:lstStyle>
            <a:lvl1pPr>
              <a:defRPr/>
            </a:lvl1pPr>
          </a:lstStyle>
          <a:p>
            <a:pPr lvl="0"/>
            <a:r>
              <a:rPr lang="ru-RU" noProof="0" smtClean="0"/>
              <a:t>Образец заголовка</a:t>
            </a:r>
          </a:p>
        </p:txBody>
      </p:sp>
      <p:sp>
        <p:nvSpPr>
          <p:cNvPr id="1741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ru-RU" noProof="0" smtClean="0"/>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1B56165-B076-4ED4-822F-30B92E178B8E}" type="slidenum">
              <a:rPr lang="ru-RU"/>
              <a:pPr>
                <a:defRPr/>
              </a:pPr>
              <a:t>‹#›</a:t>
            </a:fld>
            <a:endParaRPr lang="ru-RU"/>
          </a:p>
        </p:txBody>
      </p:sp>
    </p:spTree>
    <p:extLst>
      <p:ext uri="{BB962C8B-B14F-4D97-AF65-F5344CB8AC3E}">
        <p14:creationId xmlns:p14="http://schemas.microsoft.com/office/powerpoint/2010/main" val="3391304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7113AD0-CCE5-4DE8-9245-A33611BD608B}" type="slidenum">
              <a:rPr lang="ru-RU"/>
              <a:pPr>
                <a:defRPr/>
              </a:pPr>
              <a:t>‹#›</a:t>
            </a:fld>
            <a:endParaRPr lang="ru-RU"/>
          </a:p>
        </p:txBody>
      </p:sp>
    </p:spTree>
    <p:extLst>
      <p:ext uri="{BB962C8B-B14F-4D97-AF65-F5344CB8AC3E}">
        <p14:creationId xmlns:p14="http://schemas.microsoft.com/office/powerpoint/2010/main" val="1416274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81000"/>
            <a:ext cx="2057400"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381000"/>
            <a:ext cx="60198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DFEF576-147B-498D-8B7F-8C60E40DA2DE}" type="slidenum">
              <a:rPr lang="ru-RU"/>
              <a:pPr>
                <a:defRPr/>
              </a:pPr>
              <a:t>‹#›</a:t>
            </a:fld>
            <a:endParaRPr lang="ru-RU"/>
          </a:p>
        </p:txBody>
      </p:sp>
    </p:spTree>
    <p:extLst>
      <p:ext uri="{BB962C8B-B14F-4D97-AF65-F5344CB8AC3E}">
        <p14:creationId xmlns:p14="http://schemas.microsoft.com/office/powerpoint/2010/main" val="292825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5319827-C515-4876-940F-AF928DB8096B}" type="slidenum">
              <a:rPr lang="ru-RU"/>
              <a:pPr>
                <a:defRPr/>
              </a:pPr>
              <a:t>‹#›</a:t>
            </a:fld>
            <a:endParaRPr lang="ru-RU"/>
          </a:p>
        </p:txBody>
      </p:sp>
    </p:spTree>
    <p:extLst>
      <p:ext uri="{BB962C8B-B14F-4D97-AF65-F5344CB8AC3E}">
        <p14:creationId xmlns:p14="http://schemas.microsoft.com/office/powerpoint/2010/main" val="582621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84F9242-F5B4-46FD-B0A3-6FEB1BE01477}" type="slidenum">
              <a:rPr lang="ru-RU"/>
              <a:pPr>
                <a:defRPr/>
              </a:pPr>
              <a:t>‹#›</a:t>
            </a:fld>
            <a:endParaRPr lang="ru-RU"/>
          </a:p>
        </p:txBody>
      </p:sp>
    </p:spTree>
    <p:extLst>
      <p:ext uri="{BB962C8B-B14F-4D97-AF65-F5344CB8AC3E}">
        <p14:creationId xmlns:p14="http://schemas.microsoft.com/office/powerpoint/2010/main" val="82645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FAB258C-6202-4FA0-A7DC-CC3A379E8333}" type="slidenum">
              <a:rPr lang="ru-RU"/>
              <a:pPr>
                <a:defRPr/>
              </a:pPr>
              <a:t>‹#›</a:t>
            </a:fld>
            <a:endParaRPr lang="ru-RU"/>
          </a:p>
        </p:txBody>
      </p:sp>
    </p:spTree>
    <p:extLst>
      <p:ext uri="{BB962C8B-B14F-4D97-AF65-F5344CB8AC3E}">
        <p14:creationId xmlns:p14="http://schemas.microsoft.com/office/powerpoint/2010/main" val="286222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25AAFB1E-F972-45A9-85C7-EE3B5BE88635}" type="slidenum">
              <a:rPr lang="ru-RU"/>
              <a:pPr>
                <a:defRPr/>
              </a:pPr>
              <a:t>‹#›</a:t>
            </a:fld>
            <a:endParaRPr lang="ru-RU"/>
          </a:p>
        </p:txBody>
      </p:sp>
    </p:spTree>
    <p:extLst>
      <p:ext uri="{BB962C8B-B14F-4D97-AF65-F5344CB8AC3E}">
        <p14:creationId xmlns:p14="http://schemas.microsoft.com/office/powerpoint/2010/main" val="645507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F615C9B3-60CE-4D0F-A3C7-D0838D9E44EA}" type="slidenum">
              <a:rPr lang="ru-RU"/>
              <a:pPr>
                <a:defRPr/>
              </a:pPr>
              <a:t>‹#›</a:t>
            </a:fld>
            <a:endParaRPr lang="ru-RU"/>
          </a:p>
        </p:txBody>
      </p:sp>
    </p:spTree>
    <p:extLst>
      <p:ext uri="{BB962C8B-B14F-4D97-AF65-F5344CB8AC3E}">
        <p14:creationId xmlns:p14="http://schemas.microsoft.com/office/powerpoint/2010/main" val="392590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4EA1F524-050E-4E07-8683-529C5A815CFC}" type="slidenum">
              <a:rPr lang="ru-RU"/>
              <a:pPr>
                <a:defRPr/>
              </a:pPr>
              <a:t>‹#›</a:t>
            </a:fld>
            <a:endParaRPr lang="ru-RU"/>
          </a:p>
        </p:txBody>
      </p:sp>
    </p:spTree>
    <p:extLst>
      <p:ext uri="{BB962C8B-B14F-4D97-AF65-F5344CB8AC3E}">
        <p14:creationId xmlns:p14="http://schemas.microsoft.com/office/powerpoint/2010/main" val="3222491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9105CF5-0DCC-411F-8AD1-38FDA7C82DB5}" type="slidenum">
              <a:rPr lang="ru-RU"/>
              <a:pPr>
                <a:defRPr/>
              </a:pPr>
              <a:t>‹#›</a:t>
            </a:fld>
            <a:endParaRPr lang="ru-RU"/>
          </a:p>
        </p:txBody>
      </p:sp>
    </p:spTree>
    <p:extLst>
      <p:ext uri="{BB962C8B-B14F-4D97-AF65-F5344CB8AC3E}">
        <p14:creationId xmlns:p14="http://schemas.microsoft.com/office/powerpoint/2010/main" val="2821451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DBF3353-A930-48C2-820F-C91142A905FB}" type="slidenum">
              <a:rPr lang="ru-RU"/>
              <a:pPr>
                <a:defRPr/>
              </a:pPr>
              <a:t>‹#›</a:t>
            </a:fld>
            <a:endParaRPr lang="ru-RU"/>
          </a:p>
        </p:txBody>
      </p:sp>
    </p:spTree>
    <p:extLst>
      <p:ext uri="{BB962C8B-B14F-4D97-AF65-F5344CB8AC3E}">
        <p14:creationId xmlns:p14="http://schemas.microsoft.com/office/powerpoint/2010/main" val="179236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6387"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ru-RU"/>
          </a:p>
        </p:txBody>
      </p:sp>
      <p:sp>
        <p:nvSpPr>
          <p:cNvPr id="1638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ru-RU"/>
          </a:p>
        </p:txBody>
      </p:sp>
      <p:sp>
        <p:nvSpPr>
          <p:cNvPr id="1639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0E074709-3F21-4908-B182-8F094F271B49}"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ru.wikipedia.org/wiki/%D0%9E%D0%B1%D1%8A%D0%B5%D0%BA%D1%82" TargetMode="External"/><Relationship Id="rId2" Type="http://schemas.openxmlformats.org/officeDocument/2006/relationships/hyperlink" Target="http://ru.wikipedia.org/wiki/%D0%91%D0%B0%D0%B7%D0%B0_%D0%B4%D0%B0%D0%BD%D0%BD%D1%8B%D1%8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ru.wikipedia.org/wiki/%D0%93%D1%80%D0%B0%D1%84_(%D0%BC%D0%B0%D1%82%D0%B5%D0%BC%D0%B0%D1%82%D0%B8%D0%BA%D0%B0)" TargetMode="External"/><Relationship Id="rId2" Type="http://schemas.openxmlformats.org/officeDocument/2006/relationships/hyperlink" Target="http://ru.wikipedia.org/wiki/%D0%91%D0%B0%D0%B7%D0%B0_%D0%B4%D0%B0%D0%BD%D0%BD%D1%8B%D1%85" TargetMode="External"/><Relationship Id="rId1" Type="http://schemas.openxmlformats.org/officeDocument/2006/relationships/slideLayout" Target="../slideLayouts/slideLayout2.xml"/><Relationship Id="rId4" Type="http://schemas.openxmlformats.org/officeDocument/2006/relationships/hyperlink" Target="http://ru.wikipedia.org/wiki/%D0%98%D0%B5%D1%80%D0%B0%D1%80%D1%85%D0%B8%D1%87%D0%B5%D1%81%D0%BA%D0%B8%D0%B5_%D0%B1%D0%B0%D0%B7%D1%8B_%D0%B4%D0%B0%D0%BD%D0%BD%D1%8B%D1%8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ru.wikipedia.org/wiki/%D0%9A%D0%BE%D0%B4%D0%B4,_%D0%AD%D0%B4%D0%B3%D0%B0%D1%80" TargetMode="External"/><Relationship Id="rId2" Type="http://schemas.openxmlformats.org/officeDocument/2006/relationships/hyperlink" Target="http://ru.wikipedia.org/wiki/%D0%90%D0%BD%D0%B3%D0%BB%D0%B8%D0%B9%D1%81%D0%BA%D0%B8%D0%B9_%D1%8F%D0%B7%D1%8B%D0%B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ru.wikipedia.org/wiki/%D0%9F%D1%80%D0%BE%D0%B3%D1%80%D0%B0%D0%BC%D0%BC%D0%BD%D0%BE%D0%B5_%D0%BE%D0%B1%D0%B5%D1%81%D0%BF%D0%B5%D1%87%D0%B5%D0%BD%D0%B8%D0%B5" TargetMode="External"/><Relationship Id="rId2" Type="http://schemas.openxmlformats.org/officeDocument/2006/relationships/hyperlink" Target="http://ru.wikipedia.org/wiki/%D0%91%D0%B0%D0%B7%D1%8B_%D0%B4%D0%B0%D0%BD%D0%BD%D1%8B%D1%8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ru.wikipedia.org/wiki/%D0%91%D0%B0%D0%B7%D0%B0_%D0%B4%D0%B0%D0%BD%D0%BD%D1%8B%D1%8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ru.wikipedia.org/wiki/%D0%9F%D1%80%D0%BE%D0%B3%D1%80%D0%B0%D0%BC%D0%BC%D0%BD%D0%BE%D0%B5_%D0%BE%D0%B1%D0%B5%D1%81%D0%BF%D0%B5%D1%87%D0%B5%D0%BD%D0%B8%D0%B5" TargetMode="External"/><Relationship Id="rId2" Type="http://schemas.openxmlformats.org/officeDocument/2006/relationships/hyperlink" Target="http://ru.wikipedia.org/wiki/%D0%A1%D0%A3%D0%91%D0%9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ru.wikipedia.org/w/index.php?title=%D0%9F%D0%B5%D1%80%D0%B5%D0%BC%D0%B5%D0%BD%D0%BD%D1%8B%D0%B5_%D0%B2%D0%B5%D0%BB%D0%B8%D1%87%D0%B8%D0%BD%D1%8B&amp;action=edit&amp;redlink=1" TargetMode="External"/><Relationship Id="rId2" Type="http://schemas.openxmlformats.org/officeDocument/2006/relationships/hyperlink" Target="http://ru.wikipedia.org/wiki/%D0%98%D0%BD%D1%84%D0%BE%D1%80%D0%BC%D0%B0%D1%86%D0%B8%D1%8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ru.wikipedia.org/w/index.php?title=%D0%94%D0%B0%D1%82%D0%B0%D0%BB%D0%BE%D0%B3%D0%B8%D1%87%D0%B5%D1%81%D0%BA%D0%B0%D1%8F_%D0%BC%D0%BE%D0%B4%D0%B5%D0%BB%D1%8C_%D0%B4%D0%B0%D0%BD%D0%BD%D1%8B%D1%85(%D0%B1%D0%B0%D0%B7%D1%8B_%D0%B4%D0%B0%D0%BD%D0%BD%D1%8B%D1%85)&amp;action=edit&amp;redlink=1" TargetMode="External"/><Relationship Id="rId2" Type="http://schemas.openxmlformats.org/officeDocument/2006/relationships/hyperlink" Target="http://ru.wikipedia.org/w/index.php?title=%D0%98%D0%BD%D1%84%D0%BE%D0%BB%D0%BE%D0%B3%D0%B8%D1%87%D0%B5%D1%81%D0%BA%D0%B0%D1%8F_%D0%BC%D0%BE%D0%B4%D0%B5%D0%BB%D1%8C_%D0%B4%D0%B0%D0%BD%D0%BD%D1%8B%D1%85(%D0%B1%D0%B0%D0%B7%D1%8B_%D0%B4%D0%B0%D0%BD%D0%BD%D1%8B%D1%85)&amp;action=edit&amp;redlink=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ru.wikipedia.org/w/index.php?title=%D0%94%D0%B5%D0%B4%D1%83%D0%BA%D1%82%D0%B8%D0%B2%D0%BD%D0%B0%D1%8F_%D0%B1%D0%B0%D0%B7%D0%B0_%D0%B4%D0%B0%D0%BD%D0%BD%D1%8B%D1%85&amp;action=edit&amp;redlink=1" TargetMode="External"/><Relationship Id="rId3" Type="http://schemas.openxmlformats.org/officeDocument/2006/relationships/hyperlink" Target="http://ru.wikipedia.org/wiki/%D0%98%D0%B5%D1%80%D0%B0%D1%80%D1%85%D0%B8%D1%87%D0%B5%D1%81%D0%BA%D0%B8%D0%B5_%D0%B1%D0%B0%D0%B7%D1%8B_%D0%B4%D0%B0%D0%BD%D0%BD%D1%8B%D1%85" TargetMode="External"/><Relationship Id="rId7" Type="http://schemas.openxmlformats.org/officeDocument/2006/relationships/hyperlink" Target="http://ru.wikipedia.org/wiki/%D0%9E%D0%B1%D1%8A%D0%B5%D0%BA%D1%82%D0%BD%D0%BE-%D0%BE%D1%80%D0%B8%D0%B5%D0%BD%D1%82%D0%B8%D1%80%D0%BE%D0%B2%D0%B0%D0%BD%D0%BD%D1%8B%D0%B5_%D0%B1%D0%B0%D0%B7%D1%8B_%D0%B4%D0%B0%D0%BD%D0%BD%D1%8B%D1%85" TargetMode="External"/><Relationship Id="rId2" Type="http://schemas.openxmlformats.org/officeDocument/2006/relationships/hyperlink" Target="http://ru.wikipedia.org/wiki/%D0%9A%D0%B0%D1%80%D1%82%D0%BE%D1%82%D0%B5%D0%BA%D0%B0" TargetMode="External"/><Relationship Id="rId1" Type="http://schemas.openxmlformats.org/officeDocument/2006/relationships/slideLayout" Target="../slideLayouts/slideLayout2.xml"/><Relationship Id="rId6" Type="http://schemas.openxmlformats.org/officeDocument/2006/relationships/hyperlink" Target="http://ru.wikipedia.org/wiki/%D0%9C%D0%BD%D0%BE%D0%B3%D0%BE%D0%BC%D0%B5%D1%80%D0%BD%D0%B0%D1%8F_%D0%A1%D0%A3%D0%91%D0%94" TargetMode="External"/><Relationship Id="rId5" Type="http://schemas.openxmlformats.org/officeDocument/2006/relationships/hyperlink" Target="http://ru.wikipedia.org/wiki/%D0%A0%D0%B5%D0%BB%D1%8F%D1%86%D0%B8%D0%BE%D0%BD%D0%BD%D1%8B%D0%B5_%D0%B1%D0%B0%D0%B7%D1%8B_%D0%B4%D0%B0%D0%BD%D0%BD%D1%8B%D1%85" TargetMode="External"/><Relationship Id="rId4" Type="http://schemas.openxmlformats.org/officeDocument/2006/relationships/hyperlink" Target="http://ru.wikipedia.org/wiki/%D0%A1%D0%B5%D1%82%D0%B5%D0%B2%D1%8B%D0%B5_%D0%B1%D0%B0%D0%B7%D1%8B_%D0%B4%D0%B0%D0%BD%D0%BD%D1%8B%D1%85"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ru.wikipedia.org/wiki/%D0%A4%D0%BE%D1%80%D0%BC%D0%B0%D1%82" TargetMode="External"/><Relationship Id="rId2" Type="http://schemas.openxmlformats.org/officeDocument/2006/relationships/hyperlink" Target="http://ru.wikipedia.org/wiki/%D0%93%D1%80%D0%B5%D1%87%D0%B5%D1%81%D0%BA%D0%B8%D0%B9_%D1%8F%D0%B7%D1%8B%D0%BA" TargetMode="External"/><Relationship Id="rId1" Type="http://schemas.openxmlformats.org/officeDocument/2006/relationships/slideLayout" Target="../slideLayouts/slideLayout2.xml"/><Relationship Id="rId6" Type="http://schemas.openxmlformats.org/officeDocument/2006/relationships/hyperlink" Target="http://ru.wikipedia.org/wiki/%D0%A2%D0%B0%D0%B1%D0%BB%D0%B8%D1%86%D0%B0" TargetMode="External"/><Relationship Id="rId5" Type="http://schemas.openxmlformats.org/officeDocument/2006/relationships/hyperlink" Target="http://ru.wikipedia.org/wiki/%D0%91%D0%B0%D0%B7%D1%8B_%D0%B4%D0%B0%D0%BD%D0%BD%D1%8B%D1%85" TargetMode="External"/><Relationship Id="rId4" Type="http://schemas.openxmlformats.org/officeDocument/2006/relationships/hyperlink" Target="http://ru.wikipedia.org/wiki/%D0%9A%D0%B0%D1%82%D0%B0%D0%BB%D0%BE%D0%B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76250"/>
            <a:ext cx="7773988" cy="4681538"/>
          </a:xfrm>
        </p:spPr>
        <p:txBody>
          <a:bodyPr/>
          <a:lstStyle/>
          <a:p>
            <a:pPr eaLnBrk="1" hangingPunct="1">
              <a:defRPr/>
            </a:pPr>
            <a:r>
              <a:rPr lang="ru-RU" b="1" dirty="0" smtClean="0"/>
              <a:t>Базы данных и системы управления базами данных</a:t>
            </a:r>
            <a:br>
              <a:rPr lang="ru-RU" b="1" dirty="0" smtClean="0"/>
            </a:br>
            <a:r>
              <a:rPr lang="ru-RU" b="1" dirty="0" smtClean="0"/>
              <a:t>Основные </a:t>
            </a:r>
            <a:r>
              <a:rPr lang="ru-RU" b="1" dirty="0"/>
              <a:t>понятия баз данных</a:t>
            </a:r>
            <a:r>
              <a:rPr lang="en-US" b="1" dirty="0"/>
              <a:t>.</a:t>
            </a:r>
            <a:br>
              <a:rPr lang="en-US" b="1" dirty="0"/>
            </a:br>
            <a:endParaRPr lang="ru-RU"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404813"/>
            <a:ext cx="8229600" cy="6192837"/>
          </a:xfrm>
        </p:spPr>
        <p:txBody>
          <a:bodyPr/>
          <a:lstStyle/>
          <a:p>
            <a:pPr eaLnBrk="1" hangingPunct="1">
              <a:lnSpc>
                <a:spcPct val="90000"/>
              </a:lnSpc>
              <a:defRPr/>
            </a:pPr>
            <a:r>
              <a:rPr lang="ru-RU" sz="2400" b="1" smtClean="0"/>
              <a:t>Иерархическая модель </a:t>
            </a:r>
            <a:r>
              <a:rPr lang="ru-RU" sz="2400" b="1" smtClean="0">
                <a:hlinkClick r:id="rId2" tooltip="База данных"/>
              </a:rPr>
              <a:t>базы данных</a:t>
            </a:r>
            <a:r>
              <a:rPr lang="ru-RU" sz="2400" smtClean="0"/>
              <a:t> состоит из </a:t>
            </a:r>
            <a:r>
              <a:rPr lang="ru-RU" sz="2400" smtClean="0">
                <a:hlinkClick r:id="rId3" tooltip="Объект"/>
              </a:rPr>
              <a:t>объектов</a:t>
            </a:r>
            <a:r>
              <a:rPr lang="ru-RU" sz="2400" smtClean="0"/>
              <a:t> с указателями от родительских объектов к потомкам, соединяя вместе связанную информацию.</a:t>
            </a:r>
          </a:p>
          <a:p>
            <a:pPr eaLnBrk="1" hangingPunct="1">
              <a:lnSpc>
                <a:spcPct val="90000"/>
              </a:lnSpc>
              <a:defRPr/>
            </a:pPr>
            <a:r>
              <a:rPr lang="ru-RU" sz="2400" smtClean="0"/>
              <a:t>Иерархические базы данных могут быть представлены как дерево, состоящее из объектов различных уровней. Верхний уровень занимает один объект, второй — объекты второго уровня и т. д.</a:t>
            </a:r>
          </a:p>
          <a:p>
            <a:pPr eaLnBrk="1" hangingPunct="1">
              <a:lnSpc>
                <a:spcPct val="90000"/>
              </a:lnSpc>
              <a:defRPr/>
            </a:pPr>
            <a:r>
              <a:rPr lang="ru-RU" sz="2400" smtClean="0"/>
              <a:t>Между объектами существуют связи, каждый объект может включать в себя несколько объектов более низкого уровня. Такие объекты находятся в отношении предка (объект более близкий к корню) к потомку (объект более низкого уровня), при этом возможно, когда объект-предок не имеет потомков или имеет их несколько, тогда как у объекта-потомка обязательно только один предок. Объекты, имеющие общего предка, называются близнецами.</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79388" y="188913"/>
            <a:ext cx="8785225" cy="6335712"/>
          </a:xfrm>
        </p:spPr>
        <p:txBody>
          <a:bodyPr/>
          <a:lstStyle/>
          <a:p>
            <a:pPr eaLnBrk="1" hangingPunct="1">
              <a:lnSpc>
                <a:spcPct val="80000"/>
              </a:lnSpc>
              <a:defRPr/>
            </a:pPr>
            <a:r>
              <a:rPr lang="ru-RU" sz="2400" smtClean="0"/>
              <a:t>К основным понятиям </a:t>
            </a:r>
            <a:r>
              <a:rPr lang="ru-RU" sz="2400" b="1" smtClean="0"/>
              <a:t>сетевой модели </a:t>
            </a:r>
            <a:r>
              <a:rPr lang="ru-RU" sz="2400" b="1" smtClean="0">
                <a:hlinkClick r:id="rId2" tooltip="База данных"/>
              </a:rPr>
              <a:t>базы данных</a:t>
            </a:r>
            <a:r>
              <a:rPr lang="ru-RU" sz="2400" smtClean="0"/>
              <a:t> относятся: уровень, элемент (узел), связь.</a:t>
            </a:r>
          </a:p>
          <a:p>
            <a:pPr eaLnBrk="1" hangingPunct="1">
              <a:lnSpc>
                <a:spcPct val="80000"/>
              </a:lnSpc>
              <a:defRPr/>
            </a:pPr>
            <a:r>
              <a:rPr lang="ru-RU" sz="2400" smtClean="0"/>
              <a:t>Узел — это совокупность атрибутов данных, описывающих некоторый объект. На схеме иерархического дерева узлы представляются вершинами </a:t>
            </a:r>
            <a:r>
              <a:rPr lang="ru-RU" sz="2400" smtClean="0">
                <a:hlinkClick r:id="rId3" tooltip="Граф (математика)"/>
              </a:rPr>
              <a:t>графа</a:t>
            </a:r>
            <a:r>
              <a:rPr lang="ru-RU" sz="2400" smtClean="0"/>
              <a:t>. В сетевой структуре каждый элемент может быть связан с любым другим элементом.</a:t>
            </a:r>
          </a:p>
          <a:p>
            <a:pPr eaLnBrk="1" hangingPunct="1">
              <a:lnSpc>
                <a:spcPct val="80000"/>
              </a:lnSpc>
              <a:defRPr/>
            </a:pPr>
            <a:r>
              <a:rPr lang="ru-RU" sz="2400" smtClean="0"/>
              <a:t>Сетевые базы данных подобны </a:t>
            </a:r>
            <a:r>
              <a:rPr lang="ru-RU" sz="2400" smtClean="0">
                <a:hlinkClick r:id="rId4" tooltip="Иерархические базы данных"/>
              </a:rPr>
              <a:t>иерархическим</a:t>
            </a:r>
            <a:r>
              <a:rPr lang="ru-RU" sz="2400" smtClean="0"/>
              <a:t>, за исключением того, что в них имеются указатели в обоих направлениях, которые соединяют родственную информацию.</a:t>
            </a:r>
          </a:p>
          <a:p>
            <a:pPr eaLnBrk="1" hangingPunct="1">
              <a:lnSpc>
                <a:spcPct val="80000"/>
              </a:lnSpc>
              <a:defRPr/>
            </a:pPr>
            <a:r>
              <a:rPr lang="ru-RU" sz="2400" smtClean="0"/>
              <a:t>Несмотря на то, что эта модель решает некоторые проблемы, связанные с иерархической моделью, выполнение простых запросов остается достаточно сложным процессом.</a:t>
            </a:r>
          </a:p>
          <a:p>
            <a:pPr eaLnBrk="1" hangingPunct="1">
              <a:lnSpc>
                <a:spcPct val="80000"/>
              </a:lnSpc>
              <a:defRPr/>
            </a:pPr>
            <a:r>
              <a:rPr lang="ru-RU" sz="2400" smtClean="0"/>
              <a:t>Также, поскольку логика процедуры выборки данных зависит от физической организации этих данных, то эта модель не является полностью независимой от приложения. Другими словами, если необходимо изменить структуру данных, то нужно изменить и приложение.</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0" y="188913"/>
            <a:ext cx="9144000" cy="6408737"/>
          </a:xfrm>
        </p:spPr>
        <p:txBody>
          <a:bodyPr/>
          <a:lstStyle/>
          <a:p>
            <a:pPr eaLnBrk="1" hangingPunct="1">
              <a:lnSpc>
                <a:spcPct val="80000"/>
              </a:lnSpc>
              <a:defRPr/>
            </a:pPr>
            <a:r>
              <a:rPr lang="ru-RU" sz="2400" smtClean="0"/>
              <a:t>Понятие реляционный (</a:t>
            </a:r>
            <a:r>
              <a:rPr lang="ru-RU" sz="2400" smtClean="0">
                <a:hlinkClick r:id="rId2" tooltip="Английский язык"/>
              </a:rPr>
              <a:t>англ.</a:t>
            </a:r>
            <a:r>
              <a:rPr lang="ru-RU" sz="2400" smtClean="0"/>
              <a:t> </a:t>
            </a:r>
            <a:r>
              <a:rPr lang="ru-RU" sz="2400" i="1" smtClean="0"/>
              <a:t>relation</a:t>
            </a:r>
            <a:r>
              <a:rPr lang="ru-RU" sz="2400" smtClean="0"/>
              <a:t> — отношение) связано с разработками известного английского специалиста в области систем баз данных </a:t>
            </a:r>
            <a:r>
              <a:rPr lang="ru-RU" sz="2400" smtClean="0">
                <a:hlinkClick r:id="rId3" tooltip="Кодд, Эдгар"/>
              </a:rPr>
              <a:t>Эдгара Кодда</a:t>
            </a:r>
            <a:r>
              <a:rPr lang="ru-RU" sz="2400" smtClean="0"/>
              <a:t> (Edgar Codd)1970.</a:t>
            </a:r>
          </a:p>
          <a:p>
            <a:pPr eaLnBrk="1" hangingPunct="1">
              <a:lnSpc>
                <a:spcPct val="80000"/>
              </a:lnSpc>
              <a:defRPr/>
            </a:pPr>
            <a:r>
              <a:rPr lang="ru-RU" sz="2400" smtClean="0"/>
              <a:t>Эти модели характеризуются простотой структуры данных, удобным для пользователя табличным представлением и возможностью использования формального аппарата алгебры отношений и реляционного исчисления для обработки данных.</a:t>
            </a:r>
          </a:p>
          <a:p>
            <a:pPr eaLnBrk="1" hangingPunct="1">
              <a:lnSpc>
                <a:spcPct val="80000"/>
              </a:lnSpc>
              <a:defRPr/>
            </a:pPr>
            <a:r>
              <a:rPr lang="ru-RU" sz="2400" smtClean="0"/>
              <a:t>Реляционная модель ориентирована на организацию данных в виде двумерных таблиц. Каждая реляционная таблица представляет собой двумерный массив и обладает следующими свойствами:</a:t>
            </a:r>
          </a:p>
          <a:p>
            <a:pPr eaLnBrk="1" hangingPunct="1">
              <a:lnSpc>
                <a:spcPct val="80000"/>
              </a:lnSpc>
              <a:defRPr/>
            </a:pPr>
            <a:r>
              <a:rPr lang="ru-RU" sz="2400" smtClean="0"/>
              <a:t>каждый элемент таблицы — один элемент данных </a:t>
            </a:r>
          </a:p>
          <a:p>
            <a:pPr eaLnBrk="1" hangingPunct="1">
              <a:lnSpc>
                <a:spcPct val="80000"/>
              </a:lnSpc>
              <a:defRPr/>
            </a:pPr>
            <a:r>
              <a:rPr lang="ru-RU" sz="2400" smtClean="0"/>
              <a:t>все столбцы в таблице однородные, то есть все элементы в столбце имеют одинаковый тип (числовой, символьный и т. д.) </a:t>
            </a:r>
          </a:p>
          <a:p>
            <a:pPr eaLnBrk="1" hangingPunct="1">
              <a:lnSpc>
                <a:spcPct val="80000"/>
              </a:lnSpc>
              <a:defRPr/>
            </a:pPr>
            <a:r>
              <a:rPr lang="ru-RU" sz="2400" smtClean="0"/>
              <a:t>каждый столбец имеет уникальное имя </a:t>
            </a:r>
          </a:p>
          <a:p>
            <a:pPr eaLnBrk="1" hangingPunct="1">
              <a:lnSpc>
                <a:spcPct val="80000"/>
              </a:lnSpc>
              <a:defRPr/>
            </a:pPr>
            <a:r>
              <a:rPr lang="ru-RU" sz="2400" smtClean="0"/>
              <a:t>одинаковые строки в таблице отсутствуют </a:t>
            </a:r>
          </a:p>
          <a:p>
            <a:pPr eaLnBrk="1" hangingPunct="1">
              <a:lnSpc>
                <a:spcPct val="80000"/>
              </a:lnSpc>
              <a:defRPr/>
            </a:pPr>
            <a:r>
              <a:rPr lang="ru-RU" sz="2400" smtClean="0"/>
              <a:t>порядок следования строк и столбцов может быть произвольным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404813"/>
            <a:ext cx="8229600" cy="5691187"/>
          </a:xfrm>
        </p:spPr>
        <p:txBody>
          <a:bodyPr/>
          <a:lstStyle/>
          <a:p>
            <a:pPr eaLnBrk="1" hangingPunct="1">
              <a:lnSpc>
                <a:spcPct val="90000"/>
              </a:lnSpc>
              <a:defRPr/>
            </a:pPr>
            <a:r>
              <a:rPr lang="ru-RU" b="1" smtClean="0"/>
              <a:t>Многомерные </a:t>
            </a:r>
            <a:r>
              <a:rPr lang="ru-RU" b="1" smtClean="0">
                <a:hlinkClick r:id="rId2" tooltip="Базы данных"/>
              </a:rPr>
              <a:t>базы данных</a:t>
            </a:r>
            <a:r>
              <a:rPr lang="ru-RU" smtClean="0"/>
              <a:t>.</a:t>
            </a:r>
            <a:endParaRPr lang="ru-RU" smtClean="0">
              <a:hlinkClick r:id="rId3" tooltip="Программное обеспечение"/>
            </a:endParaRPr>
          </a:p>
          <a:p>
            <a:pPr eaLnBrk="1" hangingPunct="1">
              <a:lnSpc>
                <a:spcPct val="90000"/>
              </a:lnSpc>
              <a:defRPr/>
            </a:pPr>
            <a:r>
              <a:rPr lang="ru-RU" smtClean="0">
                <a:hlinkClick r:id="rId3" tooltip="Программное обеспечение"/>
              </a:rPr>
              <a:t>Программное обеспечение</a:t>
            </a:r>
            <a:r>
              <a:rPr lang="ru-RU" smtClean="0"/>
              <a:t> OLAP (On-line Analytical Processing) используется при обработке данных из различных источников. Эти программные продукты позволяют реализовать множество различных представлений данных и характеризуются тремя основными чертами: многомерное представление данных; сложные вычисления над данными; вычисления, связанные с изменением данных во времени.</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260350"/>
            <a:ext cx="8229600" cy="6337300"/>
          </a:xfrm>
        </p:spPr>
        <p:txBody>
          <a:bodyPr/>
          <a:lstStyle/>
          <a:p>
            <a:pPr eaLnBrk="1" hangingPunct="1">
              <a:lnSpc>
                <a:spcPct val="80000"/>
              </a:lnSpc>
              <a:defRPr/>
            </a:pPr>
            <a:r>
              <a:rPr lang="ru-RU" sz="2800" b="1" dirty="0" smtClean="0"/>
              <a:t>Объектно-ориентированная база данных</a:t>
            </a:r>
            <a:r>
              <a:rPr lang="ru-RU" sz="2800" dirty="0" smtClean="0"/>
              <a:t> — </a:t>
            </a:r>
            <a:r>
              <a:rPr lang="ru-RU" sz="2800" dirty="0" smtClean="0">
                <a:hlinkClick r:id="rId2" tooltip="База данных"/>
              </a:rPr>
              <a:t>база данных</a:t>
            </a:r>
            <a:r>
              <a:rPr lang="ru-RU" sz="2800" dirty="0" smtClean="0"/>
              <a:t>, в которой данные оформлены в виде моделей объектов, включающих прикладные программы, которые управляются внешними событиями. Результатом совмещении возможностей (особенностей) баз данных и возможностей объектно-ориентированных языков программирования являются Объектно-ориентированные системы управления базами данных (ООСУБД). ООСУБД позволяет работать с объектами баз данных также, как с объектами в программировании на ООЯП. ООСУБД расширяет языки программирования, прозрачно вводя долговременные данные, управление параллелизмом, восстановление данных, ассоциированные запросы и другие возможности.</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body" idx="1"/>
          </p:nvPr>
        </p:nvSpPr>
        <p:spPr>
          <a:xfrm>
            <a:off x="457200" y="260350"/>
            <a:ext cx="8229600" cy="6337300"/>
          </a:xfrm>
        </p:spPr>
        <p:txBody>
          <a:bodyPr/>
          <a:lstStyle/>
          <a:p>
            <a:pPr eaLnBrk="1" hangingPunct="1">
              <a:lnSpc>
                <a:spcPct val="80000"/>
              </a:lnSpc>
              <a:buFont typeface="Wingdings" pitchFamily="2" charset="2"/>
              <a:buNone/>
              <a:defRPr/>
            </a:pPr>
            <a:r>
              <a:rPr lang="ru-RU" sz="2400" b="1" dirty="0" smtClean="0"/>
              <a:t>Этапы проектирования базы данных</a:t>
            </a:r>
          </a:p>
          <a:p>
            <a:pPr eaLnBrk="1" hangingPunct="1">
              <a:lnSpc>
                <a:spcPct val="80000"/>
              </a:lnSpc>
              <a:defRPr/>
            </a:pPr>
            <a:r>
              <a:rPr lang="ru-RU" sz="2400" dirty="0" smtClean="0"/>
              <a:t>1. Концептуальное проектирование — сбор, анализ и редактирование требований к данным. Для этого осуществляются следующие мероприятия:</a:t>
            </a:r>
          </a:p>
          <a:p>
            <a:pPr eaLnBrk="1" hangingPunct="1">
              <a:lnSpc>
                <a:spcPct val="80000"/>
              </a:lnSpc>
              <a:defRPr/>
            </a:pPr>
            <a:r>
              <a:rPr lang="ru-RU" sz="2400" dirty="0" smtClean="0"/>
              <a:t>обследование предметной области, изучение ее информационной структуры </a:t>
            </a:r>
          </a:p>
          <a:p>
            <a:pPr eaLnBrk="1" hangingPunct="1">
              <a:lnSpc>
                <a:spcPct val="80000"/>
              </a:lnSpc>
              <a:defRPr/>
            </a:pPr>
            <a:r>
              <a:rPr lang="ru-RU" sz="2400" dirty="0" smtClean="0"/>
              <a:t>выявление всех фрагментов, каждый из которых характеризуется пользовательским представлением, информационными объектами и связями между ними, процессами над информационными объектами </a:t>
            </a:r>
          </a:p>
          <a:p>
            <a:pPr eaLnBrk="1" hangingPunct="1">
              <a:lnSpc>
                <a:spcPct val="80000"/>
              </a:lnSpc>
              <a:defRPr/>
            </a:pPr>
            <a:r>
              <a:rPr lang="ru-RU" sz="2400" dirty="0" smtClean="0"/>
              <a:t>моделирование и интеграция всех представлений </a:t>
            </a:r>
          </a:p>
          <a:p>
            <a:pPr eaLnBrk="1" hangingPunct="1">
              <a:lnSpc>
                <a:spcPct val="80000"/>
              </a:lnSpc>
              <a:defRPr/>
            </a:pPr>
            <a:r>
              <a:rPr lang="ru-RU" sz="2400" dirty="0" smtClean="0"/>
              <a:t>По окончании данного этапа получаем концептуальную модель, инвариантную к структуре базы данных. Часто она представляется в виде модели «сущность-связь».</a:t>
            </a:r>
          </a:p>
          <a:p>
            <a:pPr eaLnBrk="1" hangingPunct="1">
              <a:lnSpc>
                <a:spcPct val="80000"/>
              </a:lnSpc>
              <a:defRPr/>
            </a:pPr>
            <a:r>
              <a:rPr lang="ru-RU" sz="2400" dirty="0" smtClean="0"/>
              <a:t>КОНЦЕПТУАЛЬНЫЙ УРОВЕНЬ — Представление аналитика (используется инфологическая модель «сущность-связь»)</a:t>
            </a:r>
          </a:p>
          <a:p>
            <a:pPr eaLnBrk="1" hangingPunct="1">
              <a:lnSpc>
                <a:spcPct val="80000"/>
              </a:lnSpc>
              <a:defRPr/>
            </a:pPr>
            <a:r>
              <a:rPr lang="ru-RU" sz="2400" dirty="0" smtClean="0"/>
              <a:t>* сущности * атрибуты * связи</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404813"/>
            <a:ext cx="8229600" cy="5691187"/>
          </a:xfrm>
        </p:spPr>
        <p:txBody>
          <a:bodyPr/>
          <a:lstStyle/>
          <a:p>
            <a:pPr eaLnBrk="1" hangingPunct="1">
              <a:lnSpc>
                <a:spcPct val="80000"/>
              </a:lnSpc>
              <a:buFont typeface="Wingdings" pitchFamily="2" charset="2"/>
              <a:buNone/>
              <a:defRPr/>
            </a:pPr>
            <a:r>
              <a:rPr lang="ru-RU" sz="2800" b="1" smtClean="0"/>
              <a:t>Этапы проектирования базы данных</a:t>
            </a:r>
            <a:endParaRPr lang="ru-RU" sz="2800" smtClean="0"/>
          </a:p>
          <a:p>
            <a:pPr eaLnBrk="1" hangingPunct="1">
              <a:lnSpc>
                <a:spcPct val="80000"/>
              </a:lnSpc>
              <a:defRPr/>
            </a:pPr>
            <a:r>
              <a:rPr lang="ru-RU" sz="2800" smtClean="0"/>
              <a:t>2. Логическое проектирование — преобразование требований к данным в структуры данных. На выходе получаем СУБД-ориентированную структуру базы данных и спецификации прикладных программ. На этом этапе часто моделируют базы данных применительно к различным СУБД и проводят сравнительный анализ моделей.</a:t>
            </a:r>
          </a:p>
          <a:p>
            <a:pPr eaLnBrk="1" hangingPunct="1">
              <a:lnSpc>
                <a:spcPct val="80000"/>
              </a:lnSpc>
              <a:defRPr/>
            </a:pPr>
            <a:r>
              <a:rPr lang="ru-RU" sz="2800" smtClean="0"/>
              <a:t>ЛОГИЧЕСКИЙ УРОВЕНЬ — Представление программиста</a:t>
            </a:r>
          </a:p>
          <a:p>
            <a:pPr eaLnBrk="1" hangingPunct="1">
              <a:lnSpc>
                <a:spcPct val="80000"/>
              </a:lnSpc>
              <a:defRPr/>
            </a:pPr>
            <a:r>
              <a:rPr lang="ru-RU" sz="2800" smtClean="0"/>
              <a:t>* записи * элементы данных * связи между записями</a:t>
            </a:r>
          </a:p>
          <a:p>
            <a:pPr eaLnBrk="1" hangingPunct="1">
              <a:lnSpc>
                <a:spcPct val="80000"/>
              </a:lnSpc>
              <a:defRPr/>
            </a:pPr>
            <a:endParaRPr lang="ru-RU"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404813"/>
            <a:ext cx="8229600" cy="5691187"/>
          </a:xfrm>
        </p:spPr>
        <p:txBody>
          <a:bodyPr/>
          <a:lstStyle/>
          <a:p>
            <a:pPr eaLnBrk="1" hangingPunct="1">
              <a:buFont typeface="Wingdings" pitchFamily="2" charset="2"/>
              <a:buNone/>
              <a:defRPr/>
            </a:pPr>
            <a:r>
              <a:rPr lang="ru-RU" sz="2800" b="1" smtClean="0"/>
              <a:t>Этапы проектирования базы данных</a:t>
            </a:r>
          </a:p>
          <a:p>
            <a:pPr eaLnBrk="1" hangingPunct="1">
              <a:buFont typeface="Wingdings" pitchFamily="2" charset="2"/>
              <a:buNone/>
              <a:defRPr/>
            </a:pPr>
            <a:r>
              <a:rPr lang="ru-RU" sz="2800" smtClean="0"/>
              <a:t>3. Физическое проектирование — определение особенностей хранения данных, методов доступа и т. д.</a:t>
            </a:r>
          </a:p>
          <a:p>
            <a:pPr eaLnBrk="1" hangingPunct="1">
              <a:defRPr/>
            </a:pPr>
            <a:r>
              <a:rPr lang="ru-RU" sz="2800" smtClean="0"/>
              <a:t>Различие уровней представления данных на каждом этапе проектирования реляционной базы данных:</a:t>
            </a:r>
          </a:p>
          <a:p>
            <a:pPr eaLnBrk="1" hangingPunct="1">
              <a:defRPr/>
            </a:pPr>
            <a:r>
              <a:rPr lang="ru-RU" sz="2800" smtClean="0"/>
              <a:t>ФИЗИЧЕСКИЙ УРОВЕНЬ — Представление администратора</a:t>
            </a:r>
          </a:p>
          <a:p>
            <a:pPr eaLnBrk="1" hangingPunct="1">
              <a:defRPr/>
            </a:pPr>
            <a:r>
              <a:rPr lang="ru-RU" sz="2800" smtClean="0"/>
              <a:t>* группирование данных * индексы * методы доступа </a:t>
            </a:r>
          </a:p>
          <a:p>
            <a:pPr eaLnBrk="1" hangingPunct="1">
              <a:defRPr/>
            </a:pPr>
            <a:endParaRPr lang="ru-RU" sz="2800" smtClean="0"/>
          </a:p>
          <a:p>
            <a:pPr eaLnBrk="1" hangingPunct="1">
              <a:defRPr/>
            </a:pPr>
            <a:endParaRPr lang="ru-RU"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8313" y="0"/>
            <a:ext cx="8229600" cy="1371600"/>
          </a:xfrm>
        </p:spPr>
        <p:txBody>
          <a:bodyPr/>
          <a:lstStyle/>
          <a:p>
            <a:pPr eaLnBrk="1" hangingPunct="1">
              <a:defRPr/>
            </a:pPr>
            <a:r>
              <a:rPr lang="ru-RU" sz="4000" b="1" smtClean="0"/>
              <a:t>Разработка технического задания</a:t>
            </a:r>
            <a:r>
              <a:rPr lang="ru-RU" sz="4000" smtClean="0"/>
              <a:t> </a:t>
            </a:r>
          </a:p>
        </p:txBody>
      </p:sp>
      <p:sp>
        <p:nvSpPr>
          <p:cNvPr id="46083" name="Rectangle 3"/>
          <p:cNvSpPr>
            <a:spLocks noGrp="1" noChangeArrowheads="1"/>
          </p:cNvSpPr>
          <p:nvPr>
            <p:ph type="body" idx="1"/>
          </p:nvPr>
        </p:nvSpPr>
        <p:spPr>
          <a:xfrm>
            <a:off x="457200" y="1412875"/>
            <a:ext cx="8229600" cy="5184775"/>
          </a:xfrm>
        </p:spPr>
        <p:txBody>
          <a:bodyPr/>
          <a:lstStyle/>
          <a:p>
            <a:pPr eaLnBrk="1" hangingPunct="1">
              <a:lnSpc>
                <a:spcPct val="90000"/>
              </a:lnSpc>
              <a:defRPr/>
            </a:pPr>
            <a:r>
              <a:rPr lang="ru-RU" sz="2800" smtClean="0"/>
              <a:t>список исходных данных, с которыми работает заказчик;</a:t>
            </a:r>
          </a:p>
          <a:p>
            <a:pPr eaLnBrk="1" hangingPunct="1">
              <a:lnSpc>
                <a:spcPct val="90000"/>
              </a:lnSpc>
              <a:defRPr/>
            </a:pPr>
            <a:r>
              <a:rPr lang="ru-RU" sz="2800" smtClean="0"/>
              <a:t>список выходных данных, которые необходимы заказчику для управления структурой своего предприятия;</a:t>
            </a:r>
          </a:p>
          <a:p>
            <a:pPr eaLnBrk="1" hangingPunct="1">
              <a:lnSpc>
                <a:spcPct val="90000"/>
              </a:lnSpc>
              <a:defRPr/>
            </a:pPr>
            <a:r>
              <a:rPr lang="ru-RU" sz="2800" smtClean="0"/>
              <a:t>список выходных данных, которые не являются необходимыми для заказчика, но которые он должен предоставлять в другие организации (в вышестоящие структуры, в органы статистического учета, прочие административные и контролирующие организации).</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79388" y="0"/>
            <a:ext cx="8785225" cy="836613"/>
          </a:xfrm>
        </p:spPr>
        <p:txBody>
          <a:bodyPr/>
          <a:lstStyle/>
          <a:p>
            <a:pPr eaLnBrk="1" hangingPunct="1">
              <a:defRPr/>
            </a:pPr>
            <a:r>
              <a:rPr lang="ru-RU" sz="3200" b="1" smtClean="0"/>
              <a:t>Разработка структуры базы данных.</a:t>
            </a:r>
            <a:r>
              <a:rPr lang="ru-RU" smtClean="0"/>
              <a:t> </a:t>
            </a:r>
          </a:p>
        </p:txBody>
      </p:sp>
      <p:sp>
        <p:nvSpPr>
          <p:cNvPr id="47107" name="Rectangle 3"/>
          <p:cNvSpPr>
            <a:spLocks noGrp="1" noChangeArrowheads="1"/>
          </p:cNvSpPr>
          <p:nvPr>
            <p:ph type="body" idx="1"/>
          </p:nvPr>
        </p:nvSpPr>
        <p:spPr>
          <a:xfrm>
            <a:off x="0" y="908050"/>
            <a:ext cx="9144000" cy="5949950"/>
          </a:xfrm>
        </p:spPr>
        <p:txBody>
          <a:bodyPr/>
          <a:lstStyle/>
          <a:p>
            <a:pPr marL="609600" indent="-609600" eaLnBrk="1" hangingPunct="1">
              <a:lnSpc>
                <a:spcPct val="80000"/>
              </a:lnSpc>
              <a:buFont typeface="Wingdings" pitchFamily="2" charset="2"/>
              <a:buAutoNum type="arabicPeriod"/>
              <a:defRPr/>
            </a:pPr>
            <a:r>
              <a:rPr lang="ru-RU" sz="2000" smtClean="0"/>
              <a:t>Работа начинается с составления генерального списка полей — он может насчитывать десятки и даже сотни позиций.</a:t>
            </a:r>
          </a:p>
          <a:p>
            <a:pPr marL="609600" indent="-609600" eaLnBrk="1" hangingPunct="1">
              <a:lnSpc>
                <a:spcPct val="80000"/>
              </a:lnSpc>
              <a:buFont typeface="Wingdings" pitchFamily="2" charset="2"/>
              <a:buAutoNum type="arabicPeriod"/>
              <a:defRPr/>
            </a:pPr>
            <a:r>
              <a:rPr lang="ru-RU" sz="2000" smtClean="0"/>
              <a:t>В соответствии с типом данных, размещаемых в каждом поле, определяют наиболее подходящий тип для каждого поля.</a:t>
            </a:r>
          </a:p>
          <a:p>
            <a:pPr marL="609600" indent="-609600" eaLnBrk="1" hangingPunct="1">
              <a:lnSpc>
                <a:spcPct val="80000"/>
              </a:lnSpc>
              <a:buFont typeface="Wingdings" pitchFamily="2" charset="2"/>
              <a:buAutoNum type="arabicPeriod"/>
              <a:defRPr/>
            </a:pPr>
            <a:r>
              <a:rPr lang="ru-RU" sz="2000" smtClean="0"/>
              <a:t>Далее распределяют поля генерального списка по базовым таблицам. На первом этапе распределение производят по функциональному признаку. Цель — обеспечить, чтобы ввод данных в одну таблицу производился, по возможности, в рамках одного подразделения, а еще лучше — на одном рабочем месте.</a:t>
            </a:r>
          </a:p>
          <a:p>
            <a:pPr marL="609600" indent="-609600" eaLnBrk="1" hangingPunct="1">
              <a:lnSpc>
                <a:spcPct val="80000"/>
              </a:lnSpc>
              <a:buFont typeface="Wingdings" pitchFamily="2" charset="2"/>
              <a:buAutoNum type="arabicPeriod"/>
              <a:defRPr/>
            </a:pPr>
            <a:r>
              <a:rPr lang="ru-RU" sz="2000" smtClean="0"/>
              <a:t>В каждой из таблиц намечают </a:t>
            </a:r>
            <a:r>
              <a:rPr lang="ru-RU" sz="2000" i="1" smtClean="0"/>
              <a:t>ключевое поле. </a:t>
            </a:r>
            <a:r>
              <a:rPr lang="ru-RU" sz="2000" smtClean="0"/>
              <a:t>В качестве такового выбирают поле, данные в котором повторяться не могут. Например, для таблицы данных о студентах таким полем может служить индивидуальный шифр студента. </a:t>
            </a:r>
          </a:p>
          <a:p>
            <a:pPr marL="609600" indent="-609600" eaLnBrk="1" hangingPunct="1">
              <a:lnSpc>
                <a:spcPct val="80000"/>
              </a:lnSpc>
              <a:buFont typeface="Wingdings" pitchFamily="2" charset="2"/>
              <a:buAutoNum type="arabicPeriod"/>
              <a:defRPr/>
            </a:pPr>
            <a:r>
              <a:rPr lang="ru-RU" sz="2000" smtClean="0"/>
              <a:t>5.	С помощью карандаша и бумаги расчерчивают связи между таблицами. Такой чертеж называется </a:t>
            </a:r>
            <a:r>
              <a:rPr lang="ru-RU" sz="2000" i="1" smtClean="0"/>
              <a:t>схемой данных.</a:t>
            </a:r>
          </a:p>
          <a:p>
            <a:pPr marL="609600" indent="-609600" eaLnBrk="1" hangingPunct="1">
              <a:lnSpc>
                <a:spcPct val="80000"/>
              </a:lnSpc>
              <a:buFont typeface="Wingdings" pitchFamily="2" charset="2"/>
              <a:buAutoNum type="arabicPeriod"/>
              <a:defRPr/>
            </a:pPr>
            <a:r>
              <a:rPr lang="ru-RU" sz="2000" smtClean="0"/>
              <a:t>6. Разработкой схемы данных заканчивается «бумажный» этап работы над техническим предложением. Эту схему можно согласовать с заказчиком, после чего приступать к непосредственному созданию базы данных.</a:t>
            </a:r>
          </a:p>
          <a:p>
            <a:pPr marL="609600" indent="-609600" eaLnBrk="1" hangingPunct="1">
              <a:lnSpc>
                <a:spcPct val="80000"/>
              </a:lnSpc>
              <a:buFont typeface="Wingdings" pitchFamily="2" charset="2"/>
              <a:buAutoNum type="arabicPeriod"/>
              <a:defRPr/>
            </a:pPr>
            <a:endParaRPr lang="ru-RU"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68313" y="404813"/>
            <a:ext cx="8229600" cy="6192837"/>
          </a:xfrm>
        </p:spPr>
        <p:txBody>
          <a:bodyPr/>
          <a:lstStyle/>
          <a:p>
            <a:pPr eaLnBrk="1" hangingPunct="1">
              <a:defRPr/>
            </a:pPr>
            <a:r>
              <a:rPr lang="ru-RU" b="1" smtClean="0"/>
              <a:t>База Данных</a:t>
            </a:r>
            <a:r>
              <a:rPr lang="ru-RU" smtClean="0"/>
              <a:t> (БД) — структурированный организованный набор данных, описывающих характеристики каких-либо физических или виртуальных систем.</a:t>
            </a:r>
            <a:endParaRPr lang="en-US" smtClean="0"/>
          </a:p>
          <a:p>
            <a:pPr eaLnBrk="1" hangingPunct="1">
              <a:defRPr/>
            </a:pPr>
            <a:r>
              <a:rPr lang="ru-RU" b="1" smtClean="0"/>
              <a:t>База данных</a:t>
            </a:r>
            <a:r>
              <a:rPr lang="ru-RU" i="1" smtClean="0"/>
              <a:t> </a:t>
            </a:r>
            <a:r>
              <a:rPr lang="ru-RU" smtClean="0"/>
              <a:t>— это организованная структура, предназначенная для хранения информации. </a:t>
            </a:r>
            <a:endParaRPr lang="en-US" smtClean="0"/>
          </a:p>
          <a:p>
            <a:pPr eaLnBrk="1" hangingPunct="1">
              <a:defRPr/>
            </a:pPr>
            <a:r>
              <a:rPr lang="ru-RU" sz="2400" smtClean="0"/>
              <a:t>«Базой данных» часто упрощённо или ошибочно называют Системы Управления Базами Данных (</a:t>
            </a:r>
            <a:r>
              <a:rPr lang="ru-RU" sz="2400" smtClean="0">
                <a:hlinkClick r:id="rId2" tooltip="СУБД"/>
              </a:rPr>
              <a:t>СУБД</a:t>
            </a:r>
            <a:r>
              <a:rPr lang="ru-RU" sz="2400" smtClean="0"/>
              <a:t>). Нужно различать набор данных (собственно БД) и </a:t>
            </a:r>
            <a:r>
              <a:rPr lang="ru-RU" sz="2400" smtClean="0">
                <a:hlinkClick r:id="rId3" tooltip="Программное обеспечение"/>
              </a:rPr>
              <a:t>программное обеспечение</a:t>
            </a:r>
            <a:r>
              <a:rPr lang="ru-RU" sz="2400" smtClean="0"/>
              <a:t>, предназначенное для организации и ведения базы данных (</a:t>
            </a:r>
            <a:r>
              <a:rPr lang="ru-RU" sz="2400" smtClean="0">
                <a:hlinkClick r:id="rId2" tooltip="СУБД"/>
              </a:rPr>
              <a:t>СУБД</a:t>
            </a:r>
            <a:r>
              <a:rPr lang="ru-RU" sz="240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95288" y="0"/>
            <a:ext cx="8229600" cy="600075"/>
          </a:xfrm>
        </p:spPr>
        <p:txBody>
          <a:bodyPr/>
          <a:lstStyle/>
          <a:p>
            <a:pPr eaLnBrk="1" hangingPunct="1">
              <a:defRPr/>
            </a:pPr>
            <a:r>
              <a:rPr lang="ru-RU" sz="4000" smtClean="0"/>
              <a:t>Основные элементы баз данных</a:t>
            </a:r>
          </a:p>
        </p:txBody>
      </p:sp>
      <p:sp>
        <p:nvSpPr>
          <p:cNvPr id="30723" name="Rectangle 3"/>
          <p:cNvSpPr>
            <a:spLocks noGrp="1" noChangeArrowheads="1"/>
          </p:cNvSpPr>
          <p:nvPr>
            <p:ph type="body" idx="1"/>
          </p:nvPr>
        </p:nvSpPr>
        <p:spPr>
          <a:xfrm>
            <a:off x="0" y="692150"/>
            <a:ext cx="8964613" cy="5976938"/>
          </a:xfrm>
        </p:spPr>
        <p:txBody>
          <a:bodyPr/>
          <a:lstStyle/>
          <a:p>
            <a:pPr eaLnBrk="1" hangingPunct="1">
              <a:lnSpc>
                <a:spcPct val="80000"/>
              </a:lnSpc>
              <a:buFont typeface="Wingdings" pitchFamily="2" charset="2"/>
              <a:buNone/>
              <a:defRPr/>
            </a:pPr>
            <a:r>
              <a:rPr lang="ru-RU" sz="2400" smtClean="0"/>
              <a:t>Одним из основных типов баз данных является реляционная – т.е. представление данных в виде таблицы (практически все типы баз данных можно представить в виде таблицы)</a:t>
            </a:r>
          </a:p>
          <a:p>
            <a:pPr eaLnBrk="1" hangingPunct="1">
              <a:lnSpc>
                <a:spcPct val="80000"/>
              </a:lnSpc>
              <a:buFont typeface="Wingdings" pitchFamily="2" charset="2"/>
              <a:buNone/>
              <a:defRPr/>
            </a:pPr>
            <a:r>
              <a:rPr lang="ru-RU" sz="2400" smtClean="0"/>
              <a:t>В любой таблице можно выделить такие элементы как записи и поля.</a:t>
            </a:r>
          </a:p>
          <a:p>
            <a:pPr eaLnBrk="1" hangingPunct="1">
              <a:lnSpc>
                <a:spcPct val="80000"/>
              </a:lnSpc>
              <a:defRPr/>
            </a:pPr>
            <a:r>
              <a:rPr lang="ru-RU" sz="2400" b="1" smtClean="0"/>
              <a:t>Свойства полей базы данных</a:t>
            </a:r>
            <a:endParaRPr lang="ru-RU" sz="2400" smtClean="0"/>
          </a:p>
          <a:p>
            <a:pPr eaLnBrk="1" hangingPunct="1">
              <a:lnSpc>
                <a:spcPct val="80000"/>
              </a:lnSpc>
              <a:defRPr/>
            </a:pPr>
            <a:r>
              <a:rPr lang="ru-RU" sz="2400" smtClean="0"/>
              <a:t>Поля базы данных не просто определяют структуру базы — они еще определяют групповые свойства данных, записываемых в ячейки, принадлежащие каждому из полей. Ниже перечислены основные свойства полей таблиц баз данных на примере СУБД </a:t>
            </a:r>
            <a:r>
              <a:rPr lang="en-US" sz="2400" smtClean="0"/>
              <a:t>Microsoft Access</a:t>
            </a:r>
            <a:r>
              <a:rPr lang="ru-RU" sz="2400" smtClean="0"/>
              <a:t>.</a:t>
            </a:r>
          </a:p>
          <a:p>
            <a:pPr eaLnBrk="1" hangingPunct="1">
              <a:lnSpc>
                <a:spcPct val="80000"/>
              </a:lnSpc>
              <a:defRPr/>
            </a:pPr>
            <a:r>
              <a:rPr lang="ru-RU" sz="2400" smtClean="0"/>
              <a:t>Имя поля — определяет, как следует обращаться к данным этого поля при автоматических операциях с базой (по умолчанию имена полей используются в качестве заголовков столбцов таблиц).</a:t>
            </a:r>
          </a:p>
          <a:p>
            <a:pPr eaLnBrk="1" hangingPunct="1">
              <a:lnSpc>
                <a:spcPct val="80000"/>
              </a:lnSpc>
              <a:defRPr/>
            </a:pPr>
            <a:r>
              <a:rPr lang="ru-RU" sz="2400" smtClean="0"/>
              <a:t>Тип поля — определяет тип данных, которые могут содержаться в данном поле.</a:t>
            </a:r>
          </a:p>
          <a:p>
            <a:pPr eaLnBrk="1" hangingPunct="1">
              <a:lnSpc>
                <a:spcPct val="80000"/>
              </a:lnSpc>
              <a:defRPr/>
            </a:pPr>
            <a:r>
              <a:rPr lang="ru-RU" sz="2400" smtClean="0"/>
              <a:t>Логический — тип для хранения логических данных (могут принимать только два значения, например Да или Нет).</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887413"/>
          </a:xfrm>
        </p:spPr>
        <p:txBody>
          <a:bodyPr/>
          <a:lstStyle/>
          <a:p>
            <a:pPr eaLnBrk="1" hangingPunct="1">
              <a:defRPr/>
            </a:pPr>
            <a:r>
              <a:rPr lang="ru-RU" smtClean="0"/>
              <a:t>Пример таблицы </a:t>
            </a:r>
            <a:r>
              <a:rPr lang="en-US" smtClean="0"/>
              <a:t>Access </a:t>
            </a:r>
            <a:endParaRPr lang="ru-RU" smtClean="0"/>
          </a:p>
        </p:txBody>
      </p:sp>
      <p:pic>
        <p:nvPicPr>
          <p:cNvPr id="22531" name="Picture 4" descr="Таблица Acc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628775"/>
            <a:ext cx="864076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95288" y="188913"/>
            <a:ext cx="8229600" cy="527050"/>
          </a:xfrm>
        </p:spPr>
        <p:txBody>
          <a:bodyPr/>
          <a:lstStyle/>
          <a:p>
            <a:pPr eaLnBrk="1" hangingPunct="1">
              <a:defRPr/>
            </a:pPr>
            <a:r>
              <a:rPr lang="ru-RU" sz="4000" smtClean="0"/>
              <a:t>Основные элементы баз данных</a:t>
            </a:r>
          </a:p>
        </p:txBody>
      </p:sp>
      <p:sp>
        <p:nvSpPr>
          <p:cNvPr id="31747" name="Rectangle 3"/>
          <p:cNvSpPr>
            <a:spLocks noGrp="1" noChangeArrowheads="1"/>
          </p:cNvSpPr>
          <p:nvPr>
            <p:ph type="body" idx="1"/>
          </p:nvPr>
        </p:nvSpPr>
        <p:spPr>
          <a:xfrm>
            <a:off x="179388" y="836613"/>
            <a:ext cx="8507412" cy="5761037"/>
          </a:xfrm>
        </p:spPr>
        <p:txBody>
          <a:bodyPr/>
          <a:lstStyle/>
          <a:p>
            <a:pPr eaLnBrk="1" hangingPunct="1">
              <a:lnSpc>
                <a:spcPct val="80000"/>
              </a:lnSpc>
              <a:defRPr/>
            </a:pPr>
            <a:r>
              <a:rPr lang="ru-RU" sz="2400" smtClean="0"/>
              <a:t>Поле объекта </a:t>
            </a:r>
            <a:r>
              <a:rPr lang="en-US" sz="2400" smtClean="0"/>
              <a:t>OLE </a:t>
            </a:r>
            <a:r>
              <a:rPr lang="ru-RU" sz="2400" smtClean="0"/>
              <a:t>— специальный тип данных, предназначенный для хранения объектов </a:t>
            </a:r>
            <a:r>
              <a:rPr lang="en-US" sz="2400" i="1" smtClean="0"/>
              <a:t>OLE</a:t>
            </a:r>
            <a:r>
              <a:rPr lang="ru-RU" sz="2400" i="1" smtClean="0"/>
              <a:t>, </a:t>
            </a:r>
            <a:r>
              <a:rPr lang="ru-RU" sz="2400" smtClean="0"/>
              <a:t>например мультимедийных. Реально, конечно, такие объекты в таблице не хранятся. Как и в случае полей </a:t>
            </a:r>
            <a:r>
              <a:rPr lang="en-US" sz="2400" smtClean="0"/>
              <a:t>MEMO</a:t>
            </a:r>
            <a:r>
              <a:rPr lang="ru-RU" sz="2400" smtClean="0"/>
              <a:t>, они хранятся в другом месте внутренней структуры файла базы данных, а в таблице хранятся только указатели на них (иначе работа с таблицами была бы чрезвычайно замедленной).</a:t>
            </a:r>
          </a:p>
          <a:p>
            <a:pPr eaLnBrk="1" hangingPunct="1">
              <a:lnSpc>
                <a:spcPct val="80000"/>
              </a:lnSpc>
              <a:defRPr/>
            </a:pPr>
            <a:r>
              <a:rPr lang="ru-RU" sz="2400" smtClean="0"/>
              <a:t>Гиперссылка — специальное поле для хранения адресов </a:t>
            </a:r>
            <a:r>
              <a:rPr lang="en-US" sz="2400" i="1" smtClean="0"/>
              <a:t>URL </a:t>
            </a:r>
            <a:r>
              <a:rPr lang="en-US" sz="2400" smtClean="0"/>
              <a:t>Web</a:t>
            </a:r>
            <a:r>
              <a:rPr lang="ru-RU" sz="2400" smtClean="0"/>
              <a:t>-объектов Интернета. При щелчке на ссылке автоматически происходит запуск броузера и воспроизведение объекта в его окне.</a:t>
            </a:r>
          </a:p>
          <a:p>
            <a:pPr eaLnBrk="1" hangingPunct="1">
              <a:lnSpc>
                <a:spcPct val="80000"/>
              </a:lnSpc>
              <a:defRPr/>
            </a:pPr>
            <a:r>
              <a:rPr lang="ru-RU" sz="2400" smtClean="0"/>
              <a:t>Мастер подстановок — это не специальный тип данных. Это объект, настройкой которого можно автоматизировать ввод в данных поле так, чтобы не вводить их вручную, а выбирать из раскрывающегося списка.</a:t>
            </a:r>
          </a:p>
          <a:p>
            <a:pPr eaLnBrk="1" hangingPunct="1">
              <a:lnSpc>
                <a:spcPct val="80000"/>
              </a:lnSpc>
              <a:defRPr/>
            </a:pPr>
            <a:endParaRPr lang="ru-RU" sz="24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0"/>
            <a:ext cx="8229600" cy="600075"/>
          </a:xfrm>
        </p:spPr>
        <p:txBody>
          <a:bodyPr/>
          <a:lstStyle/>
          <a:p>
            <a:pPr>
              <a:defRPr/>
            </a:pPr>
            <a:r>
              <a:rPr lang="ru-RU" dirty="0" smtClean="0"/>
              <a:t>Ключевые поля</a:t>
            </a:r>
            <a:endParaRPr lang="ru-RU" dirty="0"/>
          </a:p>
        </p:txBody>
      </p:sp>
      <p:sp>
        <p:nvSpPr>
          <p:cNvPr id="3" name="Объект 2"/>
          <p:cNvSpPr>
            <a:spLocks noGrp="1"/>
          </p:cNvSpPr>
          <p:nvPr>
            <p:ph idx="1"/>
          </p:nvPr>
        </p:nvSpPr>
        <p:spPr>
          <a:xfrm>
            <a:off x="179388" y="836613"/>
            <a:ext cx="8856662" cy="5259387"/>
          </a:xfrm>
        </p:spPr>
        <p:txBody>
          <a:bodyPr/>
          <a:lstStyle/>
          <a:p>
            <a:pPr>
              <a:spcBef>
                <a:spcPts val="1200"/>
              </a:spcBef>
              <a:defRPr/>
            </a:pPr>
            <a:r>
              <a:rPr lang="ru-RU" sz="2400" dirty="0"/>
              <a:t>В </a:t>
            </a:r>
            <a:r>
              <a:rPr lang="ru-RU" sz="2400" dirty="0" err="1"/>
              <a:t>Microsoft</a:t>
            </a:r>
            <a:r>
              <a:rPr lang="ru-RU" sz="2400" dirty="0"/>
              <a:t> </a:t>
            </a:r>
            <a:r>
              <a:rPr lang="ru-RU" sz="2400" dirty="0" err="1"/>
              <a:t>Access</a:t>
            </a:r>
            <a:r>
              <a:rPr lang="ru-RU" sz="2400" dirty="0"/>
              <a:t> можно выделить три типа ключевых полей: счетчик, простой ключ и составной ключ. </a:t>
            </a:r>
          </a:p>
          <a:p>
            <a:pPr>
              <a:spcBef>
                <a:spcPts val="1200"/>
              </a:spcBef>
              <a:defRPr/>
            </a:pPr>
            <a:r>
              <a:rPr lang="ru-RU" sz="2400" dirty="0" smtClean="0"/>
              <a:t>Ключевое </a:t>
            </a:r>
            <a:r>
              <a:rPr lang="ru-RU" sz="2400" dirty="0"/>
              <a:t>поля типа Счетчик </a:t>
            </a:r>
            <a:r>
              <a:rPr lang="ru-RU" sz="2400" dirty="0" smtClean="0"/>
              <a:t>просто нумерует все записи базы данных по </a:t>
            </a:r>
            <a:r>
              <a:rPr lang="ru-RU" sz="2400" dirty="0" err="1" smtClean="0"/>
              <a:t>случаянному</a:t>
            </a:r>
            <a:r>
              <a:rPr lang="ru-RU" sz="2400" dirty="0" smtClean="0"/>
              <a:t> принципу или с увеличением на 1 </a:t>
            </a:r>
          </a:p>
          <a:p>
            <a:pPr>
              <a:spcBef>
                <a:spcPts val="1200"/>
              </a:spcBef>
              <a:defRPr/>
            </a:pPr>
            <a:r>
              <a:rPr lang="ru-RU" sz="2400" dirty="0" smtClean="0"/>
              <a:t>Для </a:t>
            </a:r>
            <a:r>
              <a:rPr lang="ru-RU" sz="2400" dirty="0"/>
              <a:t>создания простого ключа достаточно иметь поле, которое содержит уникальные значения (например, коды или номера). Если выбранное поле содержит повторяющиеся или пустые значения, его нельзя определить как ключевое. Для определения записей, содержащих повторяющиеся данные, можно выполнить запрос на поиск повторяющихся записей. Если устранить повторы путем изменения значений невозможно, следует либо добавить в таблицу поле счетчика и сделать его ключевым, либо определить составной ключ.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0"/>
            <a:ext cx="8229600" cy="744538"/>
          </a:xfrm>
        </p:spPr>
        <p:txBody>
          <a:bodyPr/>
          <a:lstStyle/>
          <a:p>
            <a:pPr>
              <a:defRPr/>
            </a:pPr>
            <a:r>
              <a:rPr lang="ru-RU" dirty="0" smtClean="0"/>
              <a:t>Ключевые поля</a:t>
            </a:r>
            <a:endParaRPr lang="ru-RU" dirty="0"/>
          </a:p>
        </p:txBody>
      </p:sp>
      <p:sp>
        <p:nvSpPr>
          <p:cNvPr id="3" name="Объект 2"/>
          <p:cNvSpPr>
            <a:spLocks noGrp="1"/>
          </p:cNvSpPr>
          <p:nvPr>
            <p:ph idx="1"/>
          </p:nvPr>
        </p:nvSpPr>
        <p:spPr>
          <a:xfrm>
            <a:off x="179388" y="765175"/>
            <a:ext cx="8785225" cy="5327650"/>
          </a:xfrm>
        </p:spPr>
        <p:txBody>
          <a:bodyPr/>
          <a:lstStyle/>
          <a:p>
            <a:pPr>
              <a:defRPr/>
            </a:pPr>
            <a:r>
              <a:rPr lang="ru-RU" sz="2400" dirty="0" smtClean="0"/>
              <a:t>Составной ключ необходим в случае, если невозможно гарантировать уникальность записи с помощью одного поля. Он представляет собой комбинацию нескольких полей. Для составного ключа существенным может оказаться порядок образующих ключ полей. Сортировка записей осуществляется в соответствии с порядком ключевых полей в окне Конструктора таблицы. Если необходимо указать другой порядок сортировки без изменения порядка ключевых полей, то сначала нужно определить ключ, а затем нажать кнопку Индексы (</a:t>
            </a:r>
            <a:r>
              <a:rPr lang="ru-RU" sz="2400" dirty="0" err="1" smtClean="0"/>
              <a:t>Indexes</a:t>
            </a:r>
            <a:r>
              <a:rPr lang="ru-RU" sz="2400" dirty="0" smtClean="0"/>
              <a:t>) на панели инструментов Конструктор таблиц (</a:t>
            </a:r>
            <a:r>
              <a:rPr lang="ru-RU" sz="2400" dirty="0" err="1" smtClean="0"/>
              <a:t>Table</a:t>
            </a:r>
            <a:r>
              <a:rPr lang="ru-RU" sz="2400" dirty="0" smtClean="0"/>
              <a:t> </a:t>
            </a:r>
            <a:r>
              <a:rPr lang="ru-RU" sz="2400" dirty="0" err="1" smtClean="0"/>
              <a:t>Design</a:t>
            </a:r>
            <a:r>
              <a:rPr lang="ru-RU" sz="2400" dirty="0" smtClean="0"/>
              <a:t>). Затем в появившемся окне Индексы (</a:t>
            </a:r>
            <a:r>
              <a:rPr lang="ru-RU" sz="2400" dirty="0" err="1" smtClean="0"/>
              <a:t>Indexes</a:t>
            </a:r>
            <a:r>
              <a:rPr lang="ru-RU" sz="2400" dirty="0" smtClean="0"/>
              <a:t>) нужно указать другой порядок полей для индекса с именем Ключевое поле (</a:t>
            </a:r>
            <a:r>
              <a:rPr lang="ru-RU" sz="2400" dirty="0" err="1" smtClean="0"/>
              <a:t>Primary</a:t>
            </a:r>
            <a:r>
              <a:rPr lang="ru-RU" sz="2400" dirty="0" smtClean="0"/>
              <a:t> </a:t>
            </a:r>
            <a:r>
              <a:rPr lang="ru-RU" sz="2400" dirty="0" err="1" smtClean="0"/>
              <a:t>Key</a:t>
            </a:r>
            <a:r>
              <a:rPr lang="ru-RU" sz="2400" dirty="0" smtClean="0"/>
              <a:t>).</a:t>
            </a:r>
            <a:endParaRPr lang="ru-RU"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457200" y="333375"/>
            <a:ext cx="8229600" cy="5762625"/>
          </a:xfrm>
        </p:spPr>
        <p:txBody>
          <a:bodyPr/>
          <a:lstStyle/>
          <a:p>
            <a:pPr eaLnBrk="1" hangingPunct="1">
              <a:defRPr/>
            </a:pPr>
            <a:r>
              <a:rPr lang="ru-RU" sz="2800" b="1" smtClean="0"/>
              <a:t>Запросы. </a:t>
            </a:r>
            <a:r>
              <a:rPr lang="ru-RU" sz="2800" smtClean="0"/>
              <a:t>Эти объекты служат для извлечения данных из таблиц и предоставления их пользователю в удобном виде. С помощью запросов выполняют такие операции как отбор данных, их сортировку и фильтрацию. С помощью запросов можно выполнять преобразование данных по заданному алгоритму, создавать новые таблицы, выполнять автоматическое наполнение таблиц данными, импортированными из других источников, выполнять простейшие вычисления в таблицах и многое другое.</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457200" y="404813"/>
            <a:ext cx="8229600" cy="6192837"/>
          </a:xfrm>
        </p:spPr>
        <p:txBody>
          <a:bodyPr/>
          <a:lstStyle/>
          <a:p>
            <a:pPr eaLnBrk="1" hangingPunct="1">
              <a:lnSpc>
                <a:spcPct val="90000"/>
              </a:lnSpc>
              <a:defRPr/>
            </a:pPr>
            <a:r>
              <a:rPr lang="ru-RU" b="1" smtClean="0"/>
              <a:t>Формы. </a:t>
            </a:r>
            <a:r>
              <a:rPr lang="ru-RU" smtClean="0"/>
              <a:t>Если запросы — это специальные средства для отбора и анализа данных, то формы — это средства для ввода данных. Смысл их тот же — предоставить пользователю средства для заполнения только тех полей, которые ему заполнять положено. Одновременно с этим в форме можно разместить специальные элементы управления (счетчики, раскрывающиеся списки, переключатели, флажки и прочие) для автоматизации ввода.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457200" y="333375"/>
            <a:ext cx="8229600" cy="6191250"/>
          </a:xfrm>
        </p:spPr>
        <p:txBody>
          <a:bodyPr/>
          <a:lstStyle/>
          <a:p>
            <a:pPr eaLnBrk="1" hangingPunct="1">
              <a:defRPr/>
            </a:pPr>
            <a:r>
              <a:rPr lang="ru-RU" sz="2800" b="1" smtClean="0"/>
              <a:t>Отчеты. </a:t>
            </a:r>
            <a:r>
              <a:rPr lang="ru-RU" sz="2800" smtClean="0"/>
              <a:t>По своим свойствам и структуре отчеты во многом похожи на формы, но предназначены только для вывода данных, причем для вывода не на экран, а на печатающее устройство (принтер). В связи с этим отчеты отличаются тем, что в них приняты специальные меры для группирования выводимых данных и для вывода специальных элементов оформления, характерных для печатных документов (верхний и нижний колонтитулы, номера страниц, служебная информация о времени создания отчета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0" y="260350"/>
            <a:ext cx="8686800" cy="6597650"/>
          </a:xfrm>
        </p:spPr>
        <p:txBody>
          <a:bodyPr/>
          <a:lstStyle/>
          <a:p>
            <a:pPr eaLnBrk="1" hangingPunct="1">
              <a:lnSpc>
                <a:spcPct val="90000"/>
              </a:lnSpc>
              <a:defRPr/>
            </a:pPr>
            <a:r>
              <a:rPr lang="ru-RU" sz="2400" b="1" smtClean="0"/>
              <a:t>Страницы. </a:t>
            </a:r>
            <a:r>
              <a:rPr lang="ru-RU" sz="2400" smtClean="0"/>
              <a:t>Это специальные объекты баз данных, реализованные в версиях с  СУБД </a:t>
            </a:r>
            <a:r>
              <a:rPr lang="en-US" sz="2400" smtClean="0"/>
              <a:t>Microsoft Access</a:t>
            </a:r>
            <a:r>
              <a:rPr lang="ru-RU" sz="2400" smtClean="0"/>
              <a:t> (</a:t>
            </a:r>
            <a:r>
              <a:rPr lang="en-US" sz="2400" smtClean="0"/>
              <a:t>Access </a:t>
            </a:r>
            <a:r>
              <a:rPr lang="ru-RU" sz="2400" smtClean="0"/>
              <a:t>2000). Правда, более корректно их называть </a:t>
            </a:r>
            <a:r>
              <a:rPr lang="ru-RU" sz="2400" i="1" smtClean="0"/>
              <a:t>страницами доступа к данным. </a:t>
            </a:r>
            <a:r>
              <a:rPr lang="ru-RU" sz="2400" smtClean="0"/>
              <a:t>Физически это особый объект, выполненный в коде </a:t>
            </a:r>
            <a:r>
              <a:rPr lang="en-US" sz="2400" i="1" smtClean="0"/>
              <a:t>HTML</a:t>
            </a:r>
            <a:r>
              <a:rPr lang="ru-RU" sz="2400" i="1" smtClean="0"/>
              <a:t>, </a:t>
            </a:r>
            <a:r>
              <a:rPr lang="ru-RU" sz="2400" smtClean="0"/>
              <a:t>размещаемый на </a:t>
            </a:r>
            <a:r>
              <a:rPr lang="en-US" sz="2400" smtClean="0"/>
              <a:t>Web</a:t>
            </a:r>
            <a:r>
              <a:rPr lang="ru-RU" sz="2400" smtClean="0"/>
              <a:t>-странице и передаваемый клиенту вместе с ней. Сам по себе этот объект не является базой данных, но содержит компоненты, через которые осуществляется связь переданной </a:t>
            </a:r>
            <a:r>
              <a:rPr lang="en-US" sz="2400" smtClean="0"/>
              <a:t>Web</a:t>
            </a:r>
            <a:r>
              <a:rPr lang="ru-RU" sz="2400" smtClean="0"/>
              <a:t>-страницы с базой данных, остающейся на сервере. Пользуясь этими компонентами, посетитель </a:t>
            </a:r>
            <a:r>
              <a:rPr lang="en-US" sz="2400" smtClean="0"/>
              <a:t>Web</a:t>
            </a:r>
            <a:r>
              <a:rPr lang="ru-RU" sz="2400" smtClean="0"/>
              <a:t>-узла может просматривать записи базы в полях страницы доступа (рис. 13.6). Таким образом, страницы доступа к данным осуществляют интерфейс между клиентом, сервером и базой данных, размещенной на сервере. Эта база данных не обязательно должна быть базой данных </a:t>
            </a:r>
            <a:r>
              <a:rPr lang="en-US" sz="2400" smtClean="0"/>
              <a:t>Microsoft Access</a:t>
            </a:r>
            <a:r>
              <a:rPr lang="ru-RU" sz="2400" smtClean="0"/>
              <a:t>. Страницы доступа, созданные средствами </a:t>
            </a:r>
            <a:r>
              <a:rPr lang="en-US" sz="2400" smtClean="0"/>
              <a:t>Microsoft Access</a:t>
            </a:r>
            <a:r>
              <a:rPr lang="ru-RU" sz="2400" smtClean="0"/>
              <a:t>, позволяют работать также с базами данных </a:t>
            </a:r>
            <a:r>
              <a:rPr lang="en-US" sz="2400" smtClean="0"/>
              <a:t>Microsoft </a:t>
            </a:r>
            <a:r>
              <a:rPr lang="en-US" sz="2400" b="1" smtClean="0"/>
              <a:t>SQL </a:t>
            </a:r>
            <a:r>
              <a:rPr lang="en-US" sz="2400" smtClean="0"/>
              <a:t>Server</a:t>
            </a:r>
            <a:r>
              <a:rPr lang="ru-RU" sz="240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0" y="188913"/>
            <a:ext cx="8686800" cy="6408737"/>
          </a:xfrm>
        </p:spPr>
        <p:txBody>
          <a:bodyPr/>
          <a:lstStyle/>
          <a:p>
            <a:pPr eaLnBrk="1" hangingPunct="1">
              <a:lnSpc>
                <a:spcPct val="80000"/>
              </a:lnSpc>
              <a:defRPr/>
            </a:pPr>
            <a:r>
              <a:rPr lang="ru-RU" sz="2800" b="1" smtClean="0"/>
              <a:t>Макросы и модули. </a:t>
            </a:r>
            <a:r>
              <a:rPr lang="ru-RU" sz="2800" smtClean="0"/>
              <a:t>Эти категории объектов предназначены как для автоматизации повторяющихся операций при работе с системой управления базами данных, так и для создания новых функций путем программирования. В СУБД </a:t>
            </a:r>
            <a:r>
              <a:rPr lang="en-US" sz="2800" smtClean="0"/>
              <a:t>Microsoft Access </a:t>
            </a:r>
            <a:r>
              <a:rPr lang="ru-RU" sz="2800" i="1" smtClean="0"/>
              <a:t>макросы </a:t>
            </a:r>
            <a:r>
              <a:rPr lang="ru-RU" sz="2800" smtClean="0"/>
              <a:t>состоят из последовательности внутренних команд СУБД и являются одним из средств автоматизации работы с базой. </a:t>
            </a:r>
            <a:r>
              <a:rPr lang="ru-RU" sz="2800" i="1" smtClean="0"/>
              <a:t>Модули </a:t>
            </a:r>
            <a:r>
              <a:rPr lang="ru-RU" sz="2800" smtClean="0"/>
              <a:t>создаются средствами внешнего языка программирования, в данном случае языка </a:t>
            </a:r>
            <a:r>
              <a:rPr lang="en-US" sz="2800" smtClean="0"/>
              <a:t>Visual Basic for Applications</a:t>
            </a:r>
            <a:r>
              <a:rPr lang="ru-RU" sz="2800" smtClean="0"/>
              <a:t>. Это одно из средств, с помощью которых разработчик базы может заложить в нее нестандартные функциональные возможности, удовлетворить специфические требования заказчика, повысить быстродействие системы управления, а также уровень ее защищенности.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476250"/>
            <a:ext cx="8229600" cy="5619750"/>
          </a:xfrm>
        </p:spPr>
        <p:txBody>
          <a:bodyPr/>
          <a:lstStyle/>
          <a:p>
            <a:pPr eaLnBrk="1" hangingPunct="1">
              <a:defRPr/>
            </a:pPr>
            <a:r>
              <a:rPr lang="en-US" i="1" smtClean="0"/>
              <a:t>C</a:t>
            </a:r>
            <a:r>
              <a:rPr lang="ru-RU" i="1" smtClean="0"/>
              <a:t>истемы управления базами данных (СУБД) </a:t>
            </a:r>
            <a:r>
              <a:rPr lang="ru-RU" smtClean="0"/>
              <a:t>позволяют размещать в своих структурах не только данные, но и методы (то есть программный код), с помощью которых происходит взаимодействие с потребителем или с другими программно-аппаратными комплексами. </a:t>
            </a:r>
            <a:r>
              <a:rPr lang="ru-RU" i="1" smtClean="0"/>
              <a:t>Таким образом, мы можем говорить, что в современных базах данных хранятся отнюдь не только данные, но и информация.</a:t>
            </a:r>
            <a:r>
              <a:rPr lang="ru-RU"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68313" y="0"/>
            <a:ext cx="8229600" cy="671513"/>
          </a:xfrm>
        </p:spPr>
        <p:txBody>
          <a:bodyPr/>
          <a:lstStyle/>
          <a:p>
            <a:pPr eaLnBrk="1" hangingPunct="1">
              <a:defRPr/>
            </a:pPr>
            <a:r>
              <a:rPr lang="ru-RU" sz="4000" smtClean="0"/>
              <a:t>Информационные модели</a:t>
            </a:r>
          </a:p>
        </p:txBody>
      </p:sp>
      <p:sp>
        <p:nvSpPr>
          <p:cNvPr id="48131" name="Rectangle 3"/>
          <p:cNvSpPr>
            <a:spLocks noGrp="1" noChangeArrowheads="1"/>
          </p:cNvSpPr>
          <p:nvPr>
            <p:ph type="body" idx="1"/>
          </p:nvPr>
        </p:nvSpPr>
        <p:spPr>
          <a:xfrm>
            <a:off x="179388" y="836613"/>
            <a:ext cx="8785225" cy="5761037"/>
          </a:xfrm>
        </p:spPr>
        <p:txBody>
          <a:bodyPr/>
          <a:lstStyle/>
          <a:p>
            <a:pPr eaLnBrk="1" hangingPunct="1">
              <a:lnSpc>
                <a:spcPct val="80000"/>
              </a:lnSpc>
              <a:defRPr/>
            </a:pPr>
            <a:r>
              <a:rPr lang="ru-RU" sz="2800" b="1" smtClean="0"/>
              <a:t>Информационная модель</a:t>
            </a:r>
            <a:r>
              <a:rPr lang="ru-RU" sz="2800" smtClean="0"/>
              <a:t> — модель объекта, представленная в виде </a:t>
            </a:r>
            <a:r>
              <a:rPr lang="ru-RU" sz="2800" smtClean="0">
                <a:hlinkClick r:id="rId2" tooltip="Информация"/>
              </a:rPr>
              <a:t>информации</a:t>
            </a:r>
            <a:r>
              <a:rPr lang="ru-RU" sz="2800" smtClean="0"/>
              <a:t>, описывающей </a:t>
            </a:r>
            <a:r>
              <a:rPr lang="ru-RU" sz="2800" smtClean="0">
                <a:solidFill>
                  <a:srgbClr val="FF3300"/>
                </a:solidFill>
              </a:rPr>
              <a:t>существенные для данного рассмотрения параметры</a:t>
            </a:r>
            <a:r>
              <a:rPr lang="ru-RU" sz="2800" smtClean="0"/>
              <a:t> и </a:t>
            </a:r>
            <a:r>
              <a:rPr lang="ru-RU" sz="2800" smtClean="0">
                <a:hlinkClick r:id="rId3" tooltip="Переменные величины (страница отсутствует)"/>
              </a:rPr>
              <a:t>переменные величины</a:t>
            </a:r>
            <a:r>
              <a:rPr lang="ru-RU" sz="2800" smtClean="0"/>
              <a:t> объекта, связи между ними, входы и выходы объекта и позволяющая путём подачи на модель информации об изменениях входных величин моделировать возможные состояния объекта. </a:t>
            </a:r>
            <a:r>
              <a:rPr lang="ru-RU" sz="2800" b="1" smtClean="0"/>
              <a:t>Информационные</a:t>
            </a:r>
            <a:r>
              <a:rPr lang="ru-RU" sz="2800" smtClean="0"/>
              <a:t> </a:t>
            </a:r>
            <a:r>
              <a:rPr lang="ru-RU" sz="2800" b="1" smtClean="0"/>
              <a:t>модели</a:t>
            </a:r>
            <a:r>
              <a:rPr lang="ru-RU" sz="2800" smtClean="0"/>
              <a:t> </a:t>
            </a:r>
            <a:r>
              <a:rPr lang="ru-RU" sz="2800" smtClean="0">
                <a:solidFill>
                  <a:srgbClr val="FF3300"/>
                </a:solidFill>
              </a:rPr>
              <a:t>нельзя потрогать или увидеть, они не имеют материального воплощения</a:t>
            </a:r>
            <a:r>
              <a:rPr lang="ru-RU" sz="2800" smtClean="0"/>
              <a:t>, потому что строятся только на информации. Информационная модель – совокупность информации, характеризующая существенные свойства и состояния объекта, процесса, явления, а также взаимосвязь с внешним миром.</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68313" y="0"/>
            <a:ext cx="8229600" cy="527050"/>
          </a:xfrm>
        </p:spPr>
        <p:txBody>
          <a:bodyPr/>
          <a:lstStyle/>
          <a:p>
            <a:pPr eaLnBrk="1" hangingPunct="1">
              <a:defRPr/>
            </a:pPr>
            <a:r>
              <a:rPr lang="ru-RU" sz="4000" smtClean="0"/>
              <a:t>Формализация</a:t>
            </a:r>
          </a:p>
        </p:txBody>
      </p:sp>
      <p:sp>
        <p:nvSpPr>
          <p:cNvPr id="49155" name="Rectangle 3"/>
          <p:cNvSpPr>
            <a:spLocks noGrp="1" noChangeArrowheads="1"/>
          </p:cNvSpPr>
          <p:nvPr>
            <p:ph type="body" idx="1"/>
          </p:nvPr>
        </p:nvSpPr>
        <p:spPr>
          <a:xfrm>
            <a:off x="179388" y="620713"/>
            <a:ext cx="8785225" cy="6237287"/>
          </a:xfrm>
        </p:spPr>
        <p:txBody>
          <a:bodyPr/>
          <a:lstStyle/>
          <a:p>
            <a:pPr eaLnBrk="1" hangingPunct="1">
              <a:lnSpc>
                <a:spcPct val="80000"/>
              </a:lnSpc>
              <a:defRPr/>
            </a:pPr>
            <a:r>
              <a:rPr lang="ru-RU" sz="2400" b="1" i="1" dirty="0" smtClean="0"/>
              <a:t>Формализация</a:t>
            </a:r>
            <a:r>
              <a:rPr lang="ru-RU" sz="2400" dirty="0" smtClean="0"/>
              <a:t>  - это</a:t>
            </a:r>
            <a:r>
              <a:rPr lang="ru-RU" sz="2400" i="1" dirty="0" smtClean="0"/>
              <a:t> </a:t>
            </a:r>
            <a:r>
              <a:rPr lang="ru-RU" sz="2400" b="1" i="1" dirty="0" smtClean="0"/>
              <a:t>замена реального объекта</a:t>
            </a:r>
            <a:r>
              <a:rPr lang="ru-RU" sz="2400" i="1" dirty="0" smtClean="0"/>
              <a:t> или </a:t>
            </a:r>
            <a:r>
              <a:rPr lang="ru-RU" sz="2400" b="1" i="1" dirty="0" smtClean="0"/>
              <a:t>процесса</a:t>
            </a:r>
            <a:r>
              <a:rPr lang="ru-RU" sz="2400" i="1" dirty="0" smtClean="0"/>
              <a:t> его </a:t>
            </a:r>
            <a:r>
              <a:rPr lang="ru-RU" sz="2400" b="1" i="1" dirty="0" smtClean="0"/>
              <a:t>формальным описанием,</a:t>
            </a:r>
            <a:r>
              <a:rPr lang="ru-RU" sz="2400" i="1" dirty="0" smtClean="0"/>
              <a:t> т.е. его </a:t>
            </a:r>
            <a:r>
              <a:rPr lang="ru-RU" sz="2400" b="1" i="1" dirty="0" smtClean="0"/>
              <a:t>информационной моделью</a:t>
            </a:r>
            <a:r>
              <a:rPr lang="ru-RU" sz="2400" i="1" dirty="0" smtClean="0"/>
              <a:t>.</a:t>
            </a:r>
            <a:r>
              <a:rPr lang="ru-RU" sz="2400" dirty="0" smtClean="0"/>
              <a:t> </a:t>
            </a:r>
          </a:p>
          <a:p>
            <a:pPr eaLnBrk="1" hangingPunct="1">
              <a:lnSpc>
                <a:spcPct val="80000"/>
              </a:lnSpc>
              <a:defRPr/>
            </a:pPr>
            <a:endParaRPr lang="ru-RU" sz="2400" b="1" u="sng" dirty="0" smtClean="0"/>
          </a:p>
          <a:p>
            <a:pPr eaLnBrk="1" hangingPunct="1">
              <a:lnSpc>
                <a:spcPct val="80000"/>
              </a:lnSpc>
              <a:defRPr/>
            </a:pPr>
            <a:r>
              <a:rPr lang="ru-RU" sz="2400" b="1" u="sng" dirty="0" smtClean="0"/>
              <a:t>Первым этапом</a:t>
            </a:r>
            <a:r>
              <a:rPr lang="ru-RU" sz="2400" dirty="0" smtClean="0"/>
              <a:t> любого исследования является </a:t>
            </a:r>
            <a:r>
              <a:rPr lang="ru-RU" sz="2400" u="sng" dirty="0" smtClean="0"/>
              <a:t>постановка задачи</a:t>
            </a:r>
            <a:r>
              <a:rPr lang="ru-RU" sz="2400" dirty="0" smtClean="0"/>
              <a:t>, которая определяется </a:t>
            </a:r>
            <a:r>
              <a:rPr lang="ru-RU" sz="2400" u="sng" dirty="0" smtClean="0"/>
              <a:t>заданной целью</a:t>
            </a:r>
            <a:r>
              <a:rPr lang="ru-RU" sz="2400" dirty="0" smtClean="0"/>
              <a:t>.</a:t>
            </a:r>
            <a:br>
              <a:rPr lang="ru-RU" sz="2400" dirty="0" smtClean="0"/>
            </a:br>
            <a:r>
              <a:rPr lang="ru-RU" sz="2400" dirty="0" smtClean="0"/>
              <a:t>Задача формулируется на обычном языке. </a:t>
            </a:r>
            <a:br>
              <a:rPr lang="ru-RU" sz="2400" dirty="0" smtClean="0"/>
            </a:br>
            <a:r>
              <a:rPr lang="ru-RU" sz="2400" b="1" u="sng" dirty="0" smtClean="0"/>
              <a:t>Второй</a:t>
            </a:r>
            <a:r>
              <a:rPr lang="ru-RU" sz="2400" dirty="0" smtClean="0"/>
              <a:t> </a:t>
            </a:r>
            <a:r>
              <a:rPr lang="ru-RU" sz="2400" b="1" u="sng" dirty="0" smtClean="0"/>
              <a:t>этап</a:t>
            </a:r>
            <a:r>
              <a:rPr lang="ru-RU" sz="2400" dirty="0" smtClean="0"/>
              <a:t> - анализ объекта. Результат анализа объекта – выявление его составляющих (элементарных объектов) и определения связей между ними.</a:t>
            </a:r>
            <a:br>
              <a:rPr lang="ru-RU" sz="2400" dirty="0" smtClean="0"/>
            </a:br>
            <a:r>
              <a:rPr lang="ru-RU" sz="2400" b="1" u="sng" dirty="0" smtClean="0"/>
              <a:t>Третий</a:t>
            </a:r>
            <a:r>
              <a:rPr lang="ru-RU" sz="2400" dirty="0" smtClean="0"/>
              <a:t> </a:t>
            </a:r>
            <a:r>
              <a:rPr lang="ru-RU" sz="2400" b="1" u="sng" dirty="0" smtClean="0"/>
              <a:t>этап</a:t>
            </a:r>
            <a:r>
              <a:rPr lang="ru-RU" sz="2400" dirty="0" smtClean="0"/>
              <a:t> – разработка информационной модели объекта. Построение модели должно быть связано с целью моделирования. Каждый объект имеет большое количество различных свойств. В процессе построения модели выделяются главные, наиболее существенные, свойства, которые соответствуют цели</a:t>
            </a:r>
          </a:p>
          <a:p>
            <a:pPr eaLnBrk="1" hangingPunct="1">
              <a:lnSpc>
                <a:spcPct val="80000"/>
              </a:lnSpc>
              <a:defRPr/>
            </a:pPr>
            <a:r>
              <a:rPr lang="ru-RU" sz="2400" dirty="0" smtClean="0"/>
              <a:t>Построив информационную модель, человек использует ее вместо объекта-оригинала для изучения свойств этого объекта, прогнозирования его поведения и пр.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323850" y="404813"/>
            <a:ext cx="8640763" cy="6048375"/>
          </a:xfrm>
        </p:spPr>
        <p:txBody>
          <a:bodyPr/>
          <a:lstStyle/>
          <a:p>
            <a:pPr algn="ctr" eaLnBrk="1" hangingPunct="1">
              <a:buFont typeface="Wingdings" pitchFamily="2" charset="2"/>
              <a:buNone/>
              <a:defRPr/>
            </a:pPr>
            <a:r>
              <a:rPr lang="ru-RU" sz="2400" b="1" dirty="0" smtClean="0"/>
              <a:t>Структура БД</a:t>
            </a:r>
          </a:p>
          <a:p>
            <a:pPr marL="0" indent="342900" eaLnBrk="1" hangingPunct="1">
              <a:spcBef>
                <a:spcPts val="0"/>
              </a:spcBef>
              <a:buFont typeface="Wingdings" pitchFamily="2" charset="2"/>
              <a:buNone/>
              <a:defRPr/>
            </a:pPr>
            <a:r>
              <a:rPr lang="ru-RU" sz="2400" b="1" i="1" dirty="0" smtClean="0"/>
              <a:t>Пустая база</a:t>
            </a:r>
            <a:r>
              <a:rPr lang="ru-RU" sz="2400" b="1" dirty="0" smtClean="0"/>
              <a:t>, если в базе нет никаких данных</a:t>
            </a:r>
            <a:r>
              <a:rPr lang="ru-RU" sz="2400" b="1" i="1" dirty="0" smtClean="0"/>
              <a:t>, </a:t>
            </a:r>
            <a:r>
              <a:rPr lang="ru-RU" sz="2400" b="1" dirty="0" smtClean="0"/>
              <a:t>то это все равно полноценная база данных. Этот факт имеет методическое значение. Хотя данных в базе и нет, но информация в ней все-таки есть — это </a:t>
            </a:r>
            <a:r>
              <a:rPr lang="ru-RU" sz="2400" b="1" i="1" dirty="0" smtClean="0"/>
              <a:t>структура базы. </a:t>
            </a:r>
            <a:r>
              <a:rPr lang="ru-RU" sz="2400" b="1" dirty="0" smtClean="0"/>
              <a:t>Она определяет методы занесения данных и хранения их в базе.</a:t>
            </a:r>
            <a:r>
              <a:rPr lang="ru-RU" sz="4400" dirty="0" smtClean="0"/>
              <a:t> </a:t>
            </a:r>
          </a:p>
          <a:p>
            <a:pPr eaLnBrk="1" hangingPunct="1">
              <a:buFont typeface="Wingdings" pitchFamily="2" charset="2"/>
              <a:buNone/>
              <a:defRPr/>
            </a:pPr>
            <a:r>
              <a:rPr lang="ru-RU" dirty="0" smtClean="0"/>
              <a:t>Структуру двумерной таблицы образуют столбцы (поля) и строки (записи). Если записей в таблице пока нет, значит, ее структура образована только набором полей. </a:t>
            </a:r>
            <a:endParaRPr lang="ru-RU" sz="4400" dirty="0" smtClean="0"/>
          </a:p>
          <a:p>
            <a:pPr eaLnBrk="1" hangingPunct="1">
              <a:buFont typeface="Wingdings" pitchFamily="2" charset="2"/>
              <a:buNone/>
              <a:defRPr/>
            </a:pPr>
            <a:endParaRPr lang="en-US" sz="4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313" y="115888"/>
            <a:ext cx="8229600" cy="960437"/>
          </a:xfrm>
        </p:spPr>
        <p:txBody>
          <a:bodyPr/>
          <a:lstStyle/>
          <a:p>
            <a:pPr eaLnBrk="1" hangingPunct="1">
              <a:defRPr/>
            </a:pPr>
            <a:r>
              <a:rPr lang="ru-RU" sz="2800" b="1" smtClean="0"/>
              <a:t>Организация структуры БД формируется исходя из следующих соображений:</a:t>
            </a:r>
          </a:p>
        </p:txBody>
      </p:sp>
      <p:sp>
        <p:nvSpPr>
          <p:cNvPr id="43011" name="Rectangle 3"/>
          <p:cNvSpPr>
            <a:spLocks noGrp="1" noChangeArrowheads="1"/>
          </p:cNvSpPr>
          <p:nvPr>
            <p:ph type="body" idx="1"/>
          </p:nvPr>
        </p:nvSpPr>
        <p:spPr>
          <a:xfrm>
            <a:off x="457200" y="1125538"/>
            <a:ext cx="8229600" cy="5472112"/>
          </a:xfrm>
        </p:spPr>
        <p:txBody>
          <a:bodyPr/>
          <a:lstStyle/>
          <a:p>
            <a:pPr eaLnBrk="1" hangingPunct="1">
              <a:lnSpc>
                <a:spcPct val="80000"/>
              </a:lnSpc>
              <a:defRPr/>
            </a:pPr>
            <a:r>
              <a:rPr lang="ru-RU" sz="2400" dirty="0" smtClean="0"/>
              <a:t>Адекватность описываемому объекту/системе — на уровне концептуальной и логической модели. </a:t>
            </a:r>
          </a:p>
          <a:p>
            <a:pPr eaLnBrk="1" hangingPunct="1">
              <a:lnSpc>
                <a:spcPct val="80000"/>
              </a:lnSpc>
              <a:defRPr/>
            </a:pPr>
            <a:r>
              <a:rPr lang="ru-RU" sz="2400" dirty="0" smtClean="0"/>
              <a:t>Удобство использования для ведения учёта и анализа данных — на уровне так называемой физической модели. </a:t>
            </a:r>
          </a:p>
          <a:p>
            <a:pPr eaLnBrk="1" hangingPunct="1">
              <a:lnSpc>
                <a:spcPct val="80000"/>
              </a:lnSpc>
              <a:buFont typeface="Wingdings" pitchFamily="2" charset="2"/>
              <a:buNone/>
              <a:defRPr/>
            </a:pPr>
            <a:endParaRPr lang="ru-RU" sz="2400" b="1" dirty="0" smtClean="0"/>
          </a:p>
          <a:p>
            <a:pPr eaLnBrk="1" hangingPunct="1">
              <a:lnSpc>
                <a:spcPct val="80000"/>
              </a:lnSpc>
              <a:buFont typeface="Wingdings" pitchFamily="2" charset="2"/>
              <a:buNone/>
              <a:defRPr/>
            </a:pPr>
            <a:r>
              <a:rPr lang="ru-RU" sz="2400" b="1" dirty="0" smtClean="0"/>
              <a:t>Структурирование – это введение соглашений о способах представления данных</a:t>
            </a:r>
            <a:endParaRPr lang="en-US" sz="2400" b="1" dirty="0" smtClean="0"/>
          </a:p>
          <a:p>
            <a:pPr eaLnBrk="1" hangingPunct="1">
              <a:lnSpc>
                <a:spcPct val="80000"/>
              </a:lnSpc>
              <a:buFont typeface="Wingdings" pitchFamily="2" charset="2"/>
              <a:buNone/>
              <a:defRPr/>
            </a:pPr>
            <a:endParaRPr lang="ru-RU" sz="2400" b="1" dirty="0" smtClean="0"/>
          </a:p>
          <a:p>
            <a:pPr eaLnBrk="1" hangingPunct="1">
              <a:lnSpc>
                <a:spcPct val="80000"/>
              </a:lnSpc>
              <a:buFont typeface="Wingdings" pitchFamily="2" charset="2"/>
              <a:buNone/>
              <a:defRPr/>
            </a:pPr>
            <a:r>
              <a:rPr lang="ru-RU" sz="2000" b="1" dirty="0" smtClean="0"/>
              <a:t>Виды концептуальных (</a:t>
            </a:r>
            <a:r>
              <a:rPr lang="ru-RU" sz="2000" b="1" dirty="0" smtClean="0">
                <a:hlinkClick r:id="rId2" tooltip="Инфологическая модель данных(базы данных) (страница отсутствует)"/>
              </a:rPr>
              <a:t>инфологических</a:t>
            </a:r>
            <a:r>
              <a:rPr lang="ru-RU" sz="2000" b="1" dirty="0" smtClean="0"/>
              <a:t>) моделей БД:</a:t>
            </a:r>
            <a:endParaRPr lang="ru-RU" sz="2000" dirty="0" smtClean="0"/>
          </a:p>
          <a:p>
            <a:pPr eaLnBrk="1" hangingPunct="1">
              <a:lnSpc>
                <a:spcPct val="80000"/>
              </a:lnSpc>
              <a:buFont typeface="Wingdings" pitchFamily="2" charset="2"/>
              <a:buNone/>
              <a:defRPr/>
            </a:pPr>
            <a:r>
              <a:rPr lang="ru-RU" sz="2000" b="1" dirty="0" smtClean="0"/>
              <a:t>«сущность-связь», семантические, </a:t>
            </a:r>
            <a:r>
              <a:rPr lang="ru-RU" sz="2000" b="1" dirty="0" err="1" smtClean="0"/>
              <a:t>графовые</a:t>
            </a:r>
            <a:endParaRPr lang="ru-RU" sz="2000" b="1" dirty="0" smtClean="0"/>
          </a:p>
          <a:p>
            <a:pPr eaLnBrk="1" hangingPunct="1">
              <a:lnSpc>
                <a:spcPct val="80000"/>
              </a:lnSpc>
              <a:buFont typeface="Wingdings" pitchFamily="2" charset="2"/>
              <a:buNone/>
              <a:defRPr/>
            </a:pPr>
            <a:endParaRPr lang="ru-RU" sz="2000" dirty="0" smtClean="0"/>
          </a:p>
          <a:p>
            <a:pPr eaLnBrk="1" hangingPunct="1">
              <a:lnSpc>
                <a:spcPct val="80000"/>
              </a:lnSpc>
              <a:buFont typeface="Wingdings" pitchFamily="2" charset="2"/>
              <a:buNone/>
              <a:defRPr/>
            </a:pPr>
            <a:r>
              <a:rPr lang="ru-RU" sz="2000" b="1" dirty="0" smtClean="0"/>
              <a:t>Виды логических (</a:t>
            </a:r>
            <a:r>
              <a:rPr lang="ru-RU" sz="2000" b="1" dirty="0" err="1" smtClean="0">
                <a:hlinkClick r:id="rId3" tooltip="Даталогическая модель данных(базы данных) (страница отсутствует)"/>
              </a:rPr>
              <a:t>даталогических</a:t>
            </a:r>
            <a:r>
              <a:rPr lang="ru-RU" sz="2000" b="1" dirty="0" smtClean="0"/>
              <a:t>) моделей БД:</a:t>
            </a:r>
            <a:r>
              <a:rPr lang="ru-RU" sz="2000" dirty="0" smtClean="0"/>
              <a:t> </a:t>
            </a:r>
            <a:r>
              <a:rPr lang="ru-RU" sz="2000" b="1" dirty="0" smtClean="0"/>
              <a:t>Документальные</a:t>
            </a:r>
            <a:r>
              <a:rPr lang="ru-RU" sz="2000" dirty="0" smtClean="0"/>
              <a:t> (архивы) — ориентированные на формат документа, тезаурусные. </a:t>
            </a:r>
          </a:p>
          <a:p>
            <a:pPr eaLnBrk="1" hangingPunct="1">
              <a:lnSpc>
                <a:spcPct val="80000"/>
              </a:lnSpc>
              <a:defRPr/>
            </a:pPr>
            <a:r>
              <a:rPr lang="ru-RU" sz="2000" b="1" dirty="0" smtClean="0"/>
              <a:t>Фактографические</a:t>
            </a:r>
            <a:r>
              <a:rPr lang="ru-RU" sz="2000" dirty="0" smtClean="0"/>
              <a:t> (картотеки)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79388" y="260350"/>
            <a:ext cx="8713787" cy="5835650"/>
          </a:xfrm>
        </p:spPr>
        <p:txBody>
          <a:bodyPr/>
          <a:lstStyle/>
          <a:p>
            <a:pPr eaLnBrk="1" hangingPunct="1">
              <a:buFont typeface="Wingdings" pitchFamily="2" charset="2"/>
              <a:buNone/>
              <a:defRPr/>
            </a:pPr>
            <a:r>
              <a:rPr lang="ru-RU" sz="2800" b="1" dirty="0" smtClean="0"/>
              <a:t>Таким образом, по модели представления данных БД классифицируются:</a:t>
            </a:r>
          </a:p>
          <a:p>
            <a:pPr eaLnBrk="1" hangingPunct="1">
              <a:buFont typeface="Wingdings" pitchFamily="2" charset="2"/>
              <a:buNone/>
              <a:defRPr/>
            </a:pPr>
            <a:endParaRPr lang="ru-RU" sz="2800" b="1" dirty="0" smtClean="0"/>
          </a:p>
          <a:p>
            <a:pPr eaLnBrk="1" hangingPunct="1">
              <a:defRPr/>
            </a:pPr>
            <a:r>
              <a:rPr lang="ru-RU" dirty="0" smtClean="0">
                <a:hlinkClick r:id="rId2" tooltip="Картотека"/>
              </a:rPr>
              <a:t>Картотеки</a:t>
            </a:r>
            <a:r>
              <a:rPr lang="ru-RU" dirty="0" smtClean="0"/>
              <a:t> </a:t>
            </a:r>
          </a:p>
          <a:p>
            <a:pPr eaLnBrk="1" hangingPunct="1">
              <a:defRPr/>
            </a:pPr>
            <a:r>
              <a:rPr lang="ru-RU" dirty="0" smtClean="0">
                <a:hlinkClick r:id="rId3" tooltip="Иерархические базы данных"/>
              </a:rPr>
              <a:t>Иерархические</a:t>
            </a:r>
            <a:r>
              <a:rPr lang="ru-RU" dirty="0" smtClean="0"/>
              <a:t> </a:t>
            </a:r>
          </a:p>
          <a:p>
            <a:pPr eaLnBrk="1" hangingPunct="1">
              <a:defRPr/>
            </a:pPr>
            <a:r>
              <a:rPr lang="ru-RU" dirty="0" smtClean="0">
                <a:hlinkClick r:id="rId4" tooltip="Сетевые базы данных"/>
              </a:rPr>
              <a:t>Сетевые</a:t>
            </a:r>
            <a:r>
              <a:rPr lang="ru-RU" dirty="0" smtClean="0"/>
              <a:t> </a:t>
            </a:r>
          </a:p>
          <a:p>
            <a:pPr eaLnBrk="1" hangingPunct="1">
              <a:defRPr/>
            </a:pPr>
            <a:r>
              <a:rPr lang="ru-RU" dirty="0" smtClean="0">
                <a:hlinkClick r:id="rId5" tooltip="Реляционные базы данных"/>
              </a:rPr>
              <a:t>Реляционные</a:t>
            </a:r>
            <a:r>
              <a:rPr lang="ru-RU" dirty="0" smtClean="0"/>
              <a:t> </a:t>
            </a:r>
          </a:p>
          <a:p>
            <a:pPr eaLnBrk="1" hangingPunct="1">
              <a:defRPr/>
            </a:pPr>
            <a:r>
              <a:rPr lang="ru-RU" dirty="0" smtClean="0">
                <a:hlinkClick r:id="rId6" tooltip="Многомерная СУБД"/>
              </a:rPr>
              <a:t>Многомерные</a:t>
            </a:r>
            <a:r>
              <a:rPr lang="ru-RU" dirty="0" smtClean="0"/>
              <a:t> </a:t>
            </a:r>
          </a:p>
          <a:p>
            <a:pPr eaLnBrk="1" hangingPunct="1">
              <a:defRPr/>
            </a:pPr>
            <a:r>
              <a:rPr lang="ru-RU" dirty="0" smtClean="0">
                <a:hlinkClick r:id="rId7" tooltip="Объектно-ориентированные базы данных"/>
              </a:rPr>
              <a:t>Объектно-ориентированные</a:t>
            </a:r>
            <a:r>
              <a:rPr lang="ru-RU" dirty="0" smtClean="0"/>
              <a:t> </a:t>
            </a:r>
          </a:p>
          <a:p>
            <a:pPr eaLnBrk="1" hangingPunct="1">
              <a:defRPr/>
            </a:pPr>
            <a:r>
              <a:rPr lang="ru-RU" dirty="0" smtClean="0">
                <a:hlinkClick r:id="rId8" tooltip="Дедуктивная база данных (страница отсутствует)"/>
              </a:rPr>
              <a:t>Дедуктивные</a:t>
            </a:r>
            <a:r>
              <a:rPr lang="ru-RU" dirty="0" smtClean="0"/>
              <a:t> </a:t>
            </a:r>
          </a:p>
          <a:p>
            <a:pPr eaLnBrk="1" hangingPunct="1">
              <a:defRPr/>
            </a:pPr>
            <a:endParaRPr lang="ru-RU"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57200" y="333375"/>
            <a:ext cx="8229600" cy="5762625"/>
          </a:xfrm>
        </p:spPr>
        <p:txBody>
          <a:bodyPr/>
          <a:lstStyle/>
          <a:p>
            <a:pPr eaLnBrk="1" hangingPunct="1">
              <a:defRPr/>
            </a:pPr>
            <a:r>
              <a:rPr lang="ru-RU" sz="2800" b="1" dirty="0" smtClean="0"/>
              <a:t>Картотека</a:t>
            </a:r>
            <a:r>
              <a:rPr lang="ru-RU" sz="2800" dirty="0" smtClean="0"/>
              <a:t> (</a:t>
            </a:r>
            <a:r>
              <a:rPr lang="ru-RU" sz="2800" dirty="0" smtClean="0">
                <a:hlinkClick r:id="rId2" tooltip="Греческий язык"/>
              </a:rPr>
              <a:t>греч</a:t>
            </a:r>
            <a:r>
              <a:rPr lang="ru-RU" sz="2800" dirty="0" smtClean="0"/>
              <a:t>. </a:t>
            </a:r>
            <a:r>
              <a:rPr lang="ru-RU" sz="2800" dirty="0" err="1" smtClean="0"/>
              <a:t>chártes</a:t>
            </a:r>
            <a:r>
              <a:rPr lang="ru-RU" sz="2800" dirty="0" smtClean="0"/>
              <a:t> «лист папируса» и </a:t>
            </a:r>
            <a:r>
              <a:rPr lang="ru-RU" sz="2800" dirty="0" err="1" smtClean="0"/>
              <a:t>θήκη</a:t>
            </a:r>
            <a:r>
              <a:rPr lang="ru-RU" sz="2800" dirty="0" smtClean="0"/>
              <a:t> «место хранения») — упорядоченное собрание данных, как правило на карточках малого </a:t>
            </a:r>
            <a:r>
              <a:rPr lang="ru-RU" sz="2800" dirty="0" smtClean="0">
                <a:hlinkClick r:id="rId3" tooltip="Формат"/>
              </a:rPr>
              <a:t>формата</a:t>
            </a:r>
            <a:r>
              <a:rPr lang="ru-RU" sz="2800" dirty="0" smtClean="0"/>
              <a:t> и являет собой </a:t>
            </a:r>
            <a:r>
              <a:rPr lang="ru-RU" sz="2800" dirty="0" smtClean="0">
                <a:hlinkClick r:id="rId4" tooltip="Каталог"/>
              </a:rPr>
              <a:t>каталог</a:t>
            </a:r>
            <a:r>
              <a:rPr lang="ru-RU" sz="2800" dirty="0" smtClean="0"/>
              <a:t> какой либо </a:t>
            </a:r>
            <a:r>
              <a:rPr lang="ru-RU" sz="2800" dirty="0" smtClean="0">
                <a:hlinkClick r:id="rId5" tooltip="Базы данных"/>
              </a:rPr>
              <a:t>базы данных</a:t>
            </a:r>
            <a:r>
              <a:rPr lang="ru-RU" sz="2800" dirty="0" smtClean="0"/>
              <a:t>. Для упорядочивания выбирается один какой-либо фактор.</a:t>
            </a:r>
          </a:p>
          <a:p>
            <a:pPr eaLnBrk="1" hangingPunct="1">
              <a:defRPr/>
            </a:pPr>
            <a:r>
              <a:rPr lang="ru-RU" sz="2800" dirty="0" smtClean="0"/>
              <a:t>Картотека может быть внесена в электронную базу данных. В отличие от базы данных, картотека состоит, как правило, из одного единственного собрания идентичных по структуре карт. Электронным аналогом картотеки является </a:t>
            </a:r>
            <a:r>
              <a:rPr lang="ru-RU" sz="2800" dirty="0" smtClean="0">
                <a:hlinkClick r:id="rId6" tooltip="Таблица"/>
              </a:rPr>
              <a:t>таблица</a:t>
            </a:r>
            <a:r>
              <a:rPr lang="ru-RU" sz="2800" dirty="0" smtClean="0"/>
              <a:t> базы данных. Одна карта соответствует одной строке электронной таблицы.</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кстура">
  <a:themeElements>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Тексту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631</TotalTime>
  <Words>1987</Words>
  <Application>Microsoft Office PowerPoint</Application>
  <PresentationFormat>Экран (4:3)</PresentationFormat>
  <Paragraphs>108</Paragraphs>
  <Slides>29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29</vt:i4>
      </vt:variant>
    </vt:vector>
  </HeadingPairs>
  <TitlesOfParts>
    <vt:vector size="33" baseType="lpstr">
      <vt:lpstr>Tahoma</vt:lpstr>
      <vt:lpstr>Arial</vt:lpstr>
      <vt:lpstr>Wingdings</vt:lpstr>
      <vt:lpstr>Текстура</vt:lpstr>
      <vt:lpstr>Базы данных и системы управления базами данных Основные понятия баз данных. </vt:lpstr>
      <vt:lpstr>Презентация PowerPoint</vt:lpstr>
      <vt:lpstr>Презентация PowerPoint</vt:lpstr>
      <vt:lpstr>Информационные модели</vt:lpstr>
      <vt:lpstr>Формализация</vt:lpstr>
      <vt:lpstr>Презентация PowerPoint</vt:lpstr>
      <vt:lpstr>Организация структуры БД формируется исходя из следующих соображений: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Разработка технического задания </vt:lpstr>
      <vt:lpstr>Разработка структуры базы данных. </vt:lpstr>
      <vt:lpstr>Основные элементы баз данных</vt:lpstr>
      <vt:lpstr>Пример таблицы Access </vt:lpstr>
      <vt:lpstr>Основные элементы баз данных</vt:lpstr>
      <vt:lpstr>Ключевые поля</vt:lpstr>
      <vt:lpstr>Ключевые поля</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понятия баз данных. Базы данных и системы управления базами данных</dc:title>
  <dc:creator>Admin</dc:creator>
  <cp:lastModifiedBy>Павел</cp:lastModifiedBy>
  <cp:revision>14</cp:revision>
  <dcterms:created xsi:type="dcterms:W3CDTF">2009-02-17T22:07:46Z</dcterms:created>
  <dcterms:modified xsi:type="dcterms:W3CDTF">2012-04-16T08:41:32Z</dcterms:modified>
</cp:coreProperties>
</file>