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58" r:id="rId6"/>
    <p:sldId id="260" r:id="rId7"/>
    <p:sldId id="268" r:id="rId8"/>
    <p:sldId id="261" r:id="rId9"/>
    <p:sldId id="269" r:id="rId10"/>
    <p:sldId id="262" r:id="rId11"/>
    <p:sldId id="270" r:id="rId12"/>
    <p:sldId id="271" r:id="rId13"/>
    <p:sldId id="264" r:id="rId14"/>
    <p:sldId id="265" r:id="rId15"/>
    <p:sldId id="266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DE1E95-65E2-45BE-8CD5-FBDFA5AC77B3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BD2721-4E7B-4C6B-8E77-DB8E2E86E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3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C56F-3C33-4275-94B2-EB2DF0C4332D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F2EC-3C6F-4B5A-B9AD-63C161207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9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BC52-C90A-4D76-9977-962366C6E03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5A2D-2F11-429D-95F3-E8014D19E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8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0987-C07A-492E-8334-C6FE9B2681E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2BFA-1242-49D7-B1AE-C760E1787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8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4D18C0-87C7-4E39-8C7D-A841E64838CA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2C5A9-A3AB-40C2-B391-048B5BC97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4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1EA4-5567-40B7-8BC0-9E4DCC2F06DB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E24F-9773-4066-AAB1-1E44C39FD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61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85D88A-B1D0-4815-B70F-08C7C6DB21E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7EF370-16A5-4BC1-BE0C-E7A1AFD83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9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A7F8-D8CB-4408-B0DF-79A9F217EAAA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26C8-4CDE-42CF-8E91-DB8243477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8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ACB3B-4BA9-4218-AB97-4C61DD3908B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A5BA1-20EF-4BD9-9737-B7A8E0E52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9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1C20EB-56C7-4E6A-AD34-8CF257C58BE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F6DB4C-0CA9-46C0-8A2B-063948BF2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99655E-737F-437D-9A12-CE57AF024C4B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3F478-83C8-4673-A12C-D61EFB0C9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8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3E8AE7DD-3A86-42C3-846B-349C8F90362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789D20F-352C-4B81-B283-10CCD270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619250" y="642938"/>
            <a:ext cx="6938963" cy="625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Основы программирования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000250"/>
            <a:ext cx="6881813" cy="3071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 В качестве базового языка взят обычный </a:t>
            </a:r>
            <a:r>
              <a:rPr lang="en-US" sz="3600" dirty="0" smtClean="0"/>
              <a:t>BASIC </a:t>
            </a:r>
            <a:r>
              <a:rPr lang="ru-RU" sz="3600" dirty="0" smtClean="0"/>
              <a:t>позволяющий в простой и наглядной форме выполнять основные конструкции программирования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Операторы цикла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dirty="0" smtClean="0"/>
              <a:t>for A:=1 to 10 do (step=1)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dirty="0" smtClean="0"/>
              <a:t>  WRITELN(A)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5400" dirty="0" smtClean="0"/>
              <a:t>End</a:t>
            </a:r>
            <a:r>
              <a:rPr lang="ru-RU" sz="5400" dirty="0" smtClean="0"/>
              <a:t> (</a:t>
            </a:r>
            <a:r>
              <a:rPr lang="en-US" sz="5400" dirty="0" smtClean="0"/>
              <a:t>next)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Операторы цикла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835150" y="1052513"/>
            <a:ext cx="6862763" cy="56165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do {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  computation(&amp;i);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} while (i &lt; 10);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i=1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Do while i=15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@10+</a:t>
            </a:r>
            <a:r>
              <a:rPr lang="en-US" dirty="0"/>
              <a:t>i</a:t>
            </a:r>
            <a:r>
              <a:rPr lang="en-US" dirty="0" smtClean="0"/>
              <a:t>,20 SAY </a:t>
            </a:r>
            <a:r>
              <a:rPr lang="ru-RU" dirty="0" smtClean="0"/>
              <a:t>« Привет»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i=i+1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End do</a:t>
            </a:r>
            <a:endParaRPr lang="en-US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Безусловный переход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goto 1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Подпрограммы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GOSUB 500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clearscreen()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Пример программы на</a:t>
            </a: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 Basic</a:t>
            </a: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042988" y="836613"/>
            <a:ext cx="7643812" cy="5688012"/>
          </a:xfrm>
        </p:spPr>
        <p:txBody>
          <a:bodyPr>
            <a:normAutofit lnSpcReduction="1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10 CLS '</a:t>
            </a:r>
            <a:r>
              <a:rPr lang="ru-RU" sz="1600" dirty="0" smtClean="0"/>
              <a:t>Очистка экрана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20 </a:t>
            </a:r>
            <a:r>
              <a:rPr lang="en-US" sz="1600" dirty="0" smtClean="0"/>
              <a:t>PRINT "</a:t>
            </a:r>
            <a:r>
              <a:rPr lang="ru-RU" sz="1600" dirty="0" smtClean="0"/>
              <a:t>Добро пожаловать!" 'Заголовок в первой строке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30 'Цикл, выводящий линию под заголовком, на всю ширину экрана 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40 </a:t>
            </a:r>
            <a:r>
              <a:rPr lang="en-US" sz="1600" dirty="0" smtClean="0"/>
              <a:t>FOR I=1 TO 80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50 PRINT "=";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60 NEXT I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65 '</a:t>
            </a:r>
            <a:r>
              <a:rPr lang="ru-RU" sz="1600" dirty="0" smtClean="0"/>
              <a:t>Ввод символьных данных от пользователя (комментарий добавлен после ввода нижних строк)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70 </a:t>
            </a:r>
            <a:r>
              <a:rPr lang="en-US" sz="1600" dirty="0" smtClean="0"/>
              <a:t>INPUT "</a:t>
            </a:r>
            <a:r>
              <a:rPr lang="ru-RU" sz="1600" dirty="0" smtClean="0"/>
              <a:t>Имя:  ",</a:t>
            </a:r>
            <a:r>
              <a:rPr lang="en-US" sz="1600" dirty="0" smtClean="0"/>
              <a:t>N$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80 INPUT "</a:t>
            </a:r>
            <a:r>
              <a:rPr lang="ru-RU" sz="1600" dirty="0" smtClean="0"/>
              <a:t>Фамилия: ",</a:t>
            </a:r>
            <a:r>
              <a:rPr lang="en-US" sz="1600" dirty="0" smtClean="0"/>
              <a:t>S$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90 INPUT "</a:t>
            </a:r>
            <a:r>
              <a:rPr lang="ru-RU" sz="1600" dirty="0" smtClean="0"/>
              <a:t>Отчество: ",</a:t>
            </a:r>
            <a:r>
              <a:rPr lang="en-US" sz="1600" dirty="0" smtClean="0"/>
              <a:t>T$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95 '</a:t>
            </a:r>
            <a:r>
              <a:rPr lang="ru-RU" sz="1600" dirty="0" smtClean="0"/>
              <a:t>Вырезаем копию первых символов из имени и отчества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100 </a:t>
            </a:r>
            <a:r>
              <a:rPr lang="en-US" sz="1600" dirty="0" smtClean="0"/>
              <a:t>N2$=LEFT$(N$,1)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110 T2$=LEFT$(T$,1)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120 '</a:t>
            </a:r>
            <a:r>
              <a:rPr lang="ru-RU" sz="1600" dirty="0" smtClean="0"/>
              <a:t>Выводим результат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130 </a:t>
            </a:r>
            <a:r>
              <a:rPr lang="en-US" sz="1600" dirty="0" smtClean="0"/>
              <a:t>PRINT "</a:t>
            </a:r>
            <a:r>
              <a:rPr lang="ru-RU" sz="1600" dirty="0" smtClean="0"/>
              <a:t>Ваше имя кратко: ";</a:t>
            </a:r>
            <a:r>
              <a:rPr lang="en-US" sz="1600" dirty="0" smtClean="0"/>
              <a:t>S$;" ";N2$;". ";T2$;"."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140 INPUT "</a:t>
            </a:r>
            <a:r>
              <a:rPr lang="ru-RU" sz="1600" dirty="0" smtClean="0"/>
              <a:t>Повторить программу? (</a:t>
            </a:r>
            <a:r>
              <a:rPr lang="en-US" sz="1600" dirty="0" smtClean="0"/>
              <a:t>Y/N) ",U$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150 IF U$="Y" THEN GOTO 10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160 END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282575"/>
            <a:ext cx="8640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Пример программы в виде блок схемы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042988" y="1412875"/>
            <a:ext cx="69040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Задан одномерный массив </a:t>
            </a:r>
            <a:r>
              <a:rPr lang="en-US" sz="2800"/>
              <a:t>X</a:t>
            </a:r>
            <a:r>
              <a:rPr lang="en-US" sz="2800" baseline="-25000"/>
              <a:t>1,</a:t>
            </a:r>
            <a:r>
              <a:rPr lang="en-US" sz="2800">
                <a:solidFill>
                  <a:srgbClr val="000000"/>
                </a:solidFill>
              </a:rPr>
              <a:t>X</a:t>
            </a:r>
            <a:r>
              <a:rPr lang="en-US" sz="2800" baseline="-25000">
                <a:solidFill>
                  <a:srgbClr val="000000"/>
                </a:solidFill>
              </a:rPr>
              <a:t>2,</a:t>
            </a:r>
            <a:r>
              <a:rPr lang="en-US" sz="2800">
                <a:solidFill>
                  <a:srgbClr val="000000"/>
                </a:solidFill>
              </a:rPr>
              <a:t>X</a:t>
            </a:r>
            <a:r>
              <a:rPr lang="en-US" sz="2800" baseline="-25000">
                <a:solidFill>
                  <a:srgbClr val="000000"/>
                </a:solidFill>
              </a:rPr>
              <a:t>3,</a:t>
            </a:r>
            <a:r>
              <a:rPr lang="en-US" sz="2800">
                <a:solidFill>
                  <a:srgbClr val="000000"/>
                </a:solidFill>
              </a:rPr>
              <a:t>X</a:t>
            </a:r>
            <a:r>
              <a:rPr lang="en-US" sz="2800" baseline="-25000">
                <a:solidFill>
                  <a:srgbClr val="000000"/>
                </a:solidFill>
              </a:rPr>
              <a:t>N  </a:t>
            </a:r>
            <a:r>
              <a:rPr lang="ru-RU" sz="2800">
                <a:solidFill>
                  <a:srgbClr val="000000"/>
                </a:solidFill>
              </a:rPr>
              <a:t>фрагмент алгоритме определяет:</a:t>
            </a:r>
            <a:endParaRPr lang="ru-RU" sz="280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258888" y="3032125"/>
            <a:ext cx="914400" cy="6127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R=1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225550" y="4040188"/>
            <a:ext cx="914400" cy="6127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i=2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2419350" y="4040188"/>
            <a:ext cx="1736725" cy="612775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 &lt;= 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4613275" y="4040188"/>
            <a:ext cx="1838325" cy="612775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baseline="-25000" dirty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&lt; 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698875" y="3184525"/>
            <a:ext cx="1371600" cy="6127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i=i+2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810375" y="4040188"/>
            <a:ext cx="1584325" cy="6127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R=R*X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1716088" y="2671763"/>
            <a:ext cx="0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687513" y="3679825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87713" y="4652963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687513" y="3649663"/>
            <a:ext cx="0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87713" y="4668838"/>
            <a:ext cx="0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39950" y="4346575"/>
            <a:ext cx="3460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3" idx="1"/>
          </p:cNvCxnSpPr>
          <p:nvPr/>
        </p:nvCxnSpPr>
        <p:spPr>
          <a:xfrm>
            <a:off x="4156075" y="4346575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451600" y="4349750"/>
            <a:ext cx="3460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87713" y="3490913"/>
            <a:ext cx="0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532438" y="3490913"/>
            <a:ext cx="0" cy="542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15" idx="3"/>
            <a:endCxn id="14" idx="3"/>
          </p:cNvCxnSpPr>
          <p:nvPr/>
        </p:nvCxnSpPr>
        <p:spPr>
          <a:xfrm flipH="1" flipV="1">
            <a:off x="5070475" y="3490913"/>
            <a:ext cx="3324225" cy="855662"/>
          </a:xfrm>
          <a:prstGeom prst="bentConnector3">
            <a:avLst>
              <a:gd name="adj1" fmla="val -687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5" name="Прямая соединительная линия 16384"/>
          <p:cNvCxnSpPr>
            <a:stCxn id="14" idx="1"/>
          </p:cNvCxnSpPr>
          <p:nvPr/>
        </p:nvCxnSpPr>
        <p:spPr>
          <a:xfrm flipH="1">
            <a:off x="3287713" y="3490913"/>
            <a:ext cx="4111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0" name="TextBox 16388"/>
          <p:cNvSpPr txBox="1">
            <a:spLocks noChangeArrowheads="1"/>
          </p:cNvSpPr>
          <p:nvPr/>
        </p:nvSpPr>
        <p:spPr bwMode="auto">
          <a:xfrm>
            <a:off x="4075113" y="3976688"/>
            <a:ext cx="447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да</a:t>
            </a:r>
          </a:p>
        </p:txBody>
      </p:sp>
      <p:sp>
        <p:nvSpPr>
          <p:cNvPr id="22551" name="TextBox 37"/>
          <p:cNvSpPr txBox="1">
            <a:spLocks noChangeArrowheads="1"/>
          </p:cNvSpPr>
          <p:nvPr/>
        </p:nvSpPr>
        <p:spPr bwMode="auto">
          <a:xfrm>
            <a:off x="6329363" y="3978275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да</a:t>
            </a:r>
          </a:p>
        </p:txBody>
      </p:sp>
      <p:sp>
        <p:nvSpPr>
          <p:cNvPr id="22552" name="TextBox 16389"/>
          <p:cNvSpPr txBox="1">
            <a:spLocks noChangeArrowheads="1"/>
          </p:cNvSpPr>
          <p:nvPr/>
        </p:nvSpPr>
        <p:spPr bwMode="auto">
          <a:xfrm>
            <a:off x="3430588" y="4668838"/>
            <a:ext cx="538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нет</a:t>
            </a:r>
          </a:p>
        </p:txBody>
      </p:sp>
      <p:sp>
        <p:nvSpPr>
          <p:cNvPr id="22553" name="TextBox 39"/>
          <p:cNvSpPr txBox="1">
            <a:spLocks noChangeArrowheads="1"/>
          </p:cNvSpPr>
          <p:nvPr/>
        </p:nvSpPr>
        <p:spPr bwMode="auto">
          <a:xfrm>
            <a:off x="5532438" y="3635375"/>
            <a:ext cx="539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53916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Пример программы в виде блок схемы</a:t>
            </a:r>
          </a:p>
        </p:txBody>
      </p:sp>
      <p:pic>
        <p:nvPicPr>
          <p:cNvPr id="23555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47800"/>
            <a:ext cx="6529388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Расчёт по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лок схеме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268413"/>
            <a:ext cx="5095875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Основные типы данных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Числовой</a:t>
            </a:r>
          </a:p>
          <a:p>
            <a:pPr eaLnBrk="1" hangingPunct="1"/>
            <a:r>
              <a:rPr lang="ru-RU" smtClean="0"/>
              <a:t>Целочисленные типы</a:t>
            </a:r>
          </a:p>
          <a:p>
            <a:pPr eaLnBrk="1" hangingPunct="1"/>
            <a:r>
              <a:rPr lang="ru-RU" smtClean="0"/>
              <a:t>Вещественный (с плавающей запятой)</a:t>
            </a:r>
          </a:p>
          <a:p>
            <a:pPr eaLnBrk="1" hangingPunct="1"/>
            <a:r>
              <a:rPr lang="ru-RU" b="1" smtClean="0"/>
              <a:t>Логические типы (0,1 или ИСТИНА, ЛОЖЬ)</a:t>
            </a:r>
            <a:endParaRPr lang="ru-RU" smtClean="0"/>
          </a:p>
          <a:p>
            <a:pPr eaLnBrk="1" hangingPunct="1"/>
            <a:r>
              <a:rPr lang="ru-RU" b="1" smtClean="0"/>
              <a:t>Текстовый (Строковый тип часто обозначается символоь - </a:t>
            </a:r>
            <a:r>
              <a:rPr lang="en-US" b="1" smtClean="0"/>
              <a:t>$</a:t>
            </a:r>
            <a:r>
              <a:rPr lang="ru-RU" b="1" smtClean="0"/>
              <a:t>)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Переменные, константы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Поименованная или адресуемая область памяти в которой находится значения (данные)</a:t>
            </a:r>
          </a:p>
          <a:p>
            <a:pPr marL="3600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Это имя можно использовать для доступа к данным хранящимся в переменной.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Константа - величина, не изменяющая своё значение в рамках рассматриваемого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Массивы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900113" y="836613"/>
            <a:ext cx="8002587" cy="528955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Массив — Упорядоченный набор данных, для хранения данных одного типа, идентифицируемых с помощью одного или нескольких </a:t>
            </a:r>
            <a:r>
              <a:rPr lang="ru-RU" sz="2400" i="1" dirty="0" smtClean="0"/>
              <a:t>индексов</a:t>
            </a:r>
            <a:r>
              <a:rPr lang="ru-RU" sz="2400" dirty="0" smtClean="0"/>
              <a:t>. В простейшем случае массив имеет постоянную длину и хранит единицы данных одного и того же типа.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(4)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B</a:t>
            </a:r>
            <a:r>
              <a:rPr lang="en-US" sz="2400" baseline="-25000" dirty="0" smtClean="0">
                <a:solidFill>
                  <a:srgbClr val="000000"/>
                </a:solidFill>
              </a:rPr>
              <a:t>(3,5)</a:t>
            </a:r>
            <a:r>
              <a:rPr lang="en-US" sz="2400" dirty="0" smtClean="0">
                <a:solidFill>
                  <a:srgbClr val="000000"/>
                </a:solidFill>
              </a:rPr>
              <a:t> ,C</a:t>
            </a:r>
            <a:r>
              <a:rPr lang="en-US" sz="2400" baseline="-25000" dirty="0" smtClean="0">
                <a:solidFill>
                  <a:srgbClr val="000000"/>
                </a:solidFill>
              </a:rPr>
              <a:t>(4,3,7)</a:t>
            </a:r>
            <a:r>
              <a:rPr lang="en-US" sz="2400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Поддержка индексных массивов (свой синтаксис объявления, функции для работы с элементами и т. д.) есть в большинстве высокоуровневых языков программирования. Максимально допустимая размерность массива, типы и диапазоны значений индексов, ограничения на типы элементов определяются языком программирования и/или конкретным транслятором.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Основные операции присваивания и математические операции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35100" y="2060575"/>
            <a:ext cx="7499350" cy="4187825"/>
          </a:xfrm>
        </p:spPr>
        <p:txBody>
          <a:bodyPr/>
          <a:lstStyle/>
          <a:p>
            <a:pPr eaLnBrk="1" hangingPunct="1"/>
            <a:r>
              <a:rPr lang="ru-RU" smtClean="0"/>
              <a:t>Имя переменной </a:t>
            </a:r>
            <a:r>
              <a:rPr lang="en-US" smtClean="0"/>
              <a:t>(Sum), </a:t>
            </a:r>
            <a:r>
              <a:rPr lang="ru-RU" smtClean="0"/>
              <a:t>операция присваивания (=), значение (20)</a:t>
            </a:r>
          </a:p>
          <a:p>
            <a:pPr eaLnBrk="1" hangingPunct="1"/>
            <a:r>
              <a:rPr lang="en-US" smtClean="0"/>
              <a:t>Sum=20</a:t>
            </a:r>
          </a:p>
          <a:p>
            <a:pPr eaLnBrk="1" hangingPunct="1"/>
            <a:r>
              <a:rPr lang="en-US" smtClean="0"/>
              <a:t>Sum=20+X+3*Y</a:t>
            </a:r>
            <a:endParaRPr lang="ru-RU" smtClean="0"/>
          </a:p>
          <a:p>
            <a:pPr eaLnBrk="1" hangingPunct="1"/>
            <a:r>
              <a:rPr lang="ru-RU" smtClean="0"/>
              <a:t>Оператор присваивания </a:t>
            </a:r>
            <a:r>
              <a:rPr lang="en-US" smtClean="0"/>
              <a:t>LET </a:t>
            </a:r>
            <a:r>
              <a:rPr lang="ru-RU" smtClean="0"/>
              <a:t>(Пусть)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Операторы и команды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Операторы и команды.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Оператор – слово или набор слов который язык программирования воспринимает как инструкцию и выполняет связанные с этой инструкцией действия.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Команда - </a:t>
            </a:r>
            <a:r>
              <a:rPr lang="ru-RU" dirty="0" smtClean="0">
                <a:solidFill>
                  <a:srgbClr val="000000"/>
                </a:solidFill>
              </a:rPr>
              <a:t>слово или набор слов который язык программирования воспринимает как непосредственное выполнение какого-либо действия.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000000"/>
                </a:solidFill>
              </a:rPr>
              <a:t>Операторы вывода (печати) и ввода информации</a:t>
            </a: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Input – </a:t>
            </a:r>
            <a:r>
              <a:rPr lang="ru-RU" dirty="0" smtClean="0"/>
              <a:t>оператор ввода информации с клавиатуры. Может накладываться маска ввода.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INPUT X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Print – </a:t>
            </a:r>
            <a:r>
              <a:rPr lang="ru-RU" dirty="0" smtClean="0"/>
              <a:t>оператор вывода информации (на экран или принтер (консоль). Может указываться номер строки, позиция символа в строке и маска вывода. 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PRINT </a:t>
            </a:r>
            <a:r>
              <a:rPr lang="ru-RU" dirty="0" smtClean="0"/>
              <a:t>«Введите число»; </a:t>
            </a:r>
            <a:r>
              <a:rPr lang="en-US" dirty="0" smtClean="0"/>
              <a:t>INPUT </a:t>
            </a:r>
            <a:r>
              <a:rPr lang="ru-RU" dirty="0" smtClean="0"/>
              <a:t> </a:t>
            </a:r>
            <a:r>
              <a:rPr lang="en-US" dirty="0" smtClean="0"/>
              <a:t>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633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Операторы ветвления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547813" y="981075"/>
            <a:ext cx="7138987" cy="5145088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if A &gt; 3 then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       WRITELN(A)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   else WRITELN(«NOT YET»)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end </a:t>
            </a:r>
            <a:endParaRPr lang="ru-RU" b="1" dirty="0" smtClean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10 INPUT I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20 IF I &gt;= 0 THEN PRINT "Positive number or null" : GOTO 40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30 PRINT "Negative number"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40 END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6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Переключатель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250" y="908050"/>
            <a:ext cx="7067550" cy="5218113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switch (c) {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  case 'a':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    alert();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    break;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  case 'q':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    quit();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    break;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/>
              <a:t>}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537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Основы программирования</vt:lpstr>
      <vt:lpstr>Основные типы данных</vt:lpstr>
      <vt:lpstr>Переменные, константы</vt:lpstr>
      <vt:lpstr>Массивы</vt:lpstr>
      <vt:lpstr>Основные операции присваивания и математические операции</vt:lpstr>
      <vt:lpstr>Операторы и команды</vt:lpstr>
      <vt:lpstr>Операторы вывода (печати) и ввода информации</vt:lpstr>
      <vt:lpstr>Операторы ветвления</vt:lpstr>
      <vt:lpstr>Переключатель</vt:lpstr>
      <vt:lpstr>Операторы цикла</vt:lpstr>
      <vt:lpstr>Операторы цикла</vt:lpstr>
      <vt:lpstr>Безусловный переход</vt:lpstr>
      <vt:lpstr>Подпрограммы</vt:lpstr>
      <vt:lpstr>Пример программы на Basic </vt:lpstr>
      <vt:lpstr>Пример программы в виде блок схемы</vt:lpstr>
      <vt:lpstr>Пример программы в виде блок схемы</vt:lpstr>
      <vt:lpstr>Расчёт по блок схеме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программирования</dc:title>
  <dc:creator>Pavel</dc:creator>
  <cp:lastModifiedBy>Павел</cp:lastModifiedBy>
  <cp:revision>17</cp:revision>
  <dcterms:created xsi:type="dcterms:W3CDTF">2010-02-24T11:44:58Z</dcterms:created>
  <dcterms:modified xsi:type="dcterms:W3CDTF">2012-04-16T08:42:33Z</dcterms:modified>
</cp:coreProperties>
</file>