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7" r:id="rId5"/>
    <p:sldId id="266" r:id="rId6"/>
    <p:sldId id="265" r:id="rId7"/>
    <p:sldId id="264" r:id="rId8"/>
    <p:sldId id="261" r:id="rId9"/>
    <p:sldId id="263" r:id="rId10"/>
    <p:sldId id="262" r:id="rId11"/>
    <p:sldId id="259" r:id="rId12"/>
    <p:sldId id="260" r:id="rId13"/>
    <p:sldId id="274" r:id="rId14"/>
    <p:sldId id="294" r:id="rId15"/>
    <p:sldId id="295" r:id="rId16"/>
    <p:sldId id="273" r:id="rId17"/>
    <p:sldId id="283" r:id="rId18"/>
    <p:sldId id="282" r:id="rId19"/>
    <p:sldId id="281" r:id="rId20"/>
    <p:sldId id="280" r:id="rId21"/>
    <p:sldId id="279" r:id="rId22"/>
    <p:sldId id="278" r:id="rId23"/>
    <p:sldId id="277" r:id="rId24"/>
    <p:sldId id="276" r:id="rId25"/>
    <p:sldId id="286" r:id="rId26"/>
    <p:sldId id="285" r:id="rId27"/>
    <p:sldId id="284" r:id="rId28"/>
    <p:sldId id="272" r:id="rId29"/>
    <p:sldId id="288" r:id="rId30"/>
    <p:sldId id="287" r:id="rId31"/>
    <p:sldId id="293" r:id="rId32"/>
    <p:sldId id="271" r:id="rId33"/>
    <p:sldId id="270" r:id="rId34"/>
    <p:sldId id="292" r:id="rId35"/>
    <p:sldId id="291" r:id="rId3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205"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E9BDA180-8517-474F-AB0B-919E23A0BDCB}" type="datetimeFigureOut">
              <a:rPr lang="ru-RU"/>
              <a:pPr>
                <a:defRPr/>
              </a:pPr>
              <a:t>16.04.2012</a:t>
            </a:fld>
            <a:endParaRPr 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FA4D9C28-30EB-420F-93CE-10AA966BC499}" type="slidenum">
              <a:rPr lang="ru-RU"/>
              <a:pPr>
                <a:defRPr/>
              </a:pPr>
              <a:t>‹#›</a:t>
            </a:fld>
            <a:endParaRPr lang="ru-RU"/>
          </a:p>
        </p:txBody>
      </p:sp>
    </p:spTree>
    <p:extLst>
      <p:ext uri="{BB962C8B-B14F-4D97-AF65-F5344CB8AC3E}">
        <p14:creationId xmlns:p14="http://schemas.microsoft.com/office/powerpoint/2010/main" val="1916669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926AFB08-7553-4D92-8AAE-1C8F95673C22}" type="datetimeFigureOut">
              <a:rPr lang="ru-RU"/>
              <a:pPr>
                <a:defRPr/>
              </a:pPr>
              <a:t>16.04.2012</a:t>
            </a:fld>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14CBC720-728B-4221-89C4-7046EA389B11}" type="slidenum">
              <a:rPr lang="ru-RU"/>
              <a:pPr>
                <a:defRPr/>
              </a:pPr>
              <a:t>‹#›</a:t>
            </a:fld>
            <a:endParaRPr lang="ru-RU"/>
          </a:p>
        </p:txBody>
      </p:sp>
    </p:spTree>
    <p:extLst>
      <p:ext uri="{BB962C8B-B14F-4D97-AF65-F5344CB8AC3E}">
        <p14:creationId xmlns:p14="http://schemas.microsoft.com/office/powerpoint/2010/main" val="235310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D4338A15-B370-4940-9C5F-5F521C6B77C1}" type="datetimeFigureOut">
              <a:rPr lang="ru-RU"/>
              <a:pPr>
                <a:defRPr/>
              </a:pPr>
              <a:t>16.04.2012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8D58A0B-000C-4596-9C2A-EF8E9E7B5DBA}" type="slidenum">
              <a:rPr lang="ru-RU"/>
              <a:pPr>
                <a:defRPr/>
              </a:pPr>
              <a:t>‹#›</a:t>
            </a:fld>
            <a:endParaRPr lang="ru-RU"/>
          </a:p>
        </p:txBody>
      </p:sp>
    </p:spTree>
    <p:extLst>
      <p:ext uri="{BB962C8B-B14F-4D97-AF65-F5344CB8AC3E}">
        <p14:creationId xmlns:p14="http://schemas.microsoft.com/office/powerpoint/2010/main" val="96040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Объект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FFAECCD0-C2DB-4257-A3CD-B7F9CC04F11D}" type="datetimeFigureOut">
              <a:rPr lang="ru-RU"/>
              <a:pPr>
                <a:defRPr/>
              </a:pPr>
              <a:t>16.04.2012</a:t>
            </a:fld>
            <a:endParaRPr 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4C5A6A6D-88E5-4CB2-832E-DD1D488B35EF}" type="slidenum">
              <a:rPr lang="ru-RU"/>
              <a:pPr>
                <a:defRPr/>
              </a:pPr>
              <a:t>‹#›</a:t>
            </a:fld>
            <a:endParaRPr lang="ru-RU"/>
          </a:p>
        </p:txBody>
      </p:sp>
    </p:spTree>
    <p:extLst>
      <p:ext uri="{BB962C8B-B14F-4D97-AF65-F5344CB8AC3E}">
        <p14:creationId xmlns:p14="http://schemas.microsoft.com/office/powerpoint/2010/main" val="404819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56460EBD-8F50-4108-B054-DEEC69E0937D}" type="datetimeFigureOut">
              <a:rPr lang="ru-RU"/>
              <a:pPr>
                <a:defRPr/>
              </a:pPr>
              <a:t>16.04.2012</a:t>
            </a:fld>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49A13FCB-4955-421E-91E5-06B890CD776A}" type="slidenum">
              <a:rPr lang="ru-RU"/>
              <a:pPr>
                <a:defRPr/>
              </a:pPr>
              <a:t>‹#›</a:t>
            </a:fld>
            <a:endParaRPr lang="ru-RU"/>
          </a:p>
        </p:txBody>
      </p:sp>
    </p:spTree>
    <p:extLst>
      <p:ext uri="{BB962C8B-B14F-4D97-AF65-F5344CB8AC3E}">
        <p14:creationId xmlns:p14="http://schemas.microsoft.com/office/powerpoint/2010/main" val="18601078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D91F31C9-C993-43F0-8F17-1391961AC256}" type="datetimeFigureOut">
              <a:rPr lang="ru-RU"/>
              <a:pPr>
                <a:defRPr/>
              </a:pPr>
              <a:t>16.04.2012</a:t>
            </a:fld>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220DA086-BC57-413F-9A46-57CB072525CA}" type="slidenum">
              <a:rPr lang="ru-RU"/>
              <a:pPr>
                <a:defRPr/>
              </a:pPr>
              <a:t>‹#›</a:t>
            </a:fld>
            <a:endParaRPr lang="ru-RU"/>
          </a:p>
        </p:txBody>
      </p:sp>
    </p:spTree>
    <p:extLst>
      <p:ext uri="{BB962C8B-B14F-4D97-AF65-F5344CB8AC3E}">
        <p14:creationId xmlns:p14="http://schemas.microsoft.com/office/powerpoint/2010/main" val="2386655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A898CDD0-FC42-48A3-8238-1FF169DFEF26}" type="datetimeFigureOut">
              <a:rPr lang="ru-RU"/>
              <a:pPr>
                <a:defRPr/>
              </a:pPr>
              <a:t>16.04.2012</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161D0B03-A3F9-4AB4-B14D-D0F4D272A921}" type="slidenum">
              <a:rPr lang="ru-RU"/>
              <a:pPr>
                <a:defRPr/>
              </a:pPr>
              <a:t>‹#›</a:t>
            </a:fld>
            <a:endParaRPr lang="ru-RU"/>
          </a:p>
        </p:txBody>
      </p:sp>
    </p:spTree>
    <p:extLst>
      <p:ext uri="{BB962C8B-B14F-4D97-AF65-F5344CB8AC3E}">
        <p14:creationId xmlns:p14="http://schemas.microsoft.com/office/powerpoint/2010/main" val="1359692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B1232047-D709-4CB5-8D23-11487E0A4A06}" type="datetimeFigureOut">
              <a:rPr lang="ru-RU"/>
              <a:pPr>
                <a:defRPr/>
              </a:pPr>
              <a:t>16.04.2012</a:t>
            </a:fld>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F8BF3D79-CAE5-44B5-9F7C-E85AA6537174}" type="slidenum">
              <a:rPr lang="ru-RU"/>
              <a:pPr>
                <a:defRPr/>
              </a:pPr>
              <a:t>‹#›</a:t>
            </a:fld>
            <a:endParaRPr lang="ru-RU"/>
          </a:p>
        </p:txBody>
      </p:sp>
    </p:spTree>
    <p:extLst>
      <p:ext uri="{BB962C8B-B14F-4D97-AF65-F5344CB8AC3E}">
        <p14:creationId xmlns:p14="http://schemas.microsoft.com/office/powerpoint/2010/main" val="224363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ACAED10A-0F73-42CB-8630-9236E361C3CD}" type="datetimeFigureOut">
              <a:rPr lang="ru-RU"/>
              <a:pPr>
                <a:defRPr/>
              </a:pPr>
              <a:t>16.04.2012</a:t>
            </a:fld>
            <a:endParaRPr 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150B16D3-C81F-4C74-962D-6BB8C7DD5AB6}" type="slidenum">
              <a:rPr lang="ru-RU"/>
              <a:pPr>
                <a:defRPr/>
              </a:pPr>
              <a:t>‹#›</a:t>
            </a:fld>
            <a:endParaRPr lang="ru-RU"/>
          </a:p>
        </p:txBody>
      </p:sp>
    </p:spTree>
    <p:extLst>
      <p:ext uri="{BB962C8B-B14F-4D97-AF65-F5344CB8AC3E}">
        <p14:creationId xmlns:p14="http://schemas.microsoft.com/office/powerpoint/2010/main" val="311033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FF00BBA0-E7BE-4D83-AA5D-F90F1BEBA501}" type="datetimeFigureOut">
              <a:rPr lang="ru-RU"/>
              <a:pPr>
                <a:defRPr/>
              </a:pPr>
              <a:t>16.04.2012</a:t>
            </a:fld>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167ED143-6F31-4E21-AAFE-2B2487E6406B}" type="slidenum">
              <a:rPr lang="ru-RU"/>
              <a:pPr>
                <a:defRPr/>
              </a:pPr>
              <a:t>‹#›</a:t>
            </a:fld>
            <a:endParaRPr lang="ru-RU"/>
          </a:p>
        </p:txBody>
      </p:sp>
    </p:spTree>
    <p:extLst>
      <p:ext uri="{BB962C8B-B14F-4D97-AF65-F5344CB8AC3E}">
        <p14:creationId xmlns:p14="http://schemas.microsoft.com/office/powerpoint/2010/main" val="327089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74F957E7-F16D-4692-B303-2F67CAD32973}" type="datetimeFigureOut">
              <a:rPr lang="ru-RU"/>
              <a:pPr>
                <a:defRPr/>
              </a:pPr>
              <a:t>16.04.2012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8B1BB4D3-2FB1-4E3A-96AB-C565086490ED}" type="slidenum">
              <a:rPr lang="ru-RU"/>
              <a:pPr>
                <a:defRPr/>
              </a:pPr>
              <a:t>‹#›</a:t>
            </a:fld>
            <a:endParaRPr lang="ru-RU"/>
          </a:p>
        </p:txBody>
      </p:sp>
    </p:spTree>
    <p:extLst>
      <p:ext uri="{BB962C8B-B14F-4D97-AF65-F5344CB8AC3E}">
        <p14:creationId xmlns:p14="http://schemas.microsoft.com/office/powerpoint/2010/main" val="95861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Текст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smtClean="0">
                <a:solidFill>
                  <a:schemeClr val="accent1">
                    <a:shade val="75000"/>
                  </a:schemeClr>
                </a:solidFill>
              </a:defRPr>
            </a:lvl1pPr>
          </a:lstStyle>
          <a:p>
            <a:pPr>
              <a:defRPr/>
            </a:pPr>
            <a:fld id="{22EBA985-847D-4DE1-A245-8435A415296F}" type="datetimeFigureOut">
              <a:rPr lang="ru-RU"/>
              <a:pPr>
                <a:defRPr/>
              </a:pPr>
              <a:t>16.04.2012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smtClean="0">
                <a:solidFill>
                  <a:schemeClr val="accent1">
                    <a:shade val="75000"/>
                  </a:schemeClr>
                </a:solidFill>
              </a:defRPr>
            </a:lvl1pPr>
          </a:lstStyle>
          <a:p>
            <a:pPr>
              <a:defRPr/>
            </a:pPr>
            <a:fld id="{43624705-4943-40BF-BBC1-BCE240AD9C26}" type="slidenum">
              <a:rPr lang="ru-RU"/>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0" r:id="rId4"/>
    <p:sldLayoutId id="2147483806" r:id="rId5"/>
    <p:sldLayoutId id="2147483801" r:id="rId6"/>
    <p:sldLayoutId id="2147483807" r:id="rId7"/>
    <p:sldLayoutId id="2147483808" r:id="rId8"/>
    <p:sldLayoutId id="2147483809" r:id="rId9"/>
    <p:sldLayoutId id="2147483802" r:id="rId10"/>
    <p:sldLayoutId id="2147483810"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p:txBody>
          <a:bodyPr/>
          <a:lstStyle/>
          <a:p>
            <a:pPr fontAlgn="auto">
              <a:spcAft>
                <a:spcPts val="0"/>
              </a:spcAft>
              <a:defRPr/>
            </a:pPr>
            <a:r>
              <a:rPr lang="ru-RU" smtClean="0"/>
              <a:t>Языки программирования</a:t>
            </a:r>
          </a:p>
        </p:txBody>
      </p:sp>
      <p:sp>
        <p:nvSpPr>
          <p:cNvPr id="3" name="Подзаголовок 2"/>
          <p:cNvSpPr>
            <a:spLocks noGrp="1"/>
          </p:cNvSpPr>
          <p:nvPr>
            <p:ph type="subTitle" idx="1"/>
          </p:nvPr>
        </p:nvSpPr>
        <p:spPr/>
        <p:txBody>
          <a:bodyPr rtlCol="0">
            <a:normAutofit/>
          </a:bodyPr>
          <a:lstStyle/>
          <a:p>
            <a:pPr fontAlgn="auto">
              <a:spcAft>
                <a:spcPts val="0"/>
              </a:spcAft>
              <a:buFont typeface="Arial" pitchFamily="34" charset="0"/>
              <a:buNone/>
              <a:defRPr/>
            </a:pPr>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836613"/>
            <a:ext cx="8229600" cy="5289550"/>
          </a:xfrm>
        </p:spPr>
        <p:txBody>
          <a:bodyPr rtlCol="0">
            <a:normAutofit lnSpcReduction="10000"/>
          </a:bodyPr>
          <a:lstStyle/>
          <a:p>
            <a:pPr fontAlgn="auto">
              <a:spcAft>
                <a:spcPts val="0"/>
              </a:spcAft>
              <a:buFont typeface="Arial" pitchFamily="34" charset="0"/>
              <a:buChar char="•"/>
              <a:defRPr/>
            </a:pPr>
            <a:r>
              <a:rPr lang="ru-RU" b="1" dirty="0" smtClean="0"/>
              <a:t>Система программирования</a:t>
            </a:r>
          </a:p>
          <a:p>
            <a:pPr marL="0" indent="0" fontAlgn="auto">
              <a:spcAft>
                <a:spcPts val="0"/>
              </a:spcAft>
              <a:buFont typeface="Arial" pitchFamily="34" charset="0"/>
              <a:buNone/>
              <a:defRPr/>
            </a:pPr>
            <a:r>
              <a:rPr lang="ru-RU" b="1" dirty="0" smtClean="0"/>
              <a:t>Система программирования - программная система, предназначенная для разработки программ на конкретном языке программирования. Система программирования предоставляет пользователю специальные средства разработки программ: транслятор, (специальный) редактор текстов программ, библиотеки стандартных подпрограмм, программную документацию, отладчик и др. </a:t>
            </a:r>
          </a:p>
          <a:p>
            <a:pPr fontAlgn="auto">
              <a:spcAft>
                <a:spcPts val="0"/>
              </a:spcAft>
              <a:buFont typeface="Arial" pitchFamily="34" charset="0"/>
              <a:buChar char="•"/>
              <a:defRPr/>
            </a:pPr>
            <a:endParaRPr lang="ru-R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765175"/>
            <a:ext cx="8229600" cy="5360988"/>
          </a:xfrm>
        </p:spPr>
        <p:txBody>
          <a:bodyPr rtlCol="0">
            <a:normAutofit fontScale="92500" lnSpcReduction="10000"/>
          </a:bodyPr>
          <a:lstStyle/>
          <a:p>
            <a:pPr fontAlgn="auto">
              <a:spcAft>
                <a:spcPts val="0"/>
              </a:spcAft>
              <a:buFont typeface="Arial" pitchFamily="34" charset="0"/>
              <a:buChar char="•"/>
              <a:defRPr/>
            </a:pPr>
            <a:r>
              <a:rPr lang="ru-RU" b="1" dirty="0" smtClean="0"/>
              <a:t>Тип данных </a:t>
            </a:r>
            <a:r>
              <a:rPr lang="ru-RU" b="1" dirty="0" err="1" smtClean="0"/>
              <a:t>Data</a:t>
            </a:r>
            <a:r>
              <a:rPr lang="ru-RU" b="1" dirty="0" smtClean="0"/>
              <a:t> </a:t>
            </a:r>
            <a:r>
              <a:rPr lang="ru-RU" b="1" dirty="0" err="1" smtClean="0"/>
              <a:t>type</a:t>
            </a:r>
            <a:r>
              <a:rPr lang="ru-RU" b="1" dirty="0" smtClean="0"/>
              <a:t> </a:t>
            </a:r>
          </a:p>
          <a:p>
            <a:pPr marL="0" indent="0" fontAlgn="auto">
              <a:spcAft>
                <a:spcPts val="0"/>
              </a:spcAft>
              <a:buFont typeface="Arial" pitchFamily="34" charset="0"/>
              <a:buNone/>
              <a:defRPr/>
            </a:pPr>
            <a:r>
              <a:rPr lang="ru-RU" b="1" dirty="0" smtClean="0"/>
              <a:t>Тип данных - характеристика набора данных, которая определяет: </a:t>
            </a:r>
            <a:br>
              <a:rPr lang="ru-RU" b="1" dirty="0" smtClean="0"/>
            </a:br>
            <a:r>
              <a:rPr lang="ru-RU" b="1" dirty="0" smtClean="0"/>
              <a:t>- диапазон возможных значений данных из набора; </a:t>
            </a:r>
            <a:br>
              <a:rPr lang="ru-RU" b="1" dirty="0" smtClean="0"/>
            </a:br>
            <a:r>
              <a:rPr lang="ru-RU" b="1" dirty="0" smtClean="0"/>
              <a:t>- допустимые операции, которые можно выполнять над этими значениями; </a:t>
            </a:r>
            <a:br>
              <a:rPr lang="ru-RU" b="1" dirty="0" smtClean="0"/>
            </a:br>
            <a:r>
              <a:rPr lang="ru-RU" b="1" dirty="0" smtClean="0"/>
              <a:t>- способ хранения этих значений в памяти. </a:t>
            </a:r>
          </a:p>
          <a:p>
            <a:pPr marL="0" indent="0" fontAlgn="auto">
              <a:spcAft>
                <a:spcPts val="0"/>
              </a:spcAft>
              <a:buFont typeface="Arial" pitchFamily="34" charset="0"/>
              <a:buNone/>
              <a:defRPr/>
            </a:pPr>
            <a:r>
              <a:rPr lang="ru-RU" b="1" dirty="0" smtClean="0"/>
              <a:t>Различают: </a:t>
            </a:r>
            <a:br>
              <a:rPr lang="ru-RU" b="1" dirty="0" smtClean="0"/>
            </a:br>
            <a:r>
              <a:rPr lang="ru-RU" b="1" dirty="0" smtClean="0"/>
              <a:t>- простые типы данных: целые, действительные числа и др.; </a:t>
            </a:r>
            <a:br>
              <a:rPr lang="ru-RU" b="1" dirty="0" smtClean="0"/>
            </a:br>
            <a:r>
              <a:rPr lang="ru-RU" b="1" dirty="0" smtClean="0"/>
              <a:t>- составные типы данных: массивы, файлы и др. </a:t>
            </a:r>
          </a:p>
          <a:p>
            <a:pPr fontAlgn="auto">
              <a:spcAft>
                <a:spcPts val="0"/>
              </a:spcAft>
              <a:buFont typeface="Arial" pitchFamily="34" charset="0"/>
              <a:buChar char="•"/>
              <a:defRPr/>
            </a:pPr>
            <a:endParaRPr lang="ru-RU"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981075"/>
            <a:ext cx="8229600" cy="5145088"/>
          </a:xfrm>
        </p:spPr>
        <p:txBody>
          <a:bodyPr rtlCol="0">
            <a:normAutofit/>
          </a:bodyPr>
          <a:lstStyle/>
          <a:p>
            <a:pPr fontAlgn="auto">
              <a:spcAft>
                <a:spcPts val="0"/>
              </a:spcAft>
              <a:buFont typeface="Arial" pitchFamily="34" charset="0"/>
              <a:buChar char="•"/>
              <a:defRPr/>
            </a:pPr>
            <a:r>
              <a:rPr lang="ru-RU" b="1" dirty="0" smtClean="0"/>
              <a:t>Язык ассемблера Ассемблер </a:t>
            </a:r>
          </a:p>
          <a:p>
            <a:pPr marL="0" indent="0" fontAlgn="auto">
              <a:spcAft>
                <a:spcPts val="0"/>
              </a:spcAft>
              <a:buFont typeface="Arial" pitchFamily="34" charset="0"/>
              <a:buNone/>
              <a:defRPr/>
            </a:pPr>
            <a:r>
              <a:rPr lang="ru-RU" b="1" dirty="0" err="1" smtClean="0"/>
              <a:t>Assembly</a:t>
            </a:r>
            <a:r>
              <a:rPr lang="ru-RU" b="1" dirty="0" smtClean="0"/>
              <a:t> </a:t>
            </a:r>
            <a:r>
              <a:rPr lang="ru-RU" b="1" dirty="0" err="1" smtClean="0"/>
              <a:t>language</a:t>
            </a:r>
            <a:r>
              <a:rPr lang="ru-RU" b="1" dirty="0" smtClean="0"/>
              <a:t>; </a:t>
            </a:r>
            <a:r>
              <a:rPr lang="ru-RU" b="1" dirty="0" err="1" smtClean="0"/>
              <a:t>Assembler</a:t>
            </a:r>
            <a:r>
              <a:rPr lang="ru-RU" b="1" dirty="0" smtClean="0"/>
              <a:t> </a:t>
            </a:r>
          </a:p>
          <a:p>
            <a:pPr marL="0" indent="0" fontAlgn="auto">
              <a:spcAft>
                <a:spcPts val="0"/>
              </a:spcAft>
              <a:buFont typeface="Arial" pitchFamily="34" charset="0"/>
              <a:buNone/>
              <a:defRPr/>
            </a:pPr>
            <a:r>
              <a:rPr lang="ru-RU" b="1" dirty="0" smtClean="0"/>
              <a:t>Язык ассемблера - согласно ГОСТ 19781-90 - язык программирования; символьная форма машинного языка с рядом возможностей, характерных для языка высокого уровня. Обычно язык ассемблера включает макросредства. </a:t>
            </a:r>
          </a:p>
          <a:p>
            <a:pPr fontAlgn="auto">
              <a:spcAft>
                <a:spcPts val="0"/>
              </a:spcAft>
              <a:buFont typeface="Arial" pitchFamily="34" charset="0"/>
              <a:buChar char="•"/>
              <a:defRPr/>
            </a:pPr>
            <a:endParaRPr lang="ru-R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908050"/>
            <a:ext cx="8229600" cy="5218113"/>
          </a:xfrm>
        </p:spPr>
        <p:txBody>
          <a:bodyPr rtlCol="0">
            <a:normAutofit/>
          </a:bodyPr>
          <a:lstStyle/>
          <a:p>
            <a:pPr fontAlgn="auto">
              <a:spcAft>
                <a:spcPts val="0"/>
              </a:spcAft>
              <a:buFont typeface="Arial" pitchFamily="34" charset="0"/>
              <a:buChar char="•"/>
              <a:defRPr/>
            </a:pPr>
            <a:r>
              <a:rPr lang="ru-RU" b="1" dirty="0" smtClean="0"/>
              <a:t>Язык высокого уровня Язык высокого уровня - согласно ГОСТ 19781-90 - язык программирования, понятия и структура которого удобны для восприятия человеком. </a:t>
            </a:r>
          </a:p>
          <a:p>
            <a:pPr marL="0" indent="0" fontAlgn="auto">
              <a:spcAft>
                <a:spcPts val="0"/>
              </a:spcAft>
              <a:buFont typeface="Arial" pitchFamily="34" charset="0"/>
              <a:buNone/>
              <a:defRPr/>
            </a:pPr>
            <a:r>
              <a:rPr lang="ru-RU" b="1" dirty="0" smtClean="0"/>
              <a:t>Языки высокого уровня отражают потребности программиста, но не возможности системы обработки данных. </a:t>
            </a:r>
          </a:p>
          <a:p>
            <a:pPr fontAlgn="auto">
              <a:spcAft>
                <a:spcPts val="0"/>
              </a:spcAft>
              <a:buFont typeface="Arial" pitchFamily="34" charset="0"/>
              <a:buChar char="•"/>
              <a:defRPr/>
            </a:pPr>
            <a:endParaRPr lang="ru-R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50" y="274638"/>
            <a:ext cx="8928100" cy="490537"/>
          </a:xfrm>
        </p:spPr>
        <p:txBody>
          <a:bodyPr rtlCol="0">
            <a:normAutofit fontScale="90000"/>
          </a:bodyPr>
          <a:lstStyle/>
          <a:p>
            <a:pPr fontAlgn="auto">
              <a:spcAft>
                <a:spcPts val="0"/>
              </a:spcAft>
              <a:defRPr/>
            </a:pPr>
            <a:r>
              <a:rPr lang="ru-RU" sz="3400" dirty="0" smtClean="0">
                <a:solidFill>
                  <a:prstClr val="black"/>
                </a:solidFill>
              </a:rPr>
              <a:t>Основные понятия языков программирования</a:t>
            </a:r>
            <a:endParaRPr lang="ru-RU" sz="3200" dirty="0" smtClean="0"/>
          </a:p>
        </p:txBody>
      </p:sp>
      <p:sp>
        <p:nvSpPr>
          <p:cNvPr id="3" name="Объект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ru-RU" b="1" dirty="0" smtClean="0"/>
              <a:t>Жизненный цикл программного обеспечения - период разработки и эксплуатации программного обеспечения, в котором обычно выделяют этапы: </a:t>
            </a:r>
            <a:br>
              <a:rPr lang="ru-RU" b="1" dirty="0" smtClean="0"/>
            </a:br>
            <a:r>
              <a:rPr lang="ru-RU" b="1" dirty="0" smtClean="0"/>
              <a:t>-1- возникновение и исследование идеи; </a:t>
            </a:r>
            <a:br>
              <a:rPr lang="ru-RU" b="1" dirty="0" smtClean="0"/>
            </a:br>
            <a:r>
              <a:rPr lang="ru-RU" b="1" dirty="0" smtClean="0"/>
              <a:t>-2- анализ требований и проектирование; </a:t>
            </a:r>
            <a:br>
              <a:rPr lang="ru-RU" b="1" dirty="0" smtClean="0"/>
            </a:br>
            <a:r>
              <a:rPr lang="ru-RU" b="1" dirty="0" smtClean="0"/>
              <a:t>-3- программирование; </a:t>
            </a:r>
            <a:br>
              <a:rPr lang="ru-RU" b="1" dirty="0" smtClean="0"/>
            </a:br>
            <a:r>
              <a:rPr lang="ru-RU" b="1" dirty="0" smtClean="0"/>
              <a:t>-4- тестирование и отладка; </a:t>
            </a:r>
            <a:br>
              <a:rPr lang="ru-RU" b="1" dirty="0" smtClean="0"/>
            </a:br>
            <a:r>
              <a:rPr lang="ru-RU" b="1" dirty="0" smtClean="0"/>
              <a:t>-5- ввод программы в действие; </a:t>
            </a:r>
            <a:br>
              <a:rPr lang="ru-RU" b="1" dirty="0" smtClean="0"/>
            </a:br>
            <a:r>
              <a:rPr lang="ru-RU" b="1" dirty="0" smtClean="0"/>
              <a:t>-6- эксплуатация и сопровождение; </a:t>
            </a:r>
            <a:br>
              <a:rPr lang="ru-RU" b="1" dirty="0" smtClean="0"/>
            </a:br>
            <a:r>
              <a:rPr lang="ru-RU" b="1" dirty="0" smtClean="0"/>
              <a:t>-7- завершение эксплуатации. </a:t>
            </a:r>
          </a:p>
          <a:p>
            <a:pPr fontAlgn="auto">
              <a:spcAft>
                <a:spcPts val="0"/>
              </a:spcAft>
              <a:buFont typeface="Arial" pitchFamily="34" charset="0"/>
              <a:buChar char="•"/>
              <a:defRPr/>
            </a:pPr>
            <a:endParaRPr lang="ru-RU"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765175"/>
            <a:ext cx="8229600" cy="5759450"/>
          </a:xfrm>
        </p:spPr>
        <p:txBody>
          <a:bodyPr rtlCol="0">
            <a:normAutofit fontScale="85000" lnSpcReduction="10000"/>
          </a:bodyPr>
          <a:lstStyle/>
          <a:p>
            <a:pPr fontAlgn="auto">
              <a:spcAft>
                <a:spcPts val="0"/>
              </a:spcAft>
              <a:buFont typeface="Arial" pitchFamily="34" charset="0"/>
              <a:buChar char="•"/>
              <a:defRPr/>
            </a:pPr>
            <a:r>
              <a:rPr lang="ru-RU" b="1" dirty="0" smtClean="0"/>
              <a:t>Дистрибутивная система</a:t>
            </a:r>
          </a:p>
          <a:p>
            <a:pPr marL="0" indent="0" fontAlgn="auto">
              <a:spcAft>
                <a:spcPts val="0"/>
              </a:spcAft>
              <a:buFont typeface="Arial" pitchFamily="34" charset="0"/>
              <a:buNone/>
              <a:defRPr/>
            </a:pPr>
            <a:r>
              <a:rPr lang="ru-RU" b="1" dirty="0" smtClean="0"/>
              <a:t>От </a:t>
            </a:r>
            <a:r>
              <a:rPr lang="ru-RU" b="1" dirty="0" err="1" smtClean="0"/>
              <a:t>англ.Distribute</a:t>
            </a:r>
            <a:r>
              <a:rPr lang="ru-RU" b="1" dirty="0" smtClean="0"/>
              <a:t> - распределять </a:t>
            </a:r>
          </a:p>
          <a:p>
            <a:pPr marL="0" indent="0" fontAlgn="auto">
              <a:spcAft>
                <a:spcPts val="0"/>
              </a:spcAft>
              <a:buFont typeface="Arial" pitchFamily="34" charset="0"/>
              <a:buNone/>
              <a:defRPr/>
            </a:pPr>
            <a:r>
              <a:rPr lang="ru-RU" b="1" dirty="0" smtClean="0"/>
              <a:t>Дистрибутивная система - набор файлов, позволяющий инсталлировать рабочий вариант программной системы. </a:t>
            </a:r>
          </a:p>
          <a:p>
            <a:pPr fontAlgn="auto">
              <a:spcAft>
                <a:spcPts val="0"/>
              </a:spcAft>
              <a:buFont typeface="Arial" pitchFamily="34" charset="0"/>
              <a:buChar char="•"/>
              <a:defRPr/>
            </a:pPr>
            <a:r>
              <a:rPr lang="ru-RU" b="1" dirty="0" smtClean="0"/>
              <a:t>Инсталляция</a:t>
            </a:r>
          </a:p>
          <a:p>
            <a:pPr marL="0" indent="0" fontAlgn="auto">
              <a:spcAft>
                <a:spcPts val="0"/>
              </a:spcAft>
              <a:buFont typeface="Arial" pitchFamily="34" charset="0"/>
              <a:buNone/>
              <a:defRPr/>
            </a:pPr>
            <a:r>
              <a:rPr lang="ru-RU" b="1" dirty="0" smtClean="0"/>
              <a:t>Установка </a:t>
            </a:r>
          </a:p>
          <a:p>
            <a:pPr marL="0" indent="0" fontAlgn="auto">
              <a:spcAft>
                <a:spcPts val="0"/>
              </a:spcAft>
              <a:buFont typeface="Arial" pitchFamily="34" charset="0"/>
              <a:buNone/>
              <a:defRPr/>
            </a:pPr>
            <a:r>
              <a:rPr lang="ru-RU" b="1" dirty="0" err="1" smtClean="0"/>
              <a:t>Installation</a:t>
            </a:r>
            <a:r>
              <a:rPr lang="ru-RU" b="1" dirty="0" smtClean="0"/>
              <a:t> </a:t>
            </a:r>
          </a:p>
          <a:p>
            <a:pPr marL="0" indent="0" fontAlgn="auto">
              <a:spcAft>
                <a:spcPts val="0"/>
              </a:spcAft>
              <a:buFont typeface="Arial" pitchFamily="34" charset="0"/>
              <a:buNone/>
              <a:defRPr/>
            </a:pPr>
            <a:r>
              <a:rPr lang="ru-RU" b="1" dirty="0" smtClean="0"/>
              <a:t>Инсталляция - процесс установки программного продукта на конкретную машину, для конкретного пользователя. </a:t>
            </a:r>
          </a:p>
          <a:p>
            <a:pPr marL="0" indent="0" fontAlgn="auto">
              <a:spcAft>
                <a:spcPts val="0"/>
              </a:spcAft>
              <a:buFont typeface="Arial" pitchFamily="34" charset="0"/>
              <a:buNone/>
              <a:defRPr/>
            </a:pPr>
            <a:r>
              <a:rPr lang="ru-RU" b="1" dirty="0" smtClean="0"/>
              <a:t>Инсталляция проводится с помощью специальной программы поставляемой разработчиком. </a:t>
            </a:r>
          </a:p>
          <a:p>
            <a:pPr fontAlgn="auto">
              <a:spcAft>
                <a:spcPts val="0"/>
              </a:spcAft>
              <a:buFont typeface="Arial" pitchFamily="34" charset="0"/>
              <a:buChar char="•"/>
              <a:defRPr/>
            </a:pPr>
            <a:endParaRPr lang="ru-RU" b="1" dirty="0" smtClean="0"/>
          </a:p>
          <a:p>
            <a:pPr fontAlgn="auto">
              <a:spcAft>
                <a:spcPts val="0"/>
              </a:spcAft>
              <a:buFont typeface="Arial" pitchFamily="34" charset="0"/>
              <a:buChar char="•"/>
              <a:defRPr/>
            </a:pPr>
            <a:endParaRPr lang="ru-RU"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107950" y="0"/>
            <a:ext cx="8928100" cy="476250"/>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179388" y="692150"/>
            <a:ext cx="8856662" cy="5976938"/>
          </a:xfrm>
        </p:spPr>
        <p:txBody>
          <a:bodyPr rtlCol="0">
            <a:normAutofit fontScale="40000" lnSpcReduction="20000"/>
          </a:bodyPr>
          <a:lstStyle/>
          <a:p>
            <a:pPr fontAlgn="auto">
              <a:spcAft>
                <a:spcPts val="0"/>
              </a:spcAft>
              <a:buFont typeface="Arial" pitchFamily="34" charset="0"/>
              <a:buChar char="•"/>
              <a:defRPr/>
            </a:pPr>
            <a:r>
              <a:rPr lang="ru-RU" sz="4500" b="1" dirty="0" smtClean="0"/>
              <a:t>Ассемблер</a:t>
            </a:r>
            <a:r>
              <a:rPr lang="ru-RU" sz="4500" dirty="0" smtClean="0"/>
              <a:t> </a:t>
            </a:r>
          </a:p>
          <a:p>
            <a:pPr fontAlgn="auto">
              <a:spcAft>
                <a:spcPts val="0"/>
              </a:spcAft>
              <a:buFont typeface="Arial" pitchFamily="34" charset="0"/>
              <a:buChar char="•"/>
              <a:defRPr/>
            </a:pPr>
            <a:r>
              <a:rPr lang="ru-RU" sz="4500" dirty="0" smtClean="0"/>
              <a:t>К языкам низкого уровня относятся языки Ассемблера. Свое название они получили от имени системной программы Ассемблер, которая преобразует исходные программы, написанные на таких языках, непосредственно в коды машинных команд. Частями здесь служат операторы, а результатом сборки последовательность машинных команд Язык Ассемблера объединяет в себе достоинства языка машинных команд и некоторые черты языков высокого уровня. Ассемблер обеспечивает возможность применения символических имен в исходной программе и избавляет программиста от утомительного труда (неизбежного при программировании на языке машинных команд) по распределению памяти компьютера для команд, переменных и констант. </a:t>
            </a:r>
          </a:p>
          <a:p>
            <a:pPr fontAlgn="auto">
              <a:spcAft>
                <a:spcPts val="0"/>
              </a:spcAft>
              <a:buFont typeface="Arial" pitchFamily="34" charset="0"/>
              <a:buChar char="•"/>
              <a:defRPr/>
            </a:pPr>
            <a:r>
              <a:rPr lang="ru-RU" sz="4500" dirty="0" smtClean="0"/>
              <a:t>Ассемблер позволяет также гибко и полно использовать технические возможности компьютера, как и язык машинных команд. Транслятор исходных программ в Ассемблере проще транслятора, требующегося для языка программирования высокого уровня. На Ассемблере можно написать столь же эффективную по размеру и времени выполнения программу, как и программу на языке машинных команд. Это достоинство отсутствует у языков высокого уровня. Этот язык часто применяют для программирования систем реального времени, технологическими процессами и оборудованием, обеспечение работы информационно-измерительных комплексов. К таким системам обычно предъявляются высокие требования по объему занимаемой машинной памяти. Часто язык Ассемблера дополняется средствами формирования макрокоманд, каждая из которых эквивалентна целой группе машинных команд. Такой язык называют языком макроассемблера. Применение мак "строительных" блоков и приближает язык Ассемблера к языку высокого уровня. Ассемблер машинно-зависимый язык, т. е. он отражает особенности архитектуры конкретного типа компьютера </a:t>
            </a:r>
          </a:p>
          <a:p>
            <a:pPr fontAlgn="auto">
              <a:spcAft>
                <a:spcPts val="0"/>
              </a:spcAft>
              <a:buFont typeface="Arial" pitchFamily="34" charset="0"/>
              <a:buChar char="•"/>
              <a:defRPr/>
            </a:pPr>
            <a:endParaRPr lang="ru-RU" sz="45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107950" y="115888"/>
            <a:ext cx="8928100" cy="360362"/>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107950" y="476250"/>
            <a:ext cx="8928100" cy="6337300"/>
          </a:xfrm>
        </p:spPr>
        <p:txBody>
          <a:bodyPr rtlCol="0">
            <a:normAutofit fontScale="40000" lnSpcReduction="20000"/>
          </a:bodyPr>
          <a:lstStyle/>
          <a:p>
            <a:pPr fontAlgn="auto">
              <a:spcAft>
                <a:spcPts val="0"/>
              </a:spcAft>
              <a:buFont typeface="Arial" pitchFamily="34" charset="0"/>
              <a:buChar char="•"/>
              <a:defRPr/>
            </a:pPr>
            <a:r>
              <a:rPr lang="ru-RU" sz="4300" b="1" dirty="0" smtClean="0"/>
              <a:t>Паскаль</a:t>
            </a:r>
            <a:r>
              <a:rPr lang="ru-RU" sz="4300" dirty="0" smtClean="0"/>
              <a:t> </a:t>
            </a:r>
          </a:p>
          <a:p>
            <a:pPr marL="0" indent="0" fontAlgn="auto">
              <a:spcAft>
                <a:spcPts val="0"/>
              </a:spcAft>
              <a:buFont typeface="Arial" pitchFamily="34" charset="0"/>
              <a:buNone/>
              <a:defRPr/>
            </a:pPr>
            <a:r>
              <a:rPr lang="ru-RU" sz="4300" dirty="0" smtClean="0"/>
              <a:t>Язык программирования Паскаль был разработан профессором кафедры вычислительной техники Швейцарского Федерального института технологии Николасом Виртом в 1968 году как альтернатива существующим и все усложняющимся языкам программирования, таким, как PL/1, </a:t>
            </a:r>
            <a:r>
              <a:rPr lang="ru-RU" sz="4300" dirty="0" err="1" smtClean="0"/>
              <a:t>Algol</a:t>
            </a:r>
            <a:r>
              <a:rPr lang="ru-RU" sz="4300" dirty="0" smtClean="0"/>
              <a:t>, </a:t>
            </a:r>
            <a:r>
              <a:rPr lang="ru-RU" sz="4300" dirty="0" err="1" smtClean="0"/>
              <a:t>Fortran</a:t>
            </a:r>
            <a:r>
              <a:rPr lang="ru-RU" sz="4300" dirty="0" smtClean="0"/>
              <a:t>. Интенсивное развитие Паскаля привело к появлению уже в 1973 году его стандарта в виде пересмотренного сообщения, а число трансляторов с этого языка в 1979 году перевалило за 80. В начале 80-х годов Паскаль еще более упрочил свои позиции с появлением трансляторов MS-</a:t>
            </a:r>
            <a:r>
              <a:rPr lang="ru-RU" sz="4300" dirty="0" err="1" smtClean="0"/>
              <a:t>Pascal</a:t>
            </a:r>
            <a:r>
              <a:rPr lang="ru-RU" sz="4300" dirty="0" smtClean="0"/>
              <a:t> и </a:t>
            </a:r>
            <a:r>
              <a:rPr lang="ru-RU" sz="4300" dirty="0" err="1" smtClean="0"/>
              <a:t>Turbo-Pascal</a:t>
            </a:r>
            <a:r>
              <a:rPr lang="ru-RU" sz="4300" dirty="0" smtClean="0"/>
              <a:t> для ПЭВМ. С этого времени Паскаль становится одним из наиболее важных и широко используемых языков программирования. Существенно то, что язык давно вышел за рамки академического и узко профессионального интереса и используется в большинстве университетов высокоразвитых стран не только как рабочий инструмент пользователя. Важнейшей особенностью Паскаля является воплощенная идея структурного программирования. Другой существенной особенностью является концепция структуры данных как одного из фундаментальных понятий. </a:t>
            </a:r>
          </a:p>
          <a:p>
            <a:pPr marL="0" indent="0" fontAlgn="auto">
              <a:spcAft>
                <a:spcPts val="0"/>
              </a:spcAft>
              <a:buFont typeface="Arial" pitchFamily="34" charset="0"/>
              <a:buNone/>
              <a:defRPr/>
            </a:pPr>
            <a:r>
              <a:rPr lang="ru-RU" sz="4300" dirty="0" smtClean="0"/>
              <a:t>Основные причины популярности Паскаля заключаются в следующем: </a:t>
            </a:r>
          </a:p>
          <a:p>
            <a:pPr marL="0" indent="0" fontAlgn="auto">
              <a:spcAft>
                <a:spcPts val="0"/>
              </a:spcAft>
              <a:buFont typeface="Arial" pitchFamily="34" charset="0"/>
              <a:buNone/>
              <a:defRPr/>
            </a:pPr>
            <a:r>
              <a:rPr lang="ru-RU" sz="4300" dirty="0" smtClean="0"/>
              <a:t>- простота языка позволяет быстро его освоить и создавать алгоритмически сложные программы </a:t>
            </a:r>
          </a:p>
          <a:p>
            <a:pPr marL="0" indent="0" fontAlgn="auto">
              <a:spcAft>
                <a:spcPts val="0"/>
              </a:spcAft>
              <a:buFont typeface="Arial" pitchFamily="34" charset="0"/>
              <a:buNone/>
              <a:defRPr/>
            </a:pPr>
            <a:r>
              <a:rPr lang="ru-RU" sz="4300" dirty="0" smtClean="0"/>
              <a:t>- развитые средства представления структур данных обеспечивают удобство работы как с числовой, так и с символьной и битовой информацией </a:t>
            </a:r>
          </a:p>
          <a:p>
            <a:pPr marL="0" indent="0" fontAlgn="auto">
              <a:spcAft>
                <a:spcPts val="0"/>
              </a:spcAft>
              <a:buFont typeface="Arial" pitchFamily="34" charset="0"/>
              <a:buNone/>
              <a:defRPr/>
            </a:pPr>
            <a:r>
              <a:rPr lang="ru-RU" sz="4300" dirty="0" smtClean="0"/>
              <a:t>- наличие специальных методик создания трансляторов с Паскаля упростило их разработку и способствовало широкому распространению языка </a:t>
            </a:r>
          </a:p>
          <a:p>
            <a:pPr marL="0" indent="0" fontAlgn="auto">
              <a:spcAft>
                <a:spcPts val="0"/>
              </a:spcAft>
              <a:buFont typeface="Arial" pitchFamily="34" charset="0"/>
              <a:buNone/>
              <a:defRPr/>
            </a:pPr>
            <a:r>
              <a:rPr lang="ru-RU" sz="4300" dirty="0" smtClean="0"/>
              <a:t>- оптимизирующие свойства трансляторов с Паскаля позволяют создавать эффективные программы. Это послужило одной из причин использования Паскаля в качестве языка системного программирования </a:t>
            </a:r>
          </a:p>
          <a:p>
            <a:pPr marL="0" indent="0" fontAlgn="auto">
              <a:spcAft>
                <a:spcPts val="0"/>
              </a:spcAft>
              <a:buFont typeface="Arial" pitchFamily="34" charset="0"/>
              <a:buNone/>
              <a:defRPr/>
            </a:pPr>
            <a:r>
              <a:rPr lang="ru-RU" sz="4300" dirty="0" smtClean="0"/>
              <a:t>- в языке Паскаль реализуются идеи структурного программирования, что делает программу наглядной и дает хорошие возможности для разработки и отладки </a:t>
            </a:r>
          </a:p>
          <a:p>
            <a:pPr fontAlgn="auto">
              <a:spcAft>
                <a:spcPts val="0"/>
              </a:spcAft>
              <a:buFont typeface="Arial" pitchFamily="34" charset="0"/>
              <a:buChar char="•"/>
              <a:defRPr/>
            </a:pPr>
            <a:endParaRPr lang="ru-RU"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Обзор языков программирования</a:t>
            </a:r>
          </a:p>
        </p:txBody>
      </p:sp>
      <p:sp>
        <p:nvSpPr>
          <p:cNvPr id="19459" name="Объект 2"/>
          <p:cNvSpPr>
            <a:spLocks noGrp="1"/>
          </p:cNvSpPr>
          <p:nvPr>
            <p:ph idx="1"/>
          </p:nvPr>
        </p:nvSpPr>
        <p:spPr>
          <a:xfrm>
            <a:off x="107950" y="549275"/>
            <a:ext cx="8928100" cy="6192838"/>
          </a:xfrm>
        </p:spPr>
        <p:txBody>
          <a:bodyPr>
            <a:normAutofit lnSpcReduction="10000"/>
          </a:bodyPr>
          <a:lstStyle/>
          <a:p>
            <a:pPr fontAlgn="auto">
              <a:spcAft>
                <a:spcPts val="0"/>
              </a:spcAft>
              <a:buFont typeface="Wingdings 2"/>
              <a:buChar char=""/>
              <a:defRPr/>
            </a:pPr>
            <a:r>
              <a:rPr lang="ru-RU" sz="1500" b="1" smtClean="0"/>
              <a:t>Си</a:t>
            </a:r>
            <a:r>
              <a:rPr lang="ru-RU" sz="1500" smtClean="0"/>
              <a:t> </a:t>
            </a:r>
          </a:p>
          <a:p>
            <a:pPr fontAlgn="auto">
              <a:spcAft>
                <a:spcPts val="0"/>
              </a:spcAft>
              <a:buFont typeface="Wingdings 2"/>
              <a:buChar char=""/>
              <a:defRPr/>
            </a:pPr>
            <a:r>
              <a:rPr lang="ru-RU" sz="1500" smtClean="0"/>
              <a:t>Сотрудник фирмы Bell Labs Денис Ритчи создал язык Си в 1972 году во время совместной работы с Кеном Томпсоном, как инструментальное средство для реализации операционной системы Unix, однако популярность этого языка быстро переросла рамки конкретной операционной системы и конкретных задач системного программирования. В настоящее время любая инструментальная и операционная система не может считаться полной если в ее состав не входит компилятор языка Си. Ритчи не выдумывал Си просто из головы – прообразом служил язык Би разработанный Томпсоном. Язык программирования Си был разработан как инструмент для программистов-практиков. В соответствии с этим главной целью его автора было создание удобного и полезного во всех отношениях языка. </a:t>
            </a:r>
          </a:p>
          <a:p>
            <a:pPr fontAlgn="auto">
              <a:spcAft>
                <a:spcPts val="0"/>
              </a:spcAft>
              <a:buFont typeface="Wingdings 2"/>
              <a:buChar char=""/>
              <a:defRPr/>
            </a:pPr>
            <a:r>
              <a:rPr lang="ru-RU" sz="1500" smtClean="0"/>
              <a:t>Си является орудием системного программиста и позволяет глубоко влезать в самые тонкие механизмы обработки информации на ЭВМ. Хотя язык требует от программиста высокой дисциплины, он не строг в формальных претензиях и допускает краткие формулировки. </a:t>
            </a:r>
          </a:p>
          <a:p>
            <a:pPr fontAlgn="auto">
              <a:spcAft>
                <a:spcPts val="0"/>
              </a:spcAft>
              <a:buFont typeface="Wingdings 2"/>
              <a:buChar char=""/>
              <a:defRPr/>
            </a:pPr>
            <a:r>
              <a:rPr lang="ru-RU" sz="1500" smtClean="0"/>
              <a:t>Си – современный язык. Он включает в себя те управляющие конструкции, которые рекомендованы теорией и практикой программирования. Его структура побуждает программиста использовать в своей работе нисходящее проектирование, структурное программирование и пошаговую разработку модулей. </a:t>
            </a:r>
          </a:p>
          <a:p>
            <a:pPr fontAlgn="auto">
              <a:spcAft>
                <a:spcPts val="0"/>
              </a:spcAft>
              <a:buFont typeface="Wingdings 2"/>
              <a:buChar char=""/>
              <a:defRPr/>
            </a:pPr>
            <a:r>
              <a:rPr lang="ru-RU" sz="1500" smtClean="0"/>
              <a:t>Си – мощный и гибкий язык. Большая часть операционной системы Unix, компиляторы и интерпретаторы языков Фортран, Паскаль, Лисп, и Бейсик написаны именно с его помощью. </a:t>
            </a:r>
          </a:p>
          <a:p>
            <a:pPr fontAlgn="auto">
              <a:spcAft>
                <a:spcPts val="0"/>
              </a:spcAft>
              <a:buFont typeface="Wingdings 2"/>
              <a:buChar char=""/>
              <a:defRPr/>
            </a:pPr>
            <a:r>
              <a:rPr lang="ru-RU" sz="1500" smtClean="0"/>
              <a:t>Си – удобный язык. Он достаточно структурирован, чтобы поддерживать хороший стиль программирования и вместе с тем не связан жесткими ограничениями. В некотором смысле язык Си – самый универсальный, т.к. кроме набора средств, присущих современным языкам программирования высокого уровня (структурность, модульность, определенные типы данных), в него включены средства для программирования практически на уровне ассемблера. Большой набор операторов и средств требуют от программиста осторожности, аккуратности и хорошего знания языка со всеми его преимуществами и недостатками. </a:t>
            </a:r>
          </a:p>
          <a:p>
            <a:pPr fontAlgn="auto">
              <a:spcAft>
                <a:spcPts val="0"/>
              </a:spcAft>
              <a:buFont typeface="Wingdings 2"/>
              <a:buChar char=""/>
              <a:defRPr/>
            </a:pPr>
            <a:endParaRPr lang="ru-RU" sz="15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107950" y="692150"/>
            <a:ext cx="8928100" cy="6049963"/>
          </a:xfrm>
        </p:spPr>
        <p:txBody>
          <a:bodyPr rtlCol="0">
            <a:normAutofit fontScale="55000" lnSpcReduction="20000"/>
          </a:bodyPr>
          <a:lstStyle/>
          <a:p>
            <a:pPr fontAlgn="auto">
              <a:spcAft>
                <a:spcPts val="0"/>
              </a:spcAft>
              <a:buFont typeface="Arial" pitchFamily="34" charset="0"/>
              <a:buChar char="•"/>
              <a:defRPr/>
            </a:pPr>
            <a:r>
              <a:rPr lang="ru-RU" b="1" dirty="0" smtClean="0"/>
              <a:t>Си++</a:t>
            </a:r>
            <a:r>
              <a:rPr lang="ru-RU" dirty="0" smtClean="0"/>
              <a:t> </a:t>
            </a:r>
          </a:p>
          <a:p>
            <a:pPr fontAlgn="auto">
              <a:spcAft>
                <a:spcPts val="0"/>
              </a:spcAft>
              <a:buFont typeface="Arial" pitchFamily="34" charset="0"/>
              <a:buChar char="•"/>
              <a:defRPr/>
            </a:pPr>
            <a:r>
              <a:rPr lang="ru-RU" dirty="0" smtClean="0"/>
              <a:t>Язык C++ появился в начале 80-х годов. Созданный Бьерном Страуструпом с первоначальной целью избавить себя и своих друзей от программирования на ассемблере, Си или различных других языках высокого уровня. </a:t>
            </a:r>
          </a:p>
          <a:p>
            <a:pPr fontAlgn="auto">
              <a:spcAft>
                <a:spcPts val="0"/>
              </a:spcAft>
              <a:buFont typeface="Arial" pitchFamily="34" charset="0"/>
              <a:buChar char="•"/>
              <a:defRPr/>
            </a:pPr>
            <a:r>
              <a:rPr lang="ru-RU" dirty="0" smtClean="0"/>
              <a:t>По мнению автора языка, различие между идеологией Си и C++ заключается примерно в следующем: программа на Си отражает “способ мышления” процессора, а C++ - способ мышления программиста. Отвечая требованиям современного программирования, C++ делает акцент на разработке новых типов данных наиболее полно соответствующих концепциям выбранной области знаний и задачам приложения. Класс является ключевым понятием C++. Описание класса содержит описание данных, требующихся для представления объектов этого типа и набор операций для работы с подобными объектами. </a:t>
            </a:r>
          </a:p>
          <a:p>
            <a:pPr fontAlgn="auto">
              <a:spcAft>
                <a:spcPts val="0"/>
              </a:spcAft>
              <a:buFont typeface="Arial" pitchFamily="34" charset="0"/>
              <a:buChar char="•"/>
              <a:defRPr/>
            </a:pPr>
            <a:r>
              <a:rPr lang="ru-RU" dirty="0" smtClean="0"/>
              <a:t>В отличие от традиционных структур Си и Паскаля, членами класса являются не только данные, но и функции. Функции – члены класса имеют привилегированный доступ к данным внутри объектов этого класса и обеспечивают интерфейс между этими объектами и остальной программой. При дальнейшей работе совершенно не обязательно помнить о внутренней структуре класса и механизме работы встроенных функций. В этом смысле класс подобен электрическому прибору – мало кто знает о его устройстве, но все знают, как им пользоваться. </a:t>
            </a:r>
          </a:p>
          <a:p>
            <a:pPr fontAlgn="auto">
              <a:spcAft>
                <a:spcPts val="0"/>
              </a:spcAft>
              <a:buFont typeface="Arial" pitchFamily="34" charset="0"/>
              <a:buChar char="•"/>
              <a:defRPr/>
            </a:pPr>
            <a:r>
              <a:rPr lang="ru-RU" dirty="0" smtClean="0"/>
              <a:t>Язык С++ является средством объектного программирования, новейшей методики проектирования и реализации программ, которая в текущем десятилетии, скорее всего, заменит традиционное процедурное программирование. Главной целью создателя языка доктора Бьерна Страустрапа было оснащение языка С++ конструкциями, позволяющими увеличить производительность труда программистов и облегчить процесс овладения большими программными продуктами. </a:t>
            </a:r>
          </a:p>
          <a:p>
            <a:pPr fontAlgn="auto">
              <a:spcAft>
                <a:spcPts val="0"/>
              </a:spcAft>
              <a:buFont typeface="Arial" pitchFamily="34" charset="0"/>
              <a:buChar char="•"/>
              <a:defRPr/>
            </a:pPr>
            <a:endParaRPr lang="ru-RU"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fontAlgn="auto">
              <a:spcAft>
                <a:spcPts val="0"/>
              </a:spcAft>
              <a:defRPr/>
            </a:pPr>
            <a:r>
              <a:rPr lang="ru-RU" smtClean="0"/>
              <a:t>Введение</a:t>
            </a:r>
          </a:p>
        </p:txBody>
      </p:sp>
      <p:sp>
        <p:nvSpPr>
          <p:cNvPr id="3" name="Объект 2"/>
          <p:cNvSpPr>
            <a:spLocks noGrp="1"/>
          </p:cNvSpPr>
          <p:nvPr>
            <p:ph idx="1"/>
          </p:nvPr>
        </p:nvSpPr>
        <p:spPr/>
        <p:txBody>
          <a:bodyPr rtlCol="0">
            <a:normAutofit lnSpcReduction="10000"/>
          </a:bodyPr>
          <a:lstStyle/>
          <a:p>
            <a:pPr marL="514350" indent="-514350" fontAlgn="auto">
              <a:spcAft>
                <a:spcPts val="0"/>
              </a:spcAft>
              <a:buFont typeface="Arial" pitchFamily="34" charset="0"/>
              <a:buAutoNum type="arabicPeriod"/>
              <a:defRPr/>
            </a:pPr>
            <a:r>
              <a:rPr lang="ru-RU" dirty="0" smtClean="0"/>
              <a:t>Несмотря на огромное количество программных продуктов которыми мы пользуемся может возникнуть необходимость составления (написания) собственной программы.</a:t>
            </a:r>
          </a:p>
          <a:p>
            <a:pPr marL="514350" indent="-514350" fontAlgn="auto">
              <a:spcAft>
                <a:spcPts val="0"/>
              </a:spcAft>
              <a:buFont typeface="Arial" pitchFamily="34" charset="0"/>
              <a:buAutoNum type="arabicPeriod"/>
              <a:defRPr/>
            </a:pPr>
            <a:r>
              <a:rPr lang="ru-RU" dirty="0" smtClean="0"/>
              <a:t>Освоение правил написания программы позволяет лучше ориентироваться  в каждой конкретной программе. Понимать что может сделать программа, а чего не может.</a:t>
            </a:r>
          </a:p>
          <a:p>
            <a:pPr fontAlgn="auto">
              <a:spcAft>
                <a:spcPts val="0"/>
              </a:spcAft>
              <a:buFont typeface="Arial" pitchFamily="34" charset="0"/>
              <a:buChar char="•"/>
              <a:defRPr/>
            </a:pPr>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457200" y="981075"/>
            <a:ext cx="8229600" cy="5688013"/>
          </a:xfrm>
        </p:spPr>
        <p:txBody>
          <a:bodyPr rtlCol="0">
            <a:normAutofit fontScale="55000" lnSpcReduction="20000"/>
          </a:bodyPr>
          <a:lstStyle/>
          <a:p>
            <a:pPr fontAlgn="auto">
              <a:spcAft>
                <a:spcPts val="0"/>
              </a:spcAft>
              <a:buFont typeface="Arial" pitchFamily="34" charset="0"/>
              <a:buChar char="•"/>
              <a:defRPr/>
            </a:pPr>
            <a:r>
              <a:rPr lang="ru-RU" b="1" dirty="0" smtClean="0"/>
              <a:t>Кобол</a:t>
            </a:r>
            <a:r>
              <a:rPr lang="ru-RU" dirty="0" smtClean="0"/>
              <a:t> </a:t>
            </a:r>
          </a:p>
          <a:p>
            <a:pPr fontAlgn="auto">
              <a:spcAft>
                <a:spcPts val="0"/>
              </a:spcAft>
              <a:buFont typeface="Arial" pitchFamily="34" charset="0"/>
              <a:buChar char="•"/>
              <a:defRPr/>
            </a:pPr>
            <a:r>
              <a:rPr lang="ru-RU" dirty="0" smtClean="0"/>
              <a:t>Кобол - это сравнительно старый язык, разработанный прежде всего для исследований в экономической сфере. Язык позволяет эффективно работать с большим количеством данных, он насыщен разнообразными возможностями поиска, сортировки и распределения. О программах на Коболе, основанных на широком использовании английского языка, говорят, что они понятны даже тем, кто не владеет Коболом, поскольку тексты на этом языке программирования не нуждаются в каких-либо специальных комментариях. Подобные программы принято называть самодокументирующимися. К числу других плюсов Кобола обычно относят его структурированность. Довольно мощные компиляторы с этого языка разработаны для персональных компьютеров. Некоторые из них столь эффективны, что программу, отлаженную на персональном компьютере, нетрудно перенести на большие ЭВМ. </a:t>
            </a:r>
          </a:p>
          <a:p>
            <a:pPr fontAlgn="auto">
              <a:spcAft>
                <a:spcPts val="0"/>
              </a:spcAft>
              <a:buFont typeface="Arial" pitchFamily="34" charset="0"/>
              <a:buChar char="•"/>
              <a:defRPr/>
            </a:pPr>
            <a:r>
              <a:rPr lang="ru-RU" dirty="0" smtClean="0"/>
              <a:t>Перечисляя минусы нельзя не вспомнить о том, что на Коболе можно запрограммировать лишь простейшие алгебраические вычисления. Для инженерных расчетов этот язык не годится. Еще одна причина, которая в какой-то мере сдерживает развитие языка, - это наличие в США специально созданного отраслевого комитета, вырабатывающего стандарты, за соблюдением которых следит правительственная комиссия. Как это всегда бывает в подобных случаях, фирмы, занимающиеся разработкой программного обеспечения, не торопятся подгонять свои заготовки к жестким требованиям комиссии, отсутствует конкуренция версий, а в итоге проигрывает распространение языка </a:t>
            </a:r>
          </a:p>
          <a:p>
            <a:pPr fontAlgn="auto">
              <a:spcAft>
                <a:spcPts val="0"/>
              </a:spcAft>
              <a:buFont typeface="Arial" pitchFamily="34" charset="0"/>
              <a:buChar char="•"/>
              <a:defRPr/>
            </a:pPr>
            <a:endParaRPr lang="ru-R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457200" y="981075"/>
            <a:ext cx="8229600" cy="5761038"/>
          </a:xfrm>
        </p:spPr>
        <p:txBody>
          <a:bodyPr rtlCol="0">
            <a:normAutofit fontScale="55000" lnSpcReduction="20000"/>
          </a:bodyPr>
          <a:lstStyle/>
          <a:p>
            <a:pPr fontAlgn="auto">
              <a:spcAft>
                <a:spcPts val="0"/>
              </a:spcAft>
              <a:buFont typeface="Arial" pitchFamily="34" charset="0"/>
              <a:buChar char="•"/>
              <a:defRPr/>
            </a:pPr>
            <a:r>
              <a:rPr lang="ru-RU" b="1" dirty="0" smtClean="0"/>
              <a:t>Бейсик</a:t>
            </a:r>
            <a:r>
              <a:rPr lang="ru-RU" dirty="0" smtClean="0"/>
              <a:t> </a:t>
            </a:r>
          </a:p>
          <a:p>
            <a:pPr fontAlgn="auto">
              <a:spcAft>
                <a:spcPts val="0"/>
              </a:spcAft>
              <a:buFont typeface="Arial" pitchFamily="34" charset="0"/>
              <a:buChar char="•"/>
              <a:defRPr/>
            </a:pPr>
            <a:r>
              <a:rPr lang="ru-RU" dirty="0" smtClean="0"/>
              <a:t>Бейсик (</a:t>
            </a:r>
            <a:r>
              <a:rPr lang="ru-RU" dirty="0" err="1" smtClean="0"/>
              <a:t>Basic</a:t>
            </a:r>
            <a:r>
              <a:rPr lang="ru-RU" dirty="0" smtClean="0"/>
              <a:t> - </a:t>
            </a:r>
            <a:r>
              <a:rPr lang="ru-RU" dirty="0" err="1" smtClean="0"/>
              <a:t>Beginner’s</a:t>
            </a:r>
            <a:r>
              <a:rPr lang="ru-RU" dirty="0" smtClean="0"/>
              <a:t> </a:t>
            </a:r>
            <a:r>
              <a:rPr lang="ru-RU" dirty="0" err="1" smtClean="0"/>
              <a:t>All-Purpose</a:t>
            </a:r>
            <a:r>
              <a:rPr lang="ru-RU" dirty="0" smtClean="0"/>
              <a:t> </a:t>
            </a:r>
            <a:r>
              <a:rPr lang="ru-RU" dirty="0" err="1" smtClean="0"/>
              <a:t>Symbolic</a:t>
            </a:r>
            <a:r>
              <a:rPr lang="ru-RU" dirty="0" smtClean="0"/>
              <a:t> </a:t>
            </a:r>
            <a:r>
              <a:rPr lang="ru-RU" dirty="0" err="1" smtClean="0"/>
              <a:t>Instruction</a:t>
            </a:r>
            <a:r>
              <a:rPr lang="ru-RU" dirty="0" smtClean="0"/>
              <a:t> </a:t>
            </a:r>
            <a:r>
              <a:rPr lang="ru-RU" dirty="0" err="1" smtClean="0"/>
              <a:t>Code</a:t>
            </a:r>
            <a:r>
              <a:rPr lang="ru-RU" dirty="0" smtClean="0"/>
              <a:t> – “универсальный символический код инструкций для начинающих”). Прямой потомок Фортрана и до сих пор самый популярный язык программирования для персональных компьютеров. Появился Бейсик в 1963 году (назвать автора было бы трудно, но основная заслуга в его появлении несомненно принадлежит американцам Джону Кемени и Томасу </a:t>
            </a:r>
            <a:r>
              <a:rPr lang="ru-RU" dirty="0" err="1" smtClean="0"/>
              <a:t>Курцу</a:t>
            </a:r>
            <a:r>
              <a:rPr lang="ru-RU" dirty="0" smtClean="0"/>
              <a:t>). Как и любые преимущества, простота Бейсика оборачивалась, особенно в ранних версиях трудностями структурирования; кроме того, Бейсик не допускал рекурсию – интересный прием, позволяющий составлять эффективные и в то же время короткие программы. </a:t>
            </a:r>
          </a:p>
          <a:p>
            <a:pPr fontAlgn="auto">
              <a:spcAft>
                <a:spcPts val="0"/>
              </a:spcAft>
              <a:buFont typeface="Arial" pitchFamily="34" charset="0"/>
              <a:buChar char="•"/>
              <a:defRPr/>
            </a:pPr>
            <a:r>
              <a:rPr lang="ru-RU" dirty="0" smtClean="0"/>
              <a:t>Разработаны мощные компиляторы Бейсика, которые обеспечивают не только богатую лексику и высокое быстродействие, но и возможность структурного программирования. По мнению некоторых программистов, наиболее интересными версиями являются GWBASIC, </a:t>
            </a:r>
            <a:r>
              <a:rPr lang="ru-RU" dirty="0" err="1" smtClean="0"/>
              <a:t>Turbo-Basic</a:t>
            </a:r>
            <a:r>
              <a:rPr lang="ru-RU" dirty="0" smtClean="0"/>
              <a:t> и </a:t>
            </a:r>
            <a:r>
              <a:rPr lang="ru-RU" dirty="0" err="1" smtClean="0"/>
              <a:t>Quick</a:t>
            </a:r>
            <a:r>
              <a:rPr lang="ru-RU" dirty="0" smtClean="0"/>
              <a:t> </a:t>
            </a:r>
            <a:r>
              <a:rPr lang="ru-RU" dirty="0" err="1" smtClean="0"/>
              <a:t>Basic</a:t>
            </a:r>
            <a:r>
              <a:rPr lang="ru-RU" dirty="0" smtClean="0"/>
              <a:t>. </a:t>
            </a:r>
          </a:p>
          <a:p>
            <a:pPr fontAlgn="auto">
              <a:spcAft>
                <a:spcPts val="0"/>
              </a:spcAft>
              <a:buFont typeface="Arial" pitchFamily="34" charset="0"/>
              <a:buChar char="•"/>
              <a:defRPr/>
            </a:pPr>
            <a:r>
              <a:rPr lang="ru-RU" dirty="0" smtClean="0"/>
              <a:t>В свое время появление </a:t>
            </a:r>
            <a:r>
              <a:rPr lang="ru-RU" dirty="0" err="1" smtClean="0"/>
              <a:t>Quick</a:t>
            </a:r>
            <a:r>
              <a:rPr lang="ru-RU" dirty="0" smtClean="0"/>
              <a:t> </a:t>
            </a:r>
            <a:r>
              <a:rPr lang="ru-RU" dirty="0" err="1" smtClean="0"/>
              <a:t>Basic</a:t>
            </a:r>
            <a:r>
              <a:rPr lang="ru-RU" dirty="0" smtClean="0"/>
              <a:t> ознаменовало рождение второго поколения систем программирования на языке Бейсик. Он предоставлял возможность модульного и процедурного программирования, создания библиотек, компиляции готовых программ и прочее, что вывело его на уровень таких классических языков программирования, как Си, Паскаль, Фортран и др. Более того, в связи с отсутствием официального стандарта языка Бейсик, его реализация в виде </a:t>
            </a:r>
            <a:r>
              <a:rPr lang="ru-RU" dirty="0" err="1" smtClean="0"/>
              <a:t>Quick</a:t>
            </a:r>
            <a:r>
              <a:rPr lang="ru-RU" dirty="0" smtClean="0"/>
              <a:t> </a:t>
            </a:r>
            <a:r>
              <a:rPr lang="ru-RU" dirty="0" err="1" smtClean="0"/>
              <a:t>Basic</a:t>
            </a:r>
            <a:r>
              <a:rPr lang="ru-RU" dirty="0" smtClean="0"/>
              <a:t> стала фактическим стандартом. Безусловными лидерами среди различных версий Бейсика были </a:t>
            </a:r>
            <a:r>
              <a:rPr lang="ru-RU" dirty="0" err="1" smtClean="0"/>
              <a:t>Quick</a:t>
            </a:r>
            <a:r>
              <a:rPr lang="ru-RU" dirty="0" smtClean="0"/>
              <a:t> </a:t>
            </a:r>
            <a:r>
              <a:rPr lang="ru-RU" dirty="0" err="1" smtClean="0"/>
              <a:t>Basic</a:t>
            </a:r>
            <a:r>
              <a:rPr lang="ru-RU" dirty="0" smtClean="0"/>
              <a:t> 4.5 и PDS 7.1 фирмы </a:t>
            </a:r>
            <a:r>
              <a:rPr lang="ru-RU" dirty="0" err="1" smtClean="0"/>
              <a:t>Microsoft</a:t>
            </a:r>
            <a:r>
              <a:rPr lang="ru-RU" dirty="0" smtClean="0"/>
              <a:t>, появившиеся в конце 80-х годов. </a:t>
            </a:r>
          </a:p>
          <a:p>
            <a:pPr fontAlgn="auto">
              <a:spcAft>
                <a:spcPts val="0"/>
              </a:spcAft>
              <a:buFont typeface="Arial" pitchFamily="34" charset="0"/>
              <a:buChar char="•"/>
              <a:defRPr/>
            </a:pPr>
            <a:endParaRPr lang="ru-RU"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457200" y="620713"/>
            <a:ext cx="8229600" cy="6121400"/>
          </a:xfrm>
        </p:spPr>
        <p:txBody>
          <a:bodyPr rtlCol="0">
            <a:normAutofit fontScale="47500" lnSpcReduction="20000"/>
          </a:bodyPr>
          <a:lstStyle/>
          <a:p>
            <a:pPr fontAlgn="auto">
              <a:spcAft>
                <a:spcPts val="0"/>
              </a:spcAft>
              <a:buFont typeface="Arial" pitchFamily="34" charset="0"/>
              <a:buChar char="•"/>
              <a:defRPr/>
            </a:pPr>
            <a:r>
              <a:rPr lang="ru-RU" b="1" dirty="0" smtClean="0"/>
              <a:t>Лисп</a:t>
            </a:r>
            <a:r>
              <a:rPr lang="ru-RU" dirty="0" smtClean="0"/>
              <a:t> </a:t>
            </a:r>
          </a:p>
          <a:p>
            <a:pPr fontAlgn="auto">
              <a:spcAft>
                <a:spcPts val="0"/>
              </a:spcAft>
              <a:buFont typeface="Arial" pitchFamily="34" charset="0"/>
              <a:buChar char="•"/>
              <a:defRPr/>
            </a:pPr>
            <a:r>
              <a:rPr lang="ru-RU" dirty="0" smtClean="0"/>
              <a:t>Язык Лисп был предложен Дж. Маккарти в работе в 1960 году и ориентирован на разработку программ для решения задач не численного характера. Английское название этого языка – LISP является аббревиатурой выражения </a:t>
            </a:r>
            <a:r>
              <a:rPr lang="ru-RU" dirty="0" err="1" smtClean="0"/>
              <a:t>LISt</a:t>
            </a:r>
            <a:r>
              <a:rPr lang="ru-RU" dirty="0" smtClean="0"/>
              <a:t> </a:t>
            </a:r>
            <a:r>
              <a:rPr lang="ru-RU" dirty="0" err="1" smtClean="0"/>
              <a:t>Processing</a:t>
            </a:r>
            <a:r>
              <a:rPr lang="ru-RU" dirty="0" smtClean="0"/>
              <a:t> (обработка списков) и хорошо подчеркивает основную область его применения. Понятие “список” оказалось очень емким. В виде списков удобно представлять алгебраические выражения, графы, элементы конечных групп, множества, правила вывода и многие другие сложные объекты. Списки являются наиболее гибкой формой представления информации в памяти компьютеров. Неудивительно поэтому, что удобный язык, специально предназначенный для обработки списков, быстро завоевал популярность. </a:t>
            </a:r>
          </a:p>
          <a:p>
            <a:pPr fontAlgn="auto">
              <a:spcAft>
                <a:spcPts val="0"/>
              </a:spcAft>
              <a:buFont typeface="Arial" pitchFamily="34" charset="0"/>
              <a:buChar char="•"/>
              <a:defRPr/>
            </a:pPr>
            <a:r>
              <a:rPr lang="ru-RU" dirty="0" smtClean="0"/>
              <a:t>После появления Лиспа различными авторами был предложен целый ряд других алгоритмических языков ориентированных на решение задач в области искусственного интеллекта, среди которых можно отметить </a:t>
            </a:r>
            <a:r>
              <a:rPr lang="ru-RU" dirty="0" err="1" smtClean="0"/>
              <a:t>Плэнер</a:t>
            </a:r>
            <a:r>
              <a:rPr lang="ru-RU" dirty="0" smtClean="0"/>
              <a:t>, </a:t>
            </a:r>
            <a:r>
              <a:rPr lang="ru-RU" dirty="0" err="1" smtClean="0"/>
              <a:t>Снобол</a:t>
            </a:r>
            <a:r>
              <a:rPr lang="ru-RU" dirty="0" smtClean="0"/>
              <a:t>, Рефал, Пролог. Однако это не помешало Лиспу остаться наиболее популярным языком для решения таких задач. На протяжении почти сорокалетней истории его существования появился ряд диалектов этого языка: </a:t>
            </a:r>
            <a:r>
              <a:rPr lang="ru-RU" dirty="0" err="1" smtClean="0"/>
              <a:t>Common</a:t>
            </a:r>
            <a:r>
              <a:rPr lang="ru-RU" dirty="0" smtClean="0"/>
              <a:t> LISP, </a:t>
            </a:r>
            <a:r>
              <a:rPr lang="ru-RU" dirty="0" err="1" smtClean="0"/>
              <a:t>Mac</a:t>
            </a:r>
            <a:r>
              <a:rPr lang="ru-RU" dirty="0" smtClean="0"/>
              <a:t> LISP, </a:t>
            </a:r>
            <a:r>
              <a:rPr lang="ru-RU" dirty="0" err="1" smtClean="0"/>
              <a:t>Inter</a:t>
            </a:r>
            <a:r>
              <a:rPr lang="ru-RU" dirty="0" smtClean="0"/>
              <a:t> LISP, </a:t>
            </a:r>
            <a:r>
              <a:rPr lang="ru-RU" dirty="0" err="1" smtClean="0"/>
              <a:t>Standard</a:t>
            </a:r>
            <a:r>
              <a:rPr lang="ru-RU" dirty="0" smtClean="0"/>
              <a:t> LISP и др. Различия между ними не носят принципиального характера и в основном сводятся к несколько отличающемуся набору встроенных функций и некоторой разнице в форме записи программ. Поэтому программист, научившийся работать на одном из них без труда сможет освоить и любой другой. Большим достоинством Лиспа является его функциональная направленность, т. е. программирование ведется с помощью функций. Причем функция понимается как правило, сопоставляющее элементам некоторого класса соответствующие элементы другого класса. Сам процесс сопоставления не оказывает никакого влияния на работу программы, важен только его результат – значение функции. Это позволяет относительно легко писать и отлаживать большие программные комплексы. Ясность программ, четкое разграничение их функций, отсутствие каверзных побочных эффектов при их выполнении является обязательными требованиями к программированию таких логически сложных задач, каковыми являются задачи искусственного интеллекта. Дисциплина в программировании становится особенно важной, когда над программой работает не один человек, а целая группа программистов. </a:t>
            </a:r>
          </a:p>
          <a:p>
            <a:pPr fontAlgn="auto">
              <a:spcAft>
                <a:spcPts val="0"/>
              </a:spcAft>
              <a:buFont typeface="Arial" pitchFamily="34" charset="0"/>
              <a:buChar char="•"/>
              <a:defRPr/>
            </a:pPr>
            <a:r>
              <a:rPr lang="ru-RU" dirty="0" smtClean="0"/>
              <a:t>Язык программирования Лисп предназначен в первую очередь для обработки символьной информации. Поэтому естественно, что в мире Лиспа числа играют далеко не главную роль. Основные типы данных в Лиспе называются “атом” и “точечная пара”. </a:t>
            </a:r>
          </a:p>
          <a:p>
            <a:pPr fontAlgn="auto">
              <a:spcAft>
                <a:spcPts val="0"/>
              </a:spcAft>
              <a:buFont typeface="Arial" pitchFamily="34" charset="0"/>
              <a:buChar char="•"/>
              <a:defRPr/>
            </a:pPr>
            <a:endParaRPr lang="ru-RU"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457200" y="981075"/>
            <a:ext cx="8229600" cy="5145088"/>
          </a:xfrm>
        </p:spPr>
        <p:txBody>
          <a:bodyPr rtlCol="0">
            <a:normAutofit fontScale="85000" lnSpcReduction="10000"/>
          </a:bodyPr>
          <a:lstStyle/>
          <a:p>
            <a:pPr fontAlgn="auto">
              <a:spcAft>
                <a:spcPts val="0"/>
              </a:spcAft>
              <a:buFont typeface="Arial" pitchFamily="34" charset="0"/>
              <a:buChar char="•"/>
              <a:defRPr/>
            </a:pPr>
            <a:r>
              <a:rPr lang="ru-RU" b="1" dirty="0" smtClean="0"/>
              <a:t>Пролог</a:t>
            </a:r>
            <a:r>
              <a:rPr lang="ru-RU" dirty="0" smtClean="0"/>
              <a:t> </a:t>
            </a:r>
          </a:p>
          <a:p>
            <a:pPr fontAlgn="auto">
              <a:spcAft>
                <a:spcPts val="0"/>
              </a:spcAft>
              <a:buFont typeface="Arial" pitchFamily="34" charset="0"/>
              <a:buChar char="•"/>
              <a:defRPr/>
            </a:pPr>
            <a:r>
              <a:rPr lang="ru-RU" dirty="0" smtClean="0"/>
              <a:t>Язык логического программирования предназначен для представления и использования знаний о некоторой предметной области. Программы на этом языке состоят из некоторого множества отношений, а ее выполнение сводится к выводу нового отношения на основе заданных. В Прологе реализован декларативный подход, при котором достаточно описать задачу с помощью правил и утверждений относительно заданных объектов. Если это описание является достаточно точным, то ЭВМ может самостоятельно найти требуемое решение. </a:t>
            </a:r>
          </a:p>
          <a:p>
            <a:pPr fontAlgn="auto">
              <a:spcAft>
                <a:spcPts val="0"/>
              </a:spcAft>
              <a:buFont typeface="Arial" pitchFamily="34" charset="0"/>
              <a:buChar char="•"/>
              <a:defRPr/>
            </a:pPr>
            <a:endParaRPr lang="ru-RU"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107950" y="620713"/>
            <a:ext cx="8928100" cy="6121400"/>
          </a:xfrm>
        </p:spPr>
        <p:txBody>
          <a:bodyPr rtlCol="0">
            <a:normAutofit fontScale="55000" lnSpcReduction="20000"/>
          </a:bodyPr>
          <a:lstStyle/>
          <a:p>
            <a:pPr fontAlgn="auto">
              <a:spcAft>
                <a:spcPts val="0"/>
              </a:spcAft>
              <a:buFont typeface="Arial" pitchFamily="34" charset="0"/>
              <a:buChar char="•"/>
              <a:defRPr/>
            </a:pPr>
            <a:r>
              <a:rPr lang="ru-RU" b="1" dirty="0" err="1" smtClean="0"/>
              <a:t>Object</a:t>
            </a:r>
            <a:r>
              <a:rPr lang="ru-RU" b="1" dirty="0" smtClean="0"/>
              <a:t> PAL</a:t>
            </a:r>
            <a:r>
              <a:rPr lang="ru-RU" dirty="0" smtClean="0"/>
              <a:t> </a:t>
            </a:r>
          </a:p>
          <a:p>
            <a:pPr fontAlgn="auto">
              <a:spcAft>
                <a:spcPts val="0"/>
              </a:spcAft>
              <a:buFont typeface="Arial" pitchFamily="34" charset="0"/>
              <a:buChar char="•"/>
              <a:defRPr/>
            </a:pPr>
            <a:r>
              <a:rPr lang="ru-RU" dirty="0" err="1" smtClean="0"/>
              <a:t>Object</a:t>
            </a:r>
            <a:r>
              <a:rPr lang="ru-RU" dirty="0" smtClean="0"/>
              <a:t> PAL является мощным языком программирования. </a:t>
            </a:r>
            <a:r>
              <a:rPr lang="ru-RU" dirty="0" err="1" smtClean="0"/>
              <a:t>Object</a:t>
            </a:r>
            <a:r>
              <a:rPr lang="ru-RU" dirty="0" smtClean="0"/>
              <a:t> PAL представляет собой объектно-ориентированный, управляемый по событиям, визуальный язык программирования. На начальном уровне функциональности </a:t>
            </a:r>
            <a:r>
              <a:rPr lang="ru-RU" dirty="0" err="1" smtClean="0"/>
              <a:t>Object</a:t>
            </a:r>
            <a:r>
              <a:rPr lang="ru-RU" dirty="0" smtClean="0"/>
              <a:t> PAL можно осуществлять операции с данными, создавать специальные меню, а также управлять сеансом ввода данных. События в </a:t>
            </a:r>
            <a:r>
              <a:rPr lang="ru-RU" dirty="0" err="1" smtClean="0"/>
              <a:t>Object</a:t>
            </a:r>
            <a:r>
              <a:rPr lang="ru-RU" dirty="0" smtClean="0"/>
              <a:t> PAL порождают команды, которые имитируют эффект использования </a:t>
            </a:r>
            <a:r>
              <a:rPr lang="ru-RU" dirty="0" err="1" smtClean="0"/>
              <a:t>Paradox</a:t>
            </a:r>
            <a:r>
              <a:rPr lang="ru-RU" dirty="0" smtClean="0"/>
              <a:t> в интерактивном режиме. Существует возможность автоматизировать часто выполняемые задания, а также осуществлять над таблицами, формами и отчетами действия, которые были не доступны при интерактивной работе. Также </a:t>
            </a:r>
            <a:r>
              <a:rPr lang="ru-RU" dirty="0" err="1" smtClean="0"/>
              <a:t>Object</a:t>
            </a:r>
            <a:r>
              <a:rPr lang="ru-RU" dirty="0" smtClean="0"/>
              <a:t> PAL предоставляет все средства полнофункционального языка программирования в среде </a:t>
            </a:r>
            <a:r>
              <a:rPr lang="ru-RU" dirty="0" err="1" smtClean="0"/>
              <a:t>Windows</a:t>
            </a:r>
            <a:r>
              <a:rPr lang="ru-RU" dirty="0" smtClean="0"/>
              <a:t>. Можно использовать </a:t>
            </a:r>
            <a:r>
              <a:rPr lang="ru-RU" dirty="0" err="1" smtClean="0"/>
              <a:t>Object</a:t>
            </a:r>
            <a:r>
              <a:rPr lang="ru-RU" dirty="0" smtClean="0"/>
              <a:t> PAL для создания законченных систем, в которых реализованы специальная система меню, справочная система, а также всевозможные проверки данных. В </a:t>
            </a:r>
            <a:r>
              <a:rPr lang="ru-RU" dirty="0" err="1" smtClean="0"/>
              <a:t>Object</a:t>
            </a:r>
            <a:r>
              <a:rPr lang="ru-RU" dirty="0" smtClean="0"/>
              <a:t> PAL можно сохранить свои наработки в динамически компонуемой библиотеке, доступ к которой будут иметь несколько форм. Кроме того, можно установить связь с другими динамическими библиотеками, содержащие </a:t>
            </a:r>
            <a:r>
              <a:rPr lang="ru-RU" dirty="0" err="1" smtClean="0"/>
              <a:t>прграммы</a:t>
            </a:r>
            <a:r>
              <a:rPr lang="ru-RU" dirty="0" smtClean="0"/>
              <a:t> написанные на таких языках как Си, C++ или Паскаль. </a:t>
            </a:r>
          </a:p>
          <a:p>
            <a:pPr fontAlgn="auto">
              <a:spcAft>
                <a:spcPts val="0"/>
              </a:spcAft>
              <a:buFont typeface="Arial" pitchFamily="34" charset="0"/>
              <a:buChar char="•"/>
              <a:defRPr/>
            </a:pPr>
            <a:r>
              <a:rPr lang="ru-RU" dirty="0" err="1" smtClean="0"/>
              <a:t>Object</a:t>
            </a:r>
            <a:r>
              <a:rPr lang="ru-RU" dirty="0" smtClean="0"/>
              <a:t> PAL может быть использован в качестве инструмента для создания автономных программ. Можно написать законченное </a:t>
            </a:r>
            <a:r>
              <a:rPr lang="ru-RU" dirty="0" err="1" smtClean="0"/>
              <a:t>Windows</a:t>
            </a:r>
            <a:r>
              <a:rPr lang="ru-RU" dirty="0" smtClean="0"/>
              <a:t>–приложение и запустить его под </a:t>
            </a:r>
            <a:r>
              <a:rPr lang="ru-RU" dirty="0" err="1" smtClean="0"/>
              <a:t>Paradox</a:t>
            </a:r>
            <a:r>
              <a:rPr lang="ru-RU" dirty="0" smtClean="0"/>
              <a:t>. </a:t>
            </a:r>
          </a:p>
          <a:p>
            <a:pPr fontAlgn="auto">
              <a:spcAft>
                <a:spcPts val="0"/>
              </a:spcAft>
              <a:buFont typeface="Arial" pitchFamily="34" charset="0"/>
              <a:buChar char="•"/>
              <a:defRPr/>
            </a:pPr>
            <a:r>
              <a:rPr lang="ru-RU" dirty="0" err="1" smtClean="0"/>
              <a:t>Object</a:t>
            </a:r>
            <a:r>
              <a:rPr lang="ru-RU" dirty="0" smtClean="0"/>
              <a:t> PAL поддерживает механизм динамического обмена данными в качестве как клиента, так и сервера. Кроме того, </a:t>
            </a:r>
            <a:r>
              <a:rPr lang="ru-RU" dirty="0" err="1" smtClean="0"/>
              <a:t>Object</a:t>
            </a:r>
            <a:r>
              <a:rPr lang="ru-RU" dirty="0" smtClean="0"/>
              <a:t> PAL поддерживает в качестве клиента механизм работы с составными документами. В дополнение к сказанному существует возможность включать в свое приложение мультимедийные средства, снабдив выполняемое приложение звуковыми и анимационными эффектами. </a:t>
            </a:r>
          </a:p>
          <a:p>
            <a:pPr fontAlgn="auto">
              <a:spcAft>
                <a:spcPts val="0"/>
              </a:spcAft>
              <a:buFont typeface="Arial" pitchFamily="34" charset="0"/>
              <a:buChar char="•"/>
              <a:defRPr/>
            </a:pPr>
            <a:endParaRPr lang="ru-RU"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457200" y="620713"/>
            <a:ext cx="8229600" cy="5505450"/>
          </a:xfrm>
        </p:spPr>
        <p:txBody>
          <a:bodyPr rtlCol="0">
            <a:normAutofit fontScale="47500" lnSpcReduction="20000"/>
          </a:bodyPr>
          <a:lstStyle/>
          <a:p>
            <a:pPr fontAlgn="auto">
              <a:spcAft>
                <a:spcPts val="0"/>
              </a:spcAft>
              <a:buFont typeface="Arial" pitchFamily="34" charset="0"/>
              <a:buChar char="•"/>
              <a:defRPr/>
            </a:pPr>
            <a:r>
              <a:rPr lang="ru-RU" b="1" dirty="0" err="1" smtClean="0"/>
              <a:t>Java</a:t>
            </a:r>
            <a:r>
              <a:rPr lang="ru-RU" dirty="0" smtClean="0"/>
              <a:t> </a:t>
            </a:r>
          </a:p>
          <a:p>
            <a:pPr fontAlgn="auto">
              <a:spcAft>
                <a:spcPts val="0"/>
              </a:spcAft>
              <a:buFont typeface="Arial" pitchFamily="34" charset="0"/>
              <a:buChar char="•"/>
              <a:defRPr/>
            </a:pPr>
            <a:r>
              <a:rPr lang="ru-RU" dirty="0" smtClean="0"/>
              <a:t>Язык </a:t>
            </a:r>
            <a:r>
              <a:rPr lang="ru-RU" dirty="0" err="1" smtClean="0"/>
              <a:t>Java</a:t>
            </a:r>
            <a:r>
              <a:rPr lang="ru-RU" dirty="0" smtClean="0"/>
              <a:t> зародился как часть проекта создания передового программного обеспечения (ПО) для различных бытовых приборов. Реализация проекта была начата на языке С++, но вскоре возник ряд проблем, наилучшим средством борьбы с которыми было изменение самого инструмента - языка программирования. Стало очевидным, что необходим </a:t>
            </a:r>
            <a:r>
              <a:rPr lang="ru-RU" dirty="0" err="1" smtClean="0"/>
              <a:t>платформо</a:t>
            </a:r>
            <a:r>
              <a:rPr lang="ru-RU" dirty="0" smtClean="0"/>
              <a:t>-независимый язык программирования, позволяющий создавать программы, которые не приходилось бы компилировать отдельно для каждой архитектуры и можно было бы использовать на различных процессорах под различными операционными системами. Язык </a:t>
            </a:r>
            <a:r>
              <a:rPr lang="ru-RU" dirty="0" err="1" smtClean="0"/>
              <a:t>Java</a:t>
            </a:r>
            <a:r>
              <a:rPr lang="ru-RU" dirty="0" smtClean="0"/>
              <a:t> потребовался для создания интерактивных продуктов для сети </a:t>
            </a:r>
            <a:r>
              <a:rPr lang="ru-RU" dirty="0" err="1" smtClean="0"/>
              <a:t>Internet</a:t>
            </a:r>
            <a:r>
              <a:rPr lang="ru-RU" dirty="0" smtClean="0"/>
              <a:t>. Фактически, большинство архитектурных решений, принятых при создании </a:t>
            </a:r>
            <a:r>
              <a:rPr lang="ru-RU" dirty="0" err="1" smtClean="0"/>
              <a:t>Java</a:t>
            </a:r>
            <a:r>
              <a:rPr lang="ru-RU" dirty="0" smtClean="0"/>
              <a:t>, было продиктовано желанием предоставить синтаксис, сходный с Си и </a:t>
            </a:r>
            <a:r>
              <a:rPr lang="ru-RU" dirty="0" err="1" smtClean="0"/>
              <a:t>Cи</a:t>
            </a:r>
            <a:r>
              <a:rPr lang="ru-RU" dirty="0" smtClean="0"/>
              <a:t>++. В </a:t>
            </a:r>
            <a:r>
              <a:rPr lang="ru-RU" dirty="0" err="1" smtClean="0"/>
              <a:t>Java</a:t>
            </a:r>
            <a:r>
              <a:rPr lang="ru-RU" dirty="0" smtClean="0"/>
              <a:t> используются практически идентичные соглашения для объявления переменных, передачи параметров, операторов и для управления потоком выполнением кода. В </a:t>
            </a:r>
            <a:r>
              <a:rPr lang="ru-RU" dirty="0" err="1" smtClean="0"/>
              <a:t>Java</a:t>
            </a:r>
            <a:r>
              <a:rPr lang="ru-RU" dirty="0" smtClean="0"/>
              <a:t> добавлены все хорошие черты C++. </a:t>
            </a:r>
          </a:p>
          <a:p>
            <a:pPr fontAlgn="auto">
              <a:spcAft>
                <a:spcPts val="0"/>
              </a:spcAft>
              <a:buFont typeface="Arial" pitchFamily="34" charset="0"/>
              <a:buChar char="•"/>
              <a:defRPr/>
            </a:pPr>
            <a:r>
              <a:rPr lang="ru-RU" dirty="0" smtClean="0"/>
              <a:t>Три ключевых элемента объединились в технологии языка </a:t>
            </a:r>
            <a:r>
              <a:rPr lang="ru-RU" dirty="0" err="1" smtClean="0"/>
              <a:t>Java</a:t>
            </a:r>
            <a:r>
              <a:rPr lang="ru-RU" dirty="0" smtClean="0"/>
              <a:t> </a:t>
            </a:r>
          </a:p>
          <a:p>
            <a:pPr fontAlgn="auto">
              <a:spcAft>
                <a:spcPts val="0"/>
              </a:spcAft>
              <a:buFont typeface="Arial" pitchFamily="34" charset="0"/>
              <a:buChar char="•"/>
              <a:defRPr/>
            </a:pPr>
            <a:r>
              <a:rPr lang="ru-RU" dirty="0" smtClean="0"/>
              <a:t>- </a:t>
            </a:r>
            <a:r>
              <a:rPr lang="ru-RU" dirty="0" err="1" smtClean="0"/>
              <a:t>Java</a:t>
            </a:r>
            <a:r>
              <a:rPr lang="ru-RU" dirty="0" smtClean="0"/>
              <a:t> предоставляет для широкого использования свои апплеты (</a:t>
            </a:r>
            <a:r>
              <a:rPr lang="ru-RU" dirty="0" err="1" smtClean="0"/>
              <a:t>applets</a:t>
            </a:r>
            <a:r>
              <a:rPr lang="ru-RU" dirty="0" smtClean="0"/>
              <a:t>) — небольшие, надежные, динамичные, не зависящие от платформы активные сетевые приложения, встраиваемые в страницы </a:t>
            </a:r>
            <a:r>
              <a:rPr lang="ru-RU" dirty="0" err="1" smtClean="0"/>
              <a:t>Web</a:t>
            </a:r>
            <a:r>
              <a:rPr lang="ru-RU" dirty="0" smtClean="0"/>
              <a:t>. Апплеты </a:t>
            </a:r>
            <a:r>
              <a:rPr lang="ru-RU" dirty="0" err="1" smtClean="0"/>
              <a:t>Java</a:t>
            </a:r>
            <a:r>
              <a:rPr lang="ru-RU" dirty="0" smtClean="0"/>
              <a:t> могут настраиваться и распространяться потребителям с такой же легкостью, как любые документы HTML. </a:t>
            </a:r>
          </a:p>
          <a:p>
            <a:pPr fontAlgn="auto">
              <a:spcAft>
                <a:spcPts val="0"/>
              </a:spcAft>
              <a:buFont typeface="Arial" pitchFamily="34" charset="0"/>
              <a:buChar char="•"/>
              <a:defRPr/>
            </a:pPr>
            <a:r>
              <a:rPr lang="ru-RU" dirty="0" smtClean="0"/>
              <a:t>- </a:t>
            </a:r>
            <a:r>
              <a:rPr lang="ru-RU" dirty="0" err="1" smtClean="0"/>
              <a:t>Java</a:t>
            </a:r>
            <a:r>
              <a:rPr lang="ru-RU" dirty="0" smtClean="0"/>
              <a:t> высвобождает мощь объектно-ориентированной разработки приложений, сочетая простой и знакомый синтаксис с надежной и удобной в работе средой разработки. Это позволяет широкому кругу программистов быстро создавать новые программы и новые апплеты. </a:t>
            </a:r>
          </a:p>
          <a:p>
            <a:pPr fontAlgn="auto">
              <a:spcAft>
                <a:spcPts val="0"/>
              </a:spcAft>
              <a:buFont typeface="Arial" pitchFamily="34" charset="0"/>
              <a:buChar char="•"/>
              <a:defRPr/>
            </a:pPr>
            <a:r>
              <a:rPr lang="ru-RU" dirty="0" smtClean="0"/>
              <a:t>- </a:t>
            </a:r>
            <a:r>
              <a:rPr lang="ru-RU" dirty="0" err="1" smtClean="0"/>
              <a:t>Java</a:t>
            </a:r>
            <a:r>
              <a:rPr lang="ru-RU" dirty="0" smtClean="0"/>
              <a:t> предоставляет программисту богатый набор классов объектов для ясного абстрагирования многих системных функций, используемых при работе с окнами, сетью и для ввода-вывода. Ключевая черта этих классов заключается в том, что они обеспечивают создание независимых от используемой платформы абстракций для широкого спектра системных интерфейсов. </a:t>
            </a:r>
          </a:p>
          <a:p>
            <a:pPr fontAlgn="auto">
              <a:spcAft>
                <a:spcPts val="0"/>
              </a:spcAft>
              <a:buFont typeface="Arial" pitchFamily="34" charset="0"/>
              <a:buChar char="•"/>
              <a:defRPr/>
            </a:pPr>
            <a:endParaRPr lang="ru-RU"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107950" y="31750"/>
            <a:ext cx="8928100" cy="373063"/>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107950" y="476250"/>
            <a:ext cx="8928100" cy="6192838"/>
          </a:xfrm>
        </p:spPr>
        <p:txBody>
          <a:bodyPr rtlCol="0">
            <a:noAutofit/>
          </a:bodyPr>
          <a:lstStyle/>
          <a:p>
            <a:pPr fontAlgn="auto">
              <a:spcAft>
                <a:spcPts val="0"/>
              </a:spcAft>
              <a:buFont typeface="Arial" pitchFamily="34" charset="0"/>
              <a:buChar char="•"/>
              <a:defRPr/>
            </a:pPr>
            <a:r>
              <a:rPr lang="ru-RU" sz="1600" b="1" dirty="0" smtClean="0"/>
              <a:t>Языки программирования для компьютерных сетей</a:t>
            </a:r>
            <a:r>
              <a:rPr lang="ru-RU" sz="1600" dirty="0" smtClean="0"/>
              <a:t> </a:t>
            </a:r>
          </a:p>
          <a:p>
            <a:pPr fontAlgn="auto">
              <a:spcAft>
                <a:spcPts val="0"/>
              </a:spcAft>
              <a:buFont typeface="Arial" pitchFamily="34" charset="0"/>
              <a:buChar char="•"/>
              <a:defRPr/>
            </a:pPr>
            <a:r>
              <a:rPr lang="ru-RU" sz="1600" dirty="0" smtClean="0"/>
              <a:t>Языки программирования для компьютерных сетей являются интерпретируемыми. Интерпретаторы для них распространяются бесплатно, а сами программы – в исходных текстах. Такие языки называются скрипт – языками. </a:t>
            </a:r>
          </a:p>
          <a:p>
            <a:pPr fontAlgn="auto">
              <a:spcAft>
                <a:spcPts val="0"/>
              </a:spcAft>
              <a:buFont typeface="Arial" pitchFamily="34" charset="0"/>
              <a:buChar char="•"/>
              <a:defRPr/>
            </a:pPr>
            <a:r>
              <a:rPr lang="ru-RU" sz="1600" b="1" dirty="0" err="1" smtClean="0"/>
              <a:t>Perl</a:t>
            </a:r>
            <a:r>
              <a:rPr lang="ru-RU" sz="1600" dirty="0" smtClean="0"/>
              <a:t> </a:t>
            </a:r>
          </a:p>
          <a:p>
            <a:pPr marL="0" indent="0" fontAlgn="auto">
              <a:spcAft>
                <a:spcPts val="0"/>
              </a:spcAft>
              <a:buFont typeface="Arial" pitchFamily="34" charset="0"/>
              <a:buNone/>
              <a:defRPr/>
            </a:pPr>
            <a:r>
              <a:rPr lang="ru-RU" sz="1600" dirty="0" err="1" smtClean="0"/>
              <a:t>Perl</a:t>
            </a:r>
            <a:r>
              <a:rPr lang="ru-RU" sz="1600" dirty="0" smtClean="0"/>
              <a:t> является интерпретируемым языком, созданным программистом Лари </a:t>
            </a:r>
            <a:r>
              <a:rPr lang="ru-RU" sz="1600" dirty="0" err="1" smtClean="0"/>
              <a:t>Уоллом</a:t>
            </a:r>
            <a:r>
              <a:rPr lang="ru-RU" sz="1600" dirty="0" smtClean="0"/>
              <a:t> для обработки больших текстов и файлов и расшифровывается, как </a:t>
            </a:r>
            <a:r>
              <a:rPr lang="ru-RU" sz="1600" dirty="0" err="1" smtClean="0"/>
              <a:t>Practical</a:t>
            </a:r>
            <a:r>
              <a:rPr lang="ru-RU" sz="1600" dirty="0" smtClean="0"/>
              <a:t> </a:t>
            </a:r>
            <a:r>
              <a:rPr lang="ru-RU" sz="1600" dirty="0" err="1" smtClean="0"/>
              <a:t>Extraction</a:t>
            </a:r>
            <a:r>
              <a:rPr lang="ru-RU" sz="1600" dirty="0" smtClean="0"/>
              <a:t> </a:t>
            </a:r>
            <a:r>
              <a:rPr lang="ru-RU" sz="1600" dirty="0" err="1" smtClean="0"/>
              <a:t>and</a:t>
            </a:r>
            <a:r>
              <a:rPr lang="ru-RU" sz="1600" dirty="0" smtClean="0"/>
              <a:t> </a:t>
            </a:r>
            <a:r>
              <a:rPr lang="ru-RU" sz="1600" dirty="0" err="1" smtClean="0"/>
              <a:t>Report</a:t>
            </a:r>
            <a:r>
              <a:rPr lang="ru-RU" sz="1600" dirty="0" smtClean="0"/>
              <a:t> </a:t>
            </a:r>
            <a:r>
              <a:rPr lang="ru-RU" sz="1600" dirty="0" err="1" smtClean="0"/>
              <a:t>Language</a:t>
            </a:r>
            <a:r>
              <a:rPr lang="ru-RU" sz="1600" dirty="0" smtClean="0"/>
              <a:t> (язык для практического извлечения данных и составления отчетов). С помощью </a:t>
            </a:r>
            <a:r>
              <a:rPr lang="ru-RU" sz="1600" dirty="0" err="1" smtClean="0"/>
              <a:t>Perl</a:t>
            </a:r>
            <a:r>
              <a:rPr lang="ru-RU" sz="1600" dirty="0" smtClean="0"/>
              <a:t> вы, например, можете создать скрипт, который открывает один или несколько файлов, обрабатывает информацию и записывает результаты. </a:t>
            </a:r>
          </a:p>
          <a:p>
            <a:pPr marL="0" indent="0" fontAlgn="auto">
              <a:spcAft>
                <a:spcPts val="0"/>
              </a:spcAft>
              <a:buFont typeface="Arial" pitchFamily="34" charset="0"/>
              <a:buNone/>
              <a:defRPr/>
            </a:pPr>
            <a:r>
              <a:rPr lang="ru-RU" sz="1600" dirty="0" err="1" smtClean="0"/>
              <a:t>Perl</a:t>
            </a:r>
            <a:r>
              <a:rPr lang="ru-RU" sz="1600" dirty="0" smtClean="0"/>
              <a:t> - язык, приспособленный для обработки произвольных текстовых файлов, извлечения из них необходимой информации и выдачи сообщений. </a:t>
            </a:r>
            <a:r>
              <a:rPr lang="ru-RU" sz="1600" dirty="0" err="1" smtClean="0"/>
              <a:t>Perl</a:t>
            </a:r>
            <a:r>
              <a:rPr lang="ru-RU" sz="1600" dirty="0" smtClean="0"/>
              <a:t> также удобен для написания различных системных программ. Этот язык прост в использовании, эффективен, но про него трудно сказать, что он элегантен и компактен. Синтаксис выражений </a:t>
            </a:r>
            <a:r>
              <a:rPr lang="ru-RU" sz="1600" dirty="0" err="1" smtClean="0"/>
              <a:t>Perl</a:t>
            </a:r>
            <a:r>
              <a:rPr lang="ru-RU" sz="1600" dirty="0" smtClean="0"/>
              <a:t> близок к синтаксису Си. Рекурсия может быть произвольной глубины. Хотя </a:t>
            </a:r>
            <a:r>
              <a:rPr lang="ru-RU" sz="1600" dirty="0" err="1" smtClean="0"/>
              <a:t>Perl</a:t>
            </a:r>
            <a:r>
              <a:rPr lang="ru-RU" sz="1600" dirty="0" smtClean="0"/>
              <a:t> приспособлен для сканирования текстовых файлов, он может обрабатывать так же двоичные данные. </a:t>
            </a:r>
            <a:r>
              <a:rPr lang="ru-RU" sz="1600" dirty="0" err="1" smtClean="0"/>
              <a:t>Perl</a:t>
            </a:r>
            <a:r>
              <a:rPr lang="ru-RU" sz="1600" dirty="0" smtClean="0"/>
              <a:t> позволяет использовать регулярные выражения, создавать объекты, вставлять в программу на Си или Си++ куски кода на </a:t>
            </a:r>
            <a:r>
              <a:rPr lang="ru-RU" sz="1600" dirty="0" err="1" smtClean="0"/>
              <a:t>Perl</a:t>
            </a:r>
            <a:r>
              <a:rPr lang="ru-RU" sz="1600" dirty="0" smtClean="0"/>
              <a:t>, а также позволяет осуществлять доступ к базам данных, в том числе </a:t>
            </a:r>
            <a:r>
              <a:rPr lang="ru-RU" sz="1600" dirty="0" err="1" smtClean="0"/>
              <a:t>Oracle</a:t>
            </a:r>
            <a:r>
              <a:rPr lang="ru-RU" sz="1600" dirty="0" smtClean="0"/>
              <a:t>. </a:t>
            </a:r>
          </a:p>
          <a:p>
            <a:pPr marL="0" indent="0" fontAlgn="auto">
              <a:spcAft>
                <a:spcPts val="0"/>
              </a:spcAft>
              <a:buFont typeface="Arial" pitchFamily="34" charset="0"/>
              <a:buNone/>
              <a:defRPr/>
            </a:pPr>
            <a:r>
              <a:rPr lang="ru-RU" sz="1600" dirty="0" smtClean="0"/>
              <a:t>С изобретением </a:t>
            </a:r>
            <a:r>
              <a:rPr lang="ru-RU" sz="1600" dirty="0" err="1" smtClean="0"/>
              <a:t>World</a:t>
            </a:r>
            <a:r>
              <a:rPr lang="ru-RU" sz="1600" dirty="0" smtClean="0"/>
              <a:t> </a:t>
            </a:r>
            <a:r>
              <a:rPr lang="ru-RU" sz="1600" dirty="0" err="1" smtClean="0"/>
              <a:t>Wide</a:t>
            </a:r>
            <a:r>
              <a:rPr lang="ru-RU" sz="1600" dirty="0" smtClean="0"/>
              <a:t> </a:t>
            </a:r>
            <a:r>
              <a:rPr lang="ru-RU" sz="1600" dirty="0" err="1" smtClean="0"/>
              <a:t>Web</a:t>
            </a:r>
            <a:r>
              <a:rPr lang="ru-RU" sz="1600" dirty="0" smtClean="0"/>
              <a:t>, </a:t>
            </a:r>
            <a:r>
              <a:rPr lang="ru-RU" sz="1600" dirty="0" err="1" smtClean="0"/>
              <a:t>Perl</a:t>
            </a:r>
            <a:r>
              <a:rPr lang="ru-RU" sz="1600" dirty="0" smtClean="0"/>
              <a:t> оказался прекрасным средством для взаимодействия с </a:t>
            </a:r>
            <a:r>
              <a:rPr lang="ru-RU" sz="1600" dirty="0" err="1" smtClean="0"/>
              <a:t>web</a:t>
            </a:r>
            <a:r>
              <a:rPr lang="ru-RU" sz="1600" dirty="0" smtClean="0"/>
              <a:t>-серверами через </a:t>
            </a:r>
            <a:r>
              <a:rPr lang="ru-RU" sz="1600" dirty="0" err="1" smtClean="0"/>
              <a:t>Common</a:t>
            </a:r>
            <a:r>
              <a:rPr lang="ru-RU" sz="1600" dirty="0" smtClean="0"/>
              <a:t> </a:t>
            </a:r>
            <a:r>
              <a:rPr lang="ru-RU" sz="1600" dirty="0" err="1" smtClean="0"/>
              <a:t>Gateway</a:t>
            </a:r>
            <a:r>
              <a:rPr lang="ru-RU" sz="1600" dirty="0" smtClean="0"/>
              <a:t> </a:t>
            </a:r>
            <a:r>
              <a:rPr lang="ru-RU" sz="1600" dirty="0" err="1" smtClean="0"/>
              <a:t>Interface</a:t>
            </a:r>
            <a:r>
              <a:rPr lang="ru-RU" sz="1600" dirty="0" smtClean="0"/>
              <a:t> (CGI) - общий интерфейс взаимодействия. Команды </a:t>
            </a:r>
            <a:r>
              <a:rPr lang="ru-RU" sz="1600" dirty="0" err="1" smtClean="0"/>
              <a:t>Perl</a:t>
            </a:r>
            <a:r>
              <a:rPr lang="ru-RU" sz="1600" dirty="0" smtClean="0"/>
              <a:t> могут легко получить данные из формы HTML или другого источника и выполнить с ними какое-нибудь действие. </a:t>
            </a:r>
          </a:p>
          <a:p>
            <a:pPr marL="0" indent="0" fontAlgn="auto">
              <a:spcAft>
                <a:spcPts val="0"/>
              </a:spcAft>
              <a:buFont typeface="Arial" pitchFamily="34" charset="0"/>
              <a:buNone/>
              <a:defRPr/>
            </a:pPr>
            <a:r>
              <a:rPr lang="ru-RU" sz="1600" dirty="0" smtClean="0"/>
              <a:t>Язык </a:t>
            </a:r>
            <a:r>
              <a:rPr lang="ru-RU" sz="1600" b="1" dirty="0" smtClean="0"/>
              <a:t>PHP</a:t>
            </a:r>
            <a:r>
              <a:rPr lang="ru-RU" sz="1600" dirty="0" smtClean="0"/>
              <a:t> (1995-1997гг) обладает средствами доступа к БД и используется создателями динамических сайтов во всем мире. </a:t>
            </a:r>
          </a:p>
          <a:p>
            <a:pPr fontAlgn="auto">
              <a:spcAft>
                <a:spcPts val="0"/>
              </a:spcAft>
              <a:buFont typeface="Arial" pitchFamily="34" charset="0"/>
              <a:buChar char="•"/>
              <a:defRPr/>
            </a:pPr>
            <a:endParaRPr lang="ru-RU" sz="16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Обзор языков программирования</a:t>
            </a:r>
          </a:p>
        </p:txBody>
      </p:sp>
      <p:sp>
        <p:nvSpPr>
          <p:cNvPr id="3" name="Объект 2"/>
          <p:cNvSpPr>
            <a:spLocks noGrp="1"/>
          </p:cNvSpPr>
          <p:nvPr>
            <p:ph idx="1"/>
          </p:nvPr>
        </p:nvSpPr>
        <p:spPr>
          <a:xfrm>
            <a:off x="457200" y="981075"/>
            <a:ext cx="8229600" cy="5145088"/>
          </a:xfrm>
        </p:spPr>
        <p:txBody>
          <a:bodyPr rtlCol="0">
            <a:normAutofit fontScale="85000" lnSpcReduction="10000"/>
          </a:bodyPr>
          <a:lstStyle/>
          <a:p>
            <a:pPr fontAlgn="auto">
              <a:spcAft>
                <a:spcPts val="0"/>
              </a:spcAft>
              <a:buFont typeface="Arial" pitchFamily="34" charset="0"/>
              <a:buChar char="•"/>
              <a:defRPr/>
            </a:pPr>
            <a:r>
              <a:rPr lang="ru-RU" b="1" dirty="0" smtClean="0"/>
              <a:t>Учебный язык программирования</a:t>
            </a:r>
            <a:r>
              <a:rPr lang="ru-RU" dirty="0" smtClean="0"/>
              <a:t> — </a:t>
            </a:r>
            <a:r>
              <a:rPr lang="ru-RU" b="1" dirty="0" smtClean="0"/>
              <a:t>язык программирования</a:t>
            </a:r>
            <a:r>
              <a:rPr lang="ru-RU" dirty="0" smtClean="0"/>
              <a:t>, предназначенный для обучения специалистов программированию. Такой язык должен отвечать главному требованию: простота. Чем проще он будет, тем быстрее его освоит новичок. Возможности таких языков могут быть ниже чем возможности полноценных, но они не предназначены для серьёзной работы. Однако, такие языки тоже способны к развитию: многие учебные языки программирования впоследствии превратились в полноценные языки высокого уровня, например Паскаль, BASIC, Пролог.</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Структурное  программирование</a:t>
            </a:r>
          </a:p>
        </p:txBody>
      </p:sp>
      <p:sp>
        <p:nvSpPr>
          <p:cNvPr id="3" name="Объект 2"/>
          <p:cNvSpPr>
            <a:spLocks noGrp="1"/>
          </p:cNvSpPr>
          <p:nvPr>
            <p:ph idx="1"/>
          </p:nvPr>
        </p:nvSpPr>
        <p:spPr>
          <a:xfrm>
            <a:off x="457200" y="692150"/>
            <a:ext cx="8229600" cy="5905500"/>
          </a:xfrm>
        </p:spPr>
        <p:txBody>
          <a:bodyPr rtlCol="0">
            <a:normAutofit fontScale="77500" lnSpcReduction="20000"/>
          </a:bodyPr>
          <a:lstStyle/>
          <a:p>
            <a:pPr fontAlgn="auto">
              <a:spcAft>
                <a:spcPts val="0"/>
              </a:spcAft>
              <a:buFont typeface="Arial" pitchFamily="34" charset="0"/>
              <a:buChar char="•"/>
              <a:defRPr/>
            </a:pPr>
            <a:r>
              <a:rPr lang="ru-RU" b="1" dirty="0" smtClean="0"/>
              <a:t>Структурное программирование</a:t>
            </a:r>
            <a:r>
              <a:rPr lang="ru-RU" dirty="0" smtClean="0"/>
              <a:t> — методология разработки программного обеспечения, в основе которой лежит представление программы в виде иерархической структуры блоков. Предложена в 70-х годах XX века Э. </a:t>
            </a:r>
            <a:r>
              <a:rPr lang="ru-RU" dirty="0" err="1" smtClean="0"/>
              <a:t>Дейкстрой</a:t>
            </a:r>
            <a:r>
              <a:rPr lang="ru-RU" dirty="0" smtClean="0"/>
              <a:t>, разработана и дополнена Н. Виртом.</a:t>
            </a:r>
          </a:p>
          <a:p>
            <a:pPr fontAlgn="auto">
              <a:spcAft>
                <a:spcPts val="0"/>
              </a:spcAft>
              <a:buFont typeface="Arial" pitchFamily="34" charset="0"/>
              <a:buChar char="•"/>
              <a:defRPr/>
            </a:pPr>
            <a:r>
              <a:rPr lang="ru-RU" dirty="0" smtClean="0"/>
              <a:t>В соответствии с данной методологией</a:t>
            </a:r>
          </a:p>
          <a:p>
            <a:pPr fontAlgn="auto">
              <a:spcAft>
                <a:spcPts val="0"/>
              </a:spcAft>
              <a:buFont typeface="+mj-lt"/>
              <a:buAutoNum type="arabicPeriod"/>
              <a:defRPr/>
            </a:pPr>
            <a:r>
              <a:rPr lang="ru-RU" u="sng" dirty="0" smtClean="0"/>
              <a:t>Любая программа представляет собой структуру, построенную из трёх типов базовых конструкций:</a:t>
            </a:r>
            <a:r>
              <a:rPr lang="ru-RU" dirty="0" smtClean="0"/>
              <a:t> </a:t>
            </a:r>
          </a:p>
          <a:p>
            <a:pPr lvl="1" fontAlgn="auto">
              <a:spcAft>
                <a:spcPts val="0"/>
              </a:spcAft>
              <a:buFont typeface="+mj-lt"/>
              <a:buAutoNum type="arabicPeriod"/>
              <a:defRPr/>
            </a:pPr>
            <a:r>
              <a:rPr lang="ru-RU" b="1" dirty="0" smtClean="0"/>
              <a:t>последовательное исполнение</a:t>
            </a:r>
            <a:r>
              <a:rPr lang="ru-RU" dirty="0" smtClean="0"/>
              <a:t> — однократное выполнение операций в том порядке, в котором они записаны в тексте программы; </a:t>
            </a:r>
          </a:p>
          <a:p>
            <a:pPr lvl="1" fontAlgn="auto">
              <a:spcAft>
                <a:spcPts val="0"/>
              </a:spcAft>
              <a:buFont typeface="+mj-lt"/>
              <a:buAutoNum type="arabicPeriod"/>
              <a:defRPr/>
            </a:pPr>
            <a:r>
              <a:rPr lang="ru-RU" b="1" dirty="0" smtClean="0"/>
              <a:t>ветвление</a:t>
            </a:r>
            <a:r>
              <a:rPr lang="ru-RU" dirty="0" smtClean="0"/>
              <a:t> — однократное выполнение одной из двух или более операций, в зависимости от выполнения некоторого заданного условия; </a:t>
            </a:r>
          </a:p>
          <a:p>
            <a:pPr lvl="1" fontAlgn="auto">
              <a:spcAft>
                <a:spcPts val="0"/>
              </a:spcAft>
              <a:buFont typeface="+mj-lt"/>
              <a:buAutoNum type="arabicPeriod"/>
              <a:defRPr/>
            </a:pPr>
            <a:r>
              <a:rPr lang="ru-RU" b="1" dirty="0" smtClean="0"/>
              <a:t>цикл</a:t>
            </a:r>
            <a:r>
              <a:rPr lang="ru-RU" dirty="0" smtClean="0"/>
              <a:t> — многократное исполнение одной и той же операции до тех пор, пока выполняется некоторое заданное условие (условие продолжения цикла). </a:t>
            </a:r>
          </a:p>
          <a:p>
            <a:pPr fontAlgn="auto">
              <a:spcAft>
                <a:spcPts val="0"/>
              </a:spcAft>
              <a:buFont typeface="Arial" pitchFamily="34" charset="0"/>
              <a:buChar char="•"/>
              <a:defRPr/>
            </a:pPr>
            <a:endParaRPr lang="ru-RU"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Структурное  программирование</a:t>
            </a:r>
          </a:p>
        </p:txBody>
      </p:sp>
      <p:sp>
        <p:nvSpPr>
          <p:cNvPr id="38915" name="Объект 2"/>
          <p:cNvSpPr>
            <a:spLocks noGrp="1"/>
          </p:cNvSpPr>
          <p:nvPr>
            <p:ph idx="1"/>
          </p:nvPr>
        </p:nvSpPr>
        <p:spPr>
          <a:xfrm>
            <a:off x="179388" y="692150"/>
            <a:ext cx="8785225" cy="5976938"/>
          </a:xfrm>
        </p:spPr>
        <p:txBody>
          <a:bodyPr/>
          <a:lstStyle/>
          <a:p>
            <a:r>
              <a:rPr lang="ru-RU" sz="1800" smtClean="0">
                <a:solidFill>
                  <a:srgbClr val="000000"/>
                </a:solidFill>
              </a:rPr>
              <a:t>В программе базовые конструкции могут быть вложены друг в друга произвольным образом, но никаких других средств управления последовательностью выполнения операций не предусматривается. </a:t>
            </a:r>
          </a:p>
          <a:p>
            <a:r>
              <a:rPr lang="ru-RU" sz="1800" u="sng" smtClean="0">
                <a:solidFill>
                  <a:srgbClr val="000000"/>
                </a:solidFill>
              </a:rPr>
              <a:t>Повторяющиеся фрагменты программы</a:t>
            </a:r>
            <a:r>
              <a:rPr lang="ru-RU" sz="1800" smtClean="0">
                <a:solidFill>
                  <a:srgbClr val="000000"/>
                </a:solidFill>
              </a:rPr>
              <a:t> (либо не повторяющиеся, но представляющие собой логически целостные вычислительные блоки) </a:t>
            </a:r>
            <a:r>
              <a:rPr lang="ru-RU" sz="1800" u="sng" smtClean="0">
                <a:solidFill>
                  <a:srgbClr val="000000"/>
                </a:solidFill>
              </a:rPr>
              <a:t>могут оформляться в виде т. н. подпрограмм</a:t>
            </a:r>
            <a:r>
              <a:rPr lang="ru-RU" sz="1800" smtClean="0">
                <a:solidFill>
                  <a:srgbClr val="000000"/>
                </a:solidFill>
              </a:rPr>
              <a:t> (процедур или функций). В этом случае в тексте основной программы, вместо помещённого в подпрограмму фрагмента, вставляется инструкция </a:t>
            </a:r>
            <a:r>
              <a:rPr lang="ru-RU" sz="1800" b="1" smtClean="0">
                <a:solidFill>
                  <a:srgbClr val="000000"/>
                </a:solidFill>
              </a:rPr>
              <a:t>вызова подпрограммы</a:t>
            </a:r>
            <a:r>
              <a:rPr lang="ru-RU" sz="1800" smtClean="0">
                <a:solidFill>
                  <a:srgbClr val="000000"/>
                </a:solidFill>
              </a:rPr>
              <a:t>. При выполнении такой инструкции выполняется вызванная подпрограмма, после чего исполнение программы продолжается с инструкции, следующей за командой вызова подпрограммы. </a:t>
            </a:r>
          </a:p>
          <a:p>
            <a:r>
              <a:rPr lang="ru-RU" sz="1800" u="sng" smtClean="0">
                <a:solidFill>
                  <a:srgbClr val="000000"/>
                </a:solidFill>
              </a:rPr>
              <a:t>Разработка программы ведётся пошагово, методом «сверху вниз».</a:t>
            </a:r>
            <a:r>
              <a:rPr lang="ru-RU" sz="1800" smtClean="0">
                <a:solidFill>
                  <a:srgbClr val="000000"/>
                </a:solidFill>
              </a:rPr>
              <a:t> </a:t>
            </a:r>
          </a:p>
          <a:p>
            <a:r>
              <a:rPr lang="ru-RU" sz="1800" smtClean="0">
                <a:solidFill>
                  <a:srgbClr val="000000"/>
                </a:solidFill>
              </a:rPr>
              <a:t>Сначала пишется текст основной программы, в котором, вместо каждого связного логического фрагмента текста, вставляется вызов подпрограммы, которая будет выполнять этот фрагмент. Вместо настоящих, работающих подпрограмм, в программу вставляются «заглушки», которые ничего не делают. Полученная программа проверяется и отлаживается. </a:t>
            </a:r>
            <a:endParaRPr lang="ru-RU" sz="1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1052513"/>
            <a:ext cx="8229600" cy="5073650"/>
          </a:xfrm>
        </p:spPr>
        <p:txBody>
          <a:bodyPr rtlCol="0">
            <a:normAutofit lnSpcReduction="10000"/>
          </a:bodyPr>
          <a:lstStyle/>
          <a:p>
            <a:pPr fontAlgn="auto">
              <a:spcAft>
                <a:spcPts val="0"/>
              </a:spcAft>
              <a:buFont typeface="Arial" pitchFamily="34" charset="0"/>
              <a:buChar char="•"/>
              <a:defRPr/>
            </a:pPr>
            <a:r>
              <a:rPr lang="ru-RU" b="1" dirty="0" smtClean="0"/>
              <a:t>Язык программирования</a:t>
            </a:r>
          </a:p>
          <a:p>
            <a:pPr marL="0" indent="0" fontAlgn="auto">
              <a:spcAft>
                <a:spcPts val="0"/>
              </a:spcAft>
              <a:buFont typeface="Arial" pitchFamily="34" charset="0"/>
              <a:buNone/>
              <a:defRPr/>
            </a:pPr>
            <a:r>
              <a:rPr lang="ru-RU" b="1" dirty="0" smtClean="0"/>
              <a:t>Алгоритмический язык </a:t>
            </a:r>
          </a:p>
          <a:p>
            <a:pPr marL="0" indent="0" fontAlgn="auto">
              <a:spcAft>
                <a:spcPts val="0"/>
              </a:spcAft>
              <a:buFont typeface="Arial" pitchFamily="34" charset="0"/>
              <a:buNone/>
              <a:defRPr/>
            </a:pPr>
            <a:r>
              <a:rPr lang="ru-RU" b="1" dirty="0" err="1" smtClean="0"/>
              <a:t>Programming</a:t>
            </a:r>
            <a:r>
              <a:rPr lang="ru-RU" b="1" dirty="0" smtClean="0"/>
              <a:t> </a:t>
            </a:r>
            <a:r>
              <a:rPr lang="ru-RU" b="1" dirty="0" err="1" smtClean="0"/>
              <a:t>language</a:t>
            </a:r>
            <a:r>
              <a:rPr lang="ru-RU" b="1" dirty="0" smtClean="0"/>
              <a:t>; </a:t>
            </a:r>
            <a:r>
              <a:rPr lang="ru-RU" b="1" dirty="0" err="1" smtClean="0"/>
              <a:t>Algorithmic</a:t>
            </a:r>
            <a:r>
              <a:rPr lang="ru-RU" b="1" dirty="0" smtClean="0"/>
              <a:t> </a:t>
            </a:r>
            <a:r>
              <a:rPr lang="ru-RU" b="1" dirty="0" err="1" smtClean="0"/>
              <a:t>language</a:t>
            </a:r>
            <a:r>
              <a:rPr lang="ru-RU" b="1" dirty="0" smtClean="0"/>
              <a:t> </a:t>
            </a:r>
          </a:p>
          <a:p>
            <a:pPr marL="0" indent="0" fontAlgn="auto">
              <a:spcAft>
                <a:spcPts val="0"/>
              </a:spcAft>
              <a:buFont typeface="Arial" pitchFamily="34" charset="0"/>
              <a:buNone/>
              <a:defRPr/>
            </a:pPr>
            <a:r>
              <a:rPr lang="ru-RU" b="1" dirty="0" smtClean="0"/>
              <a:t>Язык программирования - искусственный (формальный) язык, предназначенный для записи алгоритмов. </a:t>
            </a:r>
          </a:p>
          <a:p>
            <a:pPr marL="0" indent="0" fontAlgn="auto">
              <a:spcAft>
                <a:spcPts val="0"/>
              </a:spcAft>
              <a:buFont typeface="Arial" pitchFamily="34" charset="0"/>
              <a:buNone/>
              <a:defRPr/>
            </a:pPr>
            <a:r>
              <a:rPr lang="ru-RU" b="1" dirty="0" smtClean="0"/>
              <a:t>Язык программирования задается своим описанием и реализуется в виде специальной программы: компилятора или интерпретатора. </a:t>
            </a:r>
          </a:p>
          <a:p>
            <a:pPr fontAlgn="auto">
              <a:spcAft>
                <a:spcPts val="0"/>
              </a:spcAft>
              <a:buFont typeface="Arial" pitchFamily="34" charset="0"/>
              <a:buChar char="•"/>
              <a:defRPr/>
            </a:pPr>
            <a:endParaRPr lang="ru-RU"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Структурное  программирование</a:t>
            </a:r>
          </a:p>
        </p:txBody>
      </p:sp>
      <p:sp>
        <p:nvSpPr>
          <p:cNvPr id="39939" name="Объект 2"/>
          <p:cNvSpPr>
            <a:spLocks noGrp="1"/>
          </p:cNvSpPr>
          <p:nvPr>
            <p:ph idx="1"/>
          </p:nvPr>
        </p:nvSpPr>
        <p:spPr>
          <a:xfrm>
            <a:off x="457200" y="692150"/>
            <a:ext cx="8229600" cy="5434013"/>
          </a:xfrm>
        </p:spPr>
        <p:txBody>
          <a:bodyPr/>
          <a:lstStyle/>
          <a:p>
            <a:r>
              <a:rPr lang="ru-RU" sz="2000" smtClean="0">
                <a:solidFill>
                  <a:srgbClr val="000000"/>
                </a:solidFill>
              </a:rPr>
              <a:t>После того, как программист убедится, что подпрограммы вызываются в правильной последовательности (то есть общая структура программы верна), подпрограммы-заглушки последовательно заменяются на реально работающие, причём разработка каждой подпрограммы ведётся тем же методом, что и основной программы. Разработка заканчивается тогда, когда не останется ни одной «затычки», которая не была бы удалена. Такая последовательность гарантирует, что на каждом этапе разработки программист одновременно имеет дело с обозримым и понятным ему множеством фрагментов, и может быть уверен, что общая структура всех более высоких уровней программы верна. При сопровождении и внесении изменений в программу выясняется, в какие именно процедуры нужно внести изменения, и они вносятся, не затрагивая части программы, непосредственно не связанные с ними. Это позволяет гарантировать, что при внесении изменений и исправлении ошибок не выйдет из строя какая-то часть программы, находящаяся в данный момент вне зоны внимания программиста.</a:t>
            </a:r>
          </a:p>
          <a:p>
            <a:endParaRPr lang="ru-RU"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188913"/>
            <a:ext cx="8229600" cy="490537"/>
          </a:xfrm>
        </p:spPr>
        <p:txBody>
          <a:bodyPr rtlCol="0">
            <a:normAutofit fontScale="90000"/>
          </a:bodyPr>
          <a:lstStyle/>
          <a:p>
            <a:pPr fontAlgn="auto">
              <a:spcAft>
                <a:spcPts val="0"/>
              </a:spcAft>
              <a:defRPr/>
            </a:pPr>
            <a:r>
              <a:rPr lang="ru-RU" dirty="0" smtClean="0"/>
              <a:t>Модульное программирование</a:t>
            </a:r>
          </a:p>
        </p:txBody>
      </p:sp>
      <p:sp>
        <p:nvSpPr>
          <p:cNvPr id="3" name="Объект 2"/>
          <p:cNvSpPr>
            <a:spLocks noGrp="1"/>
          </p:cNvSpPr>
          <p:nvPr>
            <p:ph idx="1"/>
          </p:nvPr>
        </p:nvSpPr>
        <p:spPr>
          <a:xfrm>
            <a:off x="468313" y="836613"/>
            <a:ext cx="8229600" cy="5832475"/>
          </a:xfrm>
        </p:spPr>
        <p:txBody>
          <a:bodyPr rtlCol="0">
            <a:normAutofit fontScale="70000" lnSpcReduction="20000"/>
          </a:bodyPr>
          <a:lstStyle/>
          <a:p>
            <a:pPr fontAlgn="auto">
              <a:spcAft>
                <a:spcPts val="0"/>
              </a:spcAft>
              <a:buFont typeface="Arial" pitchFamily="34" charset="0"/>
              <a:buChar char="•"/>
              <a:defRPr/>
            </a:pPr>
            <a:r>
              <a:rPr lang="ru-RU" b="1" dirty="0" smtClean="0"/>
              <a:t>Модуль</a:t>
            </a:r>
            <a:r>
              <a:rPr lang="ru-RU" dirty="0" smtClean="0"/>
              <a:t> в программировании представляет собой функционально законченный фрагмент программы, оформленный в виде отдельного файла с исходным кодом или поименованной непрерывной его части (например, Active </a:t>
            </a:r>
            <a:r>
              <a:rPr lang="ru-RU" dirty="0" err="1" smtClean="0"/>
              <a:t>Oberon</a:t>
            </a:r>
            <a:r>
              <a:rPr lang="ru-RU" dirty="0" smtClean="0"/>
              <a:t>), предназначенный для использования в других программах. Модули позволяют разбивать сложные задачи на более мелкие, в соответствии с принципом модульности. Обычно проектируются таким образом, чтобы предоставлять программистам удобный для многократного использования функционал (интерфейс) в виде набора функций, классов, констант. Модули могут объединяться в пакеты и, далее, в библиотеки.</a:t>
            </a:r>
          </a:p>
          <a:p>
            <a:pPr fontAlgn="auto">
              <a:spcAft>
                <a:spcPts val="0"/>
              </a:spcAft>
              <a:buFont typeface="Arial" pitchFamily="34" charset="0"/>
              <a:buChar char="•"/>
              <a:defRPr/>
            </a:pPr>
            <a:r>
              <a:rPr lang="ru-RU" dirty="0" smtClean="0"/>
              <a:t>Модули могут быть </a:t>
            </a:r>
            <a:r>
              <a:rPr lang="ru-RU" i="1" dirty="0" smtClean="0"/>
              <a:t>обычными</a:t>
            </a:r>
            <a:r>
              <a:rPr lang="ru-RU" dirty="0" smtClean="0"/>
              <a:t>, т.е. написанными на том же языке, что и программа, в которой они используются, либо </a:t>
            </a:r>
            <a:r>
              <a:rPr lang="ru-RU" i="1" dirty="0" smtClean="0"/>
              <a:t>модулями расширения</a:t>
            </a:r>
            <a:r>
              <a:rPr lang="ru-RU" dirty="0" smtClean="0"/>
              <a:t>, которые пишутся на отличном от языка основной программы языке. Модули расширения обычно пишутся на более низкоуровневом языке, что позволяет получить выигрыш в скорости выполнения (производительности) программы.</a:t>
            </a:r>
          </a:p>
          <a:p>
            <a:pPr fontAlgn="auto">
              <a:spcAft>
                <a:spcPts val="0"/>
              </a:spcAft>
              <a:buFont typeface="Arial" pitchFamily="34" charset="0"/>
              <a:buChar char="•"/>
              <a:defRPr/>
            </a:pPr>
            <a:endParaRPr lang="ru-RU"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50" y="115888"/>
            <a:ext cx="8928100" cy="490537"/>
          </a:xfrm>
        </p:spPr>
        <p:txBody>
          <a:bodyPr rtlCol="0">
            <a:noAutofit/>
          </a:bodyPr>
          <a:lstStyle/>
          <a:p>
            <a:pPr marL="342900" indent="-342900" fontAlgn="auto">
              <a:spcBef>
                <a:spcPct val="20000"/>
              </a:spcBef>
              <a:spcAft>
                <a:spcPts val="0"/>
              </a:spcAft>
              <a:defRPr/>
            </a:pPr>
            <a:r>
              <a:rPr lang="ru-RU" sz="2800" b="1" dirty="0" smtClean="0">
                <a:solidFill>
                  <a:prstClr val="black"/>
                </a:solidFill>
                <a:ea typeface="+mn-ea"/>
                <a:cs typeface="+mn-cs"/>
              </a:rPr>
              <a:t>Отладка программы</a:t>
            </a:r>
          </a:p>
        </p:txBody>
      </p:sp>
      <p:sp>
        <p:nvSpPr>
          <p:cNvPr id="3" name="Объект 2"/>
          <p:cNvSpPr>
            <a:spLocks noGrp="1"/>
          </p:cNvSpPr>
          <p:nvPr>
            <p:ph idx="1"/>
          </p:nvPr>
        </p:nvSpPr>
        <p:spPr>
          <a:xfrm>
            <a:off x="179388" y="692150"/>
            <a:ext cx="8507412" cy="5976938"/>
          </a:xfrm>
        </p:spPr>
        <p:txBody>
          <a:bodyPr rtlCol="0">
            <a:normAutofit fontScale="70000" lnSpcReduction="20000"/>
          </a:bodyPr>
          <a:lstStyle/>
          <a:p>
            <a:pPr fontAlgn="auto">
              <a:spcAft>
                <a:spcPts val="0"/>
              </a:spcAft>
              <a:buFont typeface="Arial" pitchFamily="34" charset="0"/>
              <a:buChar char="•"/>
              <a:defRPr/>
            </a:pPr>
            <a:r>
              <a:rPr lang="ru-RU" b="1" dirty="0" smtClean="0"/>
              <a:t>Отладка</a:t>
            </a:r>
            <a:r>
              <a:rPr lang="ru-RU" dirty="0" smtClean="0"/>
              <a:t> — этап разработки компьютерной программы, на котором обнаруживают, локализуют и устраняют ошибки. Чтобы понять, где возникла ошибка, приходится :</a:t>
            </a:r>
          </a:p>
          <a:p>
            <a:pPr fontAlgn="auto">
              <a:spcAft>
                <a:spcPts val="0"/>
              </a:spcAft>
              <a:buFont typeface="Arial"/>
              <a:buChar char="•"/>
              <a:defRPr/>
            </a:pPr>
            <a:r>
              <a:rPr lang="ru-RU" dirty="0" smtClean="0"/>
              <a:t>узнавать текущие значения переменных; </a:t>
            </a:r>
          </a:p>
          <a:p>
            <a:pPr fontAlgn="auto">
              <a:spcAft>
                <a:spcPts val="0"/>
              </a:spcAft>
              <a:buFont typeface="Arial"/>
              <a:buChar char="•"/>
              <a:defRPr/>
            </a:pPr>
            <a:r>
              <a:rPr lang="ru-RU" dirty="0" smtClean="0"/>
              <a:t>и выяснять, по какому пути выполнялась программа. </a:t>
            </a:r>
          </a:p>
          <a:p>
            <a:pPr fontAlgn="auto">
              <a:spcAft>
                <a:spcPts val="0"/>
              </a:spcAft>
              <a:buFont typeface="Arial" pitchFamily="34" charset="0"/>
              <a:buChar char="•"/>
              <a:defRPr/>
            </a:pPr>
            <a:r>
              <a:rPr lang="ru-RU" dirty="0" smtClean="0"/>
              <a:t>Существуют две взаимодополняющие технологии отладки.</a:t>
            </a:r>
          </a:p>
          <a:p>
            <a:pPr fontAlgn="auto">
              <a:spcAft>
                <a:spcPts val="0"/>
              </a:spcAft>
              <a:buFont typeface="Arial"/>
              <a:buChar char="•"/>
              <a:defRPr/>
            </a:pPr>
            <a:r>
              <a:rPr lang="ru-RU" dirty="0" smtClean="0"/>
              <a:t>Использование отладчиков — программ, которые включают в себя пользовательский интерфейс для пошагового выполнения программы: оператор за оператором, функция за функцией, с остановками на некоторых строках исходного кода или при достижении определённого условия. </a:t>
            </a:r>
          </a:p>
          <a:p>
            <a:pPr fontAlgn="auto">
              <a:spcAft>
                <a:spcPts val="0"/>
              </a:spcAft>
              <a:buFont typeface="Arial"/>
              <a:buChar char="•"/>
              <a:defRPr/>
            </a:pPr>
            <a:r>
              <a:rPr lang="ru-RU" dirty="0" smtClean="0"/>
              <a:t>Вывод текущего состояния программы с помощью расположенных в критических точках программы операторов вывода — на экран, принтер, громкоговоритель или в файл. Вывод отладочных сведений в файл называется </a:t>
            </a:r>
            <a:r>
              <a:rPr lang="ru-RU" b="1" dirty="0" smtClean="0"/>
              <a:t>журналированием</a:t>
            </a:r>
            <a:r>
              <a:rPr lang="ru-RU" dirty="0" smtClean="0"/>
              <a:t>. </a:t>
            </a:r>
          </a:p>
          <a:p>
            <a:pPr fontAlgn="auto">
              <a:spcAft>
                <a:spcPts val="0"/>
              </a:spcAft>
              <a:buFont typeface="Arial" pitchFamily="34" charset="0"/>
              <a:buChar char="•"/>
              <a:defRPr/>
            </a:pPr>
            <a:endParaRPr lang="ru-RU"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Тестирование  программ</a:t>
            </a:r>
          </a:p>
        </p:txBody>
      </p:sp>
      <p:sp>
        <p:nvSpPr>
          <p:cNvPr id="3" name="Объект 2"/>
          <p:cNvSpPr>
            <a:spLocks noGrp="1"/>
          </p:cNvSpPr>
          <p:nvPr>
            <p:ph idx="1"/>
          </p:nvPr>
        </p:nvSpPr>
        <p:spPr>
          <a:xfrm>
            <a:off x="457200" y="765175"/>
            <a:ext cx="8229600" cy="5360988"/>
          </a:xfrm>
        </p:spPr>
        <p:txBody>
          <a:bodyPr rtlCol="0">
            <a:normAutofit fontScale="85000" lnSpcReduction="10000"/>
          </a:bodyPr>
          <a:lstStyle/>
          <a:p>
            <a:pPr fontAlgn="auto">
              <a:spcAft>
                <a:spcPts val="0"/>
              </a:spcAft>
              <a:buFont typeface="Arial" pitchFamily="34" charset="0"/>
              <a:buChar char="•"/>
              <a:defRPr/>
            </a:pPr>
            <a:r>
              <a:rPr lang="ru-RU" b="1" dirty="0" smtClean="0"/>
              <a:t>По объекту тестирования:</a:t>
            </a:r>
            <a:endParaRPr lang="ru-RU" dirty="0" smtClean="0"/>
          </a:p>
          <a:p>
            <a:pPr fontAlgn="auto">
              <a:spcAft>
                <a:spcPts val="0"/>
              </a:spcAft>
              <a:buFont typeface="Arial"/>
              <a:buChar char="•"/>
              <a:defRPr/>
            </a:pPr>
            <a:r>
              <a:rPr lang="ru-RU" dirty="0" smtClean="0"/>
              <a:t>Функциональное тестирование (</a:t>
            </a:r>
            <a:r>
              <a:rPr lang="en-US" dirty="0" smtClean="0"/>
              <a:t>functional testing) </a:t>
            </a:r>
          </a:p>
          <a:p>
            <a:pPr fontAlgn="auto">
              <a:spcAft>
                <a:spcPts val="0"/>
              </a:spcAft>
              <a:buFont typeface="Arial"/>
              <a:buChar char="•"/>
              <a:defRPr/>
            </a:pPr>
            <a:r>
              <a:rPr lang="ru-RU" dirty="0" smtClean="0"/>
              <a:t>Нагрузочное тестирование </a:t>
            </a:r>
          </a:p>
          <a:p>
            <a:pPr lvl="1" fontAlgn="auto">
              <a:spcAft>
                <a:spcPts val="0"/>
              </a:spcAft>
              <a:buFont typeface="Arial"/>
              <a:buChar char="•"/>
              <a:defRPr/>
            </a:pPr>
            <a:r>
              <a:rPr lang="ru-RU" dirty="0" smtClean="0"/>
              <a:t>Тестирование производительности (</a:t>
            </a:r>
            <a:r>
              <a:rPr lang="en-US" dirty="0" err="1" smtClean="0"/>
              <a:t>perfomance</a:t>
            </a:r>
            <a:r>
              <a:rPr lang="en-US" dirty="0" smtClean="0"/>
              <a:t>/stress testing) </a:t>
            </a:r>
          </a:p>
          <a:p>
            <a:pPr lvl="1" fontAlgn="auto">
              <a:spcAft>
                <a:spcPts val="0"/>
              </a:spcAft>
              <a:buFont typeface="Arial"/>
              <a:buChar char="•"/>
              <a:defRPr/>
            </a:pPr>
            <a:r>
              <a:rPr lang="ru-RU" dirty="0" smtClean="0"/>
              <a:t>Тестирование стабильности (</a:t>
            </a:r>
            <a:r>
              <a:rPr lang="en-US" dirty="0" smtClean="0"/>
              <a:t>stability/load testing) </a:t>
            </a:r>
          </a:p>
          <a:p>
            <a:pPr fontAlgn="auto">
              <a:spcAft>
                <a:spcPts val="0"/>
              </a:spcAft>
              <a:buFont typeface="Arial"/>
              <a:buChar char="•"/>
              <a:defRPr/>
            </a:pPr>
            <a:r>
              <a:rPr lang="ru-RU" dirty="0" smtClean="0"/>
              <a:t>Тестирование удобства использования (</a:t>
            </a:r>
            <a:r>
              <a:rPr lang="en-US" dirty="0" smtClean="0"/>
              <a:t>usability testing) </a:t>
            </a:r>
          </a:p>
          <a:p>
            <a:pPr fontAlgn="auto">
              <a:spcAft>
                <a:spcPts val="0"/>
              </a:spcAft>
              <a:buFont typeface="Arial"/>
              <a:buChar char="•"/>
              <a:defRPr/>
            </a:pPr>
            <a:r>
              <a:rPr lang="ru-RU" dirty="0" smtClean="0"/>
              <a:t>Тестирование интерфейса пользователя (</a:t>
            </a:r>
            <a:r>
              <a:rPr lang="en-US" dirty="0" smtClean="0"/>
              <a:t>UI testing) </a:t>
            </a:r>
          </a:p>
          <a:p>
            <a:pPr fontAlgn="auto">
              <a:spcAft>
                <a:spcPts val="0"/>
              </a:spcAft>
              <a:buFont typeface="Arial"/>
              <a:buChar char="•"/>
              <a:defRPr/>
            </a:pPr>
            <a:r>
              <a:rPr lang="ru-RU" dirty="0" smtClean="0"/>
              <a:t>Тестирование безопасности (</a:t>
            </a:r>
            <a:r>
              <a:rPr lang="en-US" dirty="0" smtClean="0"/>
              <a:t>security testing) </a:t>
            </a:r>
          </a:p>
          <a:p>
            <a:pPr fontAlgn="auto">
              <a:spcAft>
                <a:spcPts val="0"/>
              </a:spcAft>
              <a:buFont typeface="Arial"/>
              <a:buChar char="•"/>
              <a:defRPr/>
            </a:pPr>
            <a:r>
              <a:rPr lang="ru-RU" dirty="0" smtClean="0"/>
              <a:t>Тестирование локализации (</a:t>
            </a:r>
            <a:r>
              <a:rPr lang="en-US" dirty="0" smtClean="0"/>
              <a:t>localization testing) </a:t>
            </a:r>
          </a:p>
          <a:p>
            <a:pPr fontAlgn="auto">
              <a:spcAft>
                <a:spcPts val="0"/>
              </a:spcAft>
              <a:buFont typeface="Arial"/>
              <a:buChar char="•"/>
              <a:defRPr/>
            </a:pPr>
            <a:r>
              <a:rPr lang="ru-RU" dirty="0" smtClean="0"/>
              <a:t>Тестирование совместимости (</a:t>
            </a:r>
            <a:r>
              <a:rPr lang="en-US" dirty="0" smtClean="0"/>
              <a:t>compatibility testing) </a:t>
            </a:r>
          </a:p>
          <a:p>
            <a:pPr fontAlgn="auto">
              <a:spcAft>
                <a:spcPts val="0"/>
              </a:spcAft>
              <a:buFont typeface="Arial" pitchFamily="34" charset="0"/>
              <a:buChar char="•"/>
              <a:defRPr/>
            </a:pPr>
            <a:endParaRPr lang="ru-RU"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Тестирование  программ</a:t>
            </a:r>
          </a:p>
        </p:txBody>
      </p:sp>
      <p:sp>
        <p:nvSpPr>
          <p:cNvPr id="3" name="Объект 2"/>
          <p:cNvSpPr>
            <a:spLocks noGrp="1"/>
          </p:cNvSpPr>
          <p:nvPr>
            <p:ph idx="1"/>
          </p:nvPr>
        </p:nvSpPr>
        <p:spPr>
          <a:xfrm>
            <a:off x="457200" y="765175"/>
            <a:ext cx="8229600" cy="5360988"/>
          </a:xfrm>
        </p:spPr>
        <p:txBody>
          <a:bodyPr rtlCol="0">
            <a:normAutofit lnSpcReduction="10000"/>
          </a:bodyPr>
          <a:lstStyle/>
          <a:p>
            <a:pPr fontAlgn="auto">
              <a:spcAft>
                <a:spcPts val="0"/>
              </a:spcAft>
              <a:buFont typeface="Arial" pitchFamily="34" charset="0"/>
              <a:buChar char="•"/>
              <a:defRPr/>
            </a:pPr>
            <a:r>
              <a:rPr lang="ru-RU" b="1" dirty="0" smtClean="0"/>
              <a:t>По знанию системы:</a:t>
            </a:r>
            <a:endParaRPr lang="ru-RU" dirty="0" smtClean="0"/>
          </a:p>
          <a:p>
            <a:pPr fontAlgn="auto">
              <a:spcAft>
                <a:spcPts val="0"/>
              </a:spcAft>
              <a:buFont typeface="Arial"/>
              <a:buChar char="•"/>
              <a:defRPr/>
            </a:pPr>
            <a:r>
              <a:rPr lang="ru-RU" dirty="0" smtClean="0"/>
              <a:t>Тестирование чёрного ящика (</a:t>
            </a:r>
            <a:r>
              <a:rPr lang="en-US" dirty="0" smtClean="0"/>
              <a:t>black box) </a:t>
            </a:r>
          </a:p>
          <a:p>
            <a:pPr fontAlgn="auto">
              <a:spcAft>
                <a:spcPts val="0"/>
              </a:spcAft>
              <a:buFont typeface="Arial"/>
              <a:buChar char="•"/>
              <a:defRPr/>
            </a:pPr>
            <a:r>
              <a:rPr lang="ru-RU" dirty="0" smtClean="0"/>
              <a:t>Тестирование белого ящика (</a:t>
            </a:r>
            <a:r>
              <a:rPr lang="en-US" dirty="0" smtClean="0"/>
              <a:t>white box) </a:t>
            </a:r>
          </a:p>
          <a:p>
            <a:pPr fontAlgn="auto">
              <a:spcAft>
                <a:spcPts val="0"/>
              </a:spcAft>
              <a:buFont typeface="Arial"/>
              <a:buChar char="•"/>
              <a:defRPr/>
            </a:pPr>
            <a:r>
              <a:rPr lang="ru-RU" dirty="0" smtClean="0"/>
              <a:t>Тестирование серого ящика (</a:t>
            </a:r>
            <a:r>
              <a:rPr lang="en-US" dirty="0" smtClean="0"/>
              <a:t>gray box) </a:t>
            </a:r>
          </a:p>
          <a:p>
            <a:pPr fontAlgn="auto">
              <a:spcAft>
                <a:spcPts val="0"/>
              </a:spcAft>
              <a:buFont typeface="Arial" pitchFamily="34" charset="0"/>
              <a:buChar char="•"/>
              <a:defRPr/>
            </a:pPr>
            <a:r>
              <a:rPr lang="ru-RU" b="1" dirty="0" smtClean="0"/>
              <a:t>По степени </a:t>
            </a:r>
            <a:r>
              <a:rPr lang="ru-RU" b="1" dirty="0" err="1" smtClean="0"/>
              <a:t>автоматизированности</a:t>
            </a:r>
            <a:r>
              <a:rPr lang="ru-RU" b="1" dirty="0" smtClean="0"/>
              <a:t>:</a:t>
            </a:r>
            <a:endParaRPr lang="ru-RU" dirty="0" smtClean="0"/>
          </a:p>
          <a:p>
            <a:pPr fontAlgn="auto">
              <a:spcAft>
                <a:spcPts val="0"/>
              </a:spcAft>
              <a:buFont typeface="Arial"/>
              <a:buChar char="•"/>
              <a:defRPr/>
            </a:pPr>
            <a:r>
              <a:rPr lang="ru-RU" dirty="0" smtClean="0"/>
              <a:t>Ручное тестирование (</a:t>
            </a:r>
            <a:r>
              <a:rPr lang="en-US" dirty="0" smtClean="0"/>
              <a:t>manual testing) </a:t>
            </a:r>
          </a:p>
          <a:p>
            <a:pPr fontAlgn="auto">
              <a:spcAft>
                <a:spcPts val="0"/>
              </a:spcAft>
              <a:buFont typeface="Arial"/>
              <a:buChar char="•"/>
              <a:defRPr/>
            </a:pPr>
            <a:r>
              <a:rPr lang="ru-RU" dirty="0" smtClean="0"/>
              <a:t>Автоматизированное тестирование (</a:t>
            </a:r>
            <a:r>
              <a:rPr lang="en-US" dirty="0" smtClean="0"/>
              <a:t>automated testing) </a:t>
            </a:r>
          </a:p>
          <a:p>
            <a:pPr fontAlgn="auto">
              <a:spcAft>
                <a:spcPts val="0"/>
              </a:spcAft>
              <a:buFont typeface="Arial"/>
              <a:buChar char="•"/>
              <a:defRPr/>
            </a:pPr>
            <a:r>
              <a:rPr lang="ru-RU" dirty="0" err="1" smtClean="0"/>
              <a:t>Полуавтоматизированное</a:t>
            </a:r>
            <a:r>
              <a:rPr lang="ru-RU" dirty="0" smtClean="0"/>
              <a:t> тестирование (</a:t>
            </a:r>
            <a:r>
              <a:rPr lang="en-US" dirty="0" err="1" smtClean="0"/>
              <a:t>semiautomated</a:t>
            </a:r>
            <a:r>
              <a:rPr lang="en-US" dirty="0" smtClean="0"/>
              <a:t> testing) </a:t>
            </a:r>
          </a:p>
          <a:p>
            <a:pPr fontAlgn="auto">
              <a:spcAft>
                <a:spcPts val="0"/>
              </a:spcAft>
              <a:buFont typeface="Arial" pitchFamily="34" charset="0"/>
              <a:buChar char="•"/>
              <a:defRPr/>
            </a:pPr>
            <a:endParaRPr lang="ru-RU"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Тестирование  программ</a:t>
            </a:r>
          </a:p>
        </p:txBody>
      </p:sp>
      <p:sp>
        <p:nvSpPr>
          <p:cNvPr id="3" name="Объект 2"/>
          <p:cNvSpPr>
            <a:spLocks noGrp="1"/>
          </p:cNvSpPr>
          <p:nvPr>
            <p:ph idx="1"/>
          </p:nvPr>
        </p:nvSpPr>
        <p:spPr>
          <a:xfrm>
            <a:off x="457200" y="765175"/>
            <a:ext cx="8229600" cy="5360988"/>
          </a:xfrm>
        </p:spPr>
        <p:txBody>
          <a:bodyPr rtlCol="0">
            <a:normAutofit fontScale="85000" lnSpcReduction="20000"/>
          </a:bodyPr>
          <a:lstStyle/>
          <a:p>
            <a:pPr fontAlgn="auto">
              <a:spcAft>
                <a:spcPts val="0"/>
              </a:spcAft>
              <a:buFont typeface="Arial" pitchFamily="34" charset="0"/>
              <a:buChar char="•"/>
              <a:defRPr/>
            </a:pPr>
            <a:r>
              <a:rPr lang="ru-RU" b="1" dirty="0" smtClean="0"/>
              <a:t>По степени изолированности компонентов:</a:t>
            </a:r>
            <a:endParaRPr lang="ru-RU" dirty="0" smtClean="0"/>
          </a:p>
          <a:p>
            <a:pPr fontAlgn="auto">
              <a:spcAft>
                <a:spcPts val="0"/>
              </a:spcAft>
              <a:buFont typeface="Arial"/>
              <a:buChar char="•"/>
              <a:defRPr/>
            </a:pPr>
            <a:r>
              <a:rPr lang="ru-RU" dirty="0" smtClean="0"/>
              <a:t>Компонентное (модульное) тестирование (</a:t>
            </a:r>
            <a:r>
              <a:rPr lang="en-US" dirty="0" smtClean="0"/>
              <a:t>component/unit testing) </a:t>
            </a:r>
          </a:p>
          <a:p>
            <a:pPr fontAlgn="auto">
              <a:spcAft>
                <a:spcPts val="0"/>
              </a:spcAft>
              <a:buFont typeface="Arial"/>
              <a:buChar char="•"/>
              <a:defRPr/>
            </a:pPr>
            <a:r>
              <a:rPr lang="ru-RU" dirty="0" smtClean="0"/>
              <a:t>Интеграционное тестирование (</a:t>
            </a:r>
            <a:r>
              <a:rPr lang="en-US" dirty="0" smtClean="0"/>
              <a:t>integration testing) </a:t>
            </a:r>
          </a:p>
          <a:p>
            <a:pPr fontAlgn="auto">
              <a:spcAft>
                <a:spcPts val="0"/>
              </a:spcAft>
              <a:buFont typeface="Arial"/>
              <a:buChar char="•"/>
              <a:defRPr/>
            </a:pPr>
            <a:r>
              <a:rPr lang="ru-RU" dirty="0" smtClean="0"/>
              <a:t>Системное тестирование (</a:t>
            </a:r>
            <a:r>
              <a:rPr lang="en-US" dirty="0" smtClean="0"/>
              <a:t>system/end-to-end testing) </a:t>
            </a:r>
          </a:p>
          <a:p>
            <a:pPr fontAlgn="auto">
              <a:spcAft>
                <a:spcPts val="0"/>
              </a:spcAft>
              <a:buFont typeface="Arial" pitchFamily="34" charset="0"/>
              <a:buChar char="•"/>
              <a:defRPr/>
            </a:pPr>
            <a:r>
              <a:rPr lang="ru-RU" b="1" dirty="0" smtClean="0"/>
              <a:t>По времени проведения тестирования:</a:t>
            </a:r>
            <a:endParaRPr lang="ru-RU" dirty="0" smtClean="0"/>
          </a:p>
          <a:p>
            <a:pPr fontAlgn="auto">
              <a:spcAft>
                <a:spcPts val="0"/>
              </a:spcAft>
              <a:buFont typeface="Arial"/>
              <a:buChar char="•"/>
              <a:defRPr/>
            </a:pPr>
            <a:r>
              <a:rPr lang="ru-RU" dirty="0" smtClean="0"/>
              <a:t>Альфа тестирование (</a:t>
            </a:r>
            <a:r>
              <a:rPr lang="en-US" dirty="0" smtClean="0"/>
              <a:t>alpha testing) </a:t>
            </a:r>
          </a:p>
          <a:p>
            <a:pPr lvl="1" fontAlgn="auto">
              <a:spcAft>
                <a:spcPts val="0"/>
              </a:spcAft>
              <a:buFont typeface="Arial"/>
              <a:buChar char="•"/>
              <a:defRPr/>
            </a:pPr>
            <a:r>
              <a:rPr lang="ru-RU" dirty="0" smtClean="0"/>
              <a:t>Тестирование при приёмке (</a:t>
            </a:r>
            <a:r>
              <a:rPr lang="en-US" dirty="0" smtClean="0"/>
              <a:t>smoke testing) </a:t>
            </a:r>
          </a:p>
          <a:p>
            <a:pPr lvl="1" fontAlgn="auto">
              <a:spcAft>
                <a:spcPts val="0"/>
              </a:spcAft>
              <a:buFont typeface="Arial"/>
              <a:buChar char="•"/>
              <a:defRPr/>
            </a:pPr>
            <a:r>
              <a:rPr lang="ru-RU" dirty="0" smtClean="0"/>
              <a:t>Тестирование новых </a:t>
            </a:r>
            <a:r>
              <a:rPr lang="ru-RU" dirty="0" err="1" smtClean="0"/>
              <a:t>функциональностей</a:t>
            </a:r>
            <a:r>
              <a:rPr lang="ru-RU" dirty="0" smtClean="0"/>
              <a:t> (</a:t>
            </a:r>
            <a:r>
              <a:rPr lang="en-US" dirty="0" smtClean="0"/>
              <a:t>new feature testing) </a:t>
            </a:r>
          </a:p>
          <a:p>
            <a:pPr lvl="1" fontAlgn="auto">
              <a:spcAft>
                <a:spcPts val="0"/>
              </a:spcAft>
              <a:buFont typeface="Arial"/>
              <a:buChar char="•"/>
              <a:defRPr/>
            </a:pPr>
            <a:r>
              <a:rPr lang="ru-RU" dirty="0" smtClean="0"/>
              <a:t>Регрессионное тестирование (</a:t>
            </a:r>
            <a:r>
              <a:rPr lang="en-US" dirty="0" smtClean="0"/>
              <a:t>regression testing) </a:t>
            </a:r>
          </a:p>
          <a:p>
            <a:pPr lvl="1" fontAlgn="auto">
              <a:spcAft>
                <a:spcPts val="0"/>
              </a:spcAft>
              <a:buFont typeface="Arial"/>
              <a:buChar char="•"/>
              <a:defRPr/>
            </a:pPr>
            <a:r>
              <a:rPr lang="ru-RU" dirty="0" smtClean="0"/>
              <a:t>Тестирование при сдаче (</a:t>
            </a:r>
            <a:r>
              <a:rPr lang="en-US" dirty="0" smtClean="0"/>
              <a:t>acceptance testing) </a:t>
            </a:r>
          </a:p>
          <a:p>
            <a:pPr fontAlgn="auto">
              <a:spcAft>
                <a:spcPts val="0"/>
              </a:spcAft>
              <a:buFont typeface="Arial"/>
              <a:buChar char="•"/>
              <a:defRPr/>
            </a:pPr>
            <a:r>
              <a:rPr lang="ru-RU" dirty="0" smtClean="0"/>
              <a:t>Бета тестирование (</a:t>
            </a:r>
            <a:r>
              <a:rPr lang="en-US" dirty="0" smtClean="0"/>
              <a:t>beta testing) </a:t>
            </a:r>
          </a:p>
          <a:p>
            <a:pPr fontAlgn="auto">
              <a:spcAft>
                <a:spcPts val="0"/>
              </a:spcAft>
              <a:buFont typeface="Arial" pitchFamily="34" charset="0"/>
              <a:buChar char="•"/>
              <a:defRPr/>
            </a:pPr>
            <a:endParaRPr lang="ru-R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908050"/>
            <a:ext cx="8229600" cy="5218113"/>
          </a:xfrm>
        </p:spPr>
        <p:txBody>
          <a:bodyPr rtlCol="0">
            <a:normAutofit lnSpcReduction="10000"/>
          </a:bodyPr>
          <a:lstStyle/>
          <a:p>
            <a:pPr fontAlgn="auto">
              <a:spcAft>
                <a:spcPts val="0"/>
              </a:spcAft>
              <a:buFont typeface="Arial" pitchFamily="34" charset="0"/>
              <a:buChar char="•"/>
              <a:defRPr/>
            </a:pPr>
            <a:r>
              <a:rPr lang="ru-RU" b="1" dirty="0" smtClean="0"/>
              <a:t>Декларативный язык программирования От </a:t>
            </a:r>
            <a:r>
              <a:rPr lang="ru-RU" b="1" dirty="0" err="1" smtClean="0"/>
              <a:t>лат.Declaratio</a:t>
            </a:r>
            <a:r>
              <a:rPr lang="ru-RU" b="1" dirty="0" smtClean="0"/>
              <a:t> - объявление </a:t>
            </a:r>
          </a:p>
          <a:p>
            <a:pPr marL="0" indent="0" fontAlgn="auto">
              <a:spcAft>
                <a:spcPts val="0"/>
              </a:spcAft>
              <a:buFont typeface="Arial" pitchFamily="34" charset="0"/>
              <a:buNone/>
              <a:defRPr/>
            </a:pPr>
            <a:r>
              <a:rPr lang="ru-RU" b="1" dirty="0" smtClean="0"/>
              <a:t>Декларативный язык программирования - язык программирования высокого уровня, построенный: </a:t>
            </a:r>
            <a:br>
              <a:rPr lang="ru-RU" b="1" dirty="0" smtClean="0"/>
            </a:br>
            <a:r>
              <a:rPr lang="ru-RU" b="1" dirty="0" smtClean="0"/>
              <a:t>- на описании данных; и </a:t>
            </a:r>
            <a:br>
              <a:rPr lang="ru-RU" b="1" dirty="0" smtClean="0"/>
            </a:br>
            <a:r>
              <a:rPr lang="ru-RU" b="1" dirty="0" smtClean="0"/>
              <a:t>- на описании искомого результата. </a:t>
            </a:r>
          </a:p>
          <a:p>
            <a:pPr marL="0" indent="0" fontAlgn="auto">
              <a:spcAft>
                <a:spcPts val="0"/>
              </a:spcAft>
              <a:buFont typeface="Arial" pitchFamily="34" charset="0"/>
              <a:buNone/>
              <a:defRPr/>
            </a:pPr>
            <a:r>
              <a:rPr lang="ru-RU" b="1" dirty="0" smtClean="0"/>
              <a:t>Декларативные языки подразделяются на функциональные и логические языки. </a:t>
            </a:r>
          </a:p>
          <a:p>
            <a:pPr marL="0" indent="0" fontAlgn="auto">
              <a:spcAft>
                <a:spcPts val="0"/>
              </a:spcAft>
              <a:buFont typeface="Arial" pitchFamily="34" charset="0"/>
              <a:buNone/>
              <a:defRPr/>
            </a:pPr>
            <a:r>
              <a:rPr lang="ru-RU" b="1" dirty="0" smtClean="0"/>
              <a:t>Например: ПРОЛОГ</a:t>
            </a:r>
          </a:p>
          <a:p>
            <a:pPr marL="0" indent="0" fontAlgn="auto">
              <a:spcAft>
                <a:spcPts val="0"/>
              </a:spcAft>
              <a:buFont typeface="Arial" pitchFamily="34" charset="0"/>
              <a:buNone/>
              <a:defRPr/>
            </a:pPr>
            <a:endParaRPr lang="ru-RU" b="1" dirty="0" smtClean="0"/>
          </a:p>
          <a:p>
            <a:pPr fontAlgn="auto">
              <a:spcAft>
                <a:spcPts val="0"/>
              </a:spcAft>
              <a:buFont typeface="Arial" pitchFamily="34" charset="0"/>
              <a:buChar char="•"/>
              <a:defRPr/>
            </a:pPr>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908050"/>
            <a:ext cx="8229600" cy="5218113"/>
          </a:xfrm>
        </p:spPr>
        <p:txBody>
          <a:bodyPr rtlCol="0">
            <a:normAutofit/>
          </a:bodyPr>
          <a:lstStyle/>
          <a:p>
            <a:pPr fontAlgn="auto">
              <a:spcAft>
                <a:spcPts val="0"/>
              </a:spcAft>
              <a:buFont typeface="Arial" pitchFamily="34" charset="0"/>
              <a:buChar char="•"/>
              <a:defRPr/>
            </a:pPr>
            <a:r>
              <a:rPr lang="ru-RU" b="1" dirty="0" smtClean="0"/>
              <a:t>Исходный код</a:t>
            </a:r>
          </a:p>
          <a:p>
            <a:pPr marL="0" indent="0" fontAlgn="auto">
              <a:spcAft>
                <a:spcPts val="0"/>
              </a:spcAft>
              <a:buFont typeface="Arial" pitchFamily="34" charset="0"/>
              <a:buNone/>
              <a:defRPr/>
            </a:pPr>
            <a:r>
              <a:rPr lang="ru-RU" b="1" dirty="0" smtClean="0"/>
              <a:t>Исходный код - текст программы на алгоритмическом языке. В компьютере исходный текст либо непосредственно выполняется интерпретатором, либо предварительно переводится компилятором в стандартный загрузочный код, способный многократно исполняться в определенной вычислительной среде. </a:t>
            </a:r>
          </a:p>
          <a:p>
            <a:pPr fontAlgn="auto">
              <a:spcAft>
                <a:spcPts val="0"/>
              </a:spcAft>
              <a:buFont typeface="Arial" pitchFamily="34" charset="0"/>
              <a:buChar char="•"/>
              <a:defRPr/>
            </a:pP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836613"/>
            <a:ext cx="8229600" cy="5289550"/>
          </a:xfrm>
        </p:spPr>
        <p:txBody>
          <a:bodyPr rtlCol="0">
            <a:normAutofit fontScale="92500" lnSpcReduction="10000"/>
          </a:bodyPr>
          <a:lstStyle/>
          <a:p>
            <a:pPr fontAlgn="auto">
              <a:spcAft>
                <a:spcPts val="0"/>
              </a:spcAft>
              <a:buFont typeface="Arial" pitchFamily="34" charset="0"/>
              <a:buChar char="•"/>
              <a:defRPr/>
            </a:pPr>
            <a:r>
              <a:rPr lang="ru-RU" b="1" dirty="0" smtClean="0"/>
              <a:t>Машинный язык</a:t>
            </a:r>
          </a:p>
          <a:p>
            <a:pPr marL="0" indent="0" fontAlgn="auto">
              <a:spcAft>
                <a:spcPts val="0"/>
              </a:spcAft>
              <a:buFont typeface="Arial" pitchFamily="34" charset="0"/>
              <a:buNone/>
              <a:defRPr/>
            </a:pPr>
            <a:r>
              <a:rPr lang="ru-RU" b="1" dirty="0" smtClean="0"/>
              <a:t>Машинный язык - язык программирования, элементами которого являются команды компьютера, характеризующиеся: </a:t>
            </a:r>
            <a:br>
              <a:rPr lang="ru-RU" b="1" dirty="0" smtClean="0"/>
            </a:br>
            <a:r>
              <a:rPr lang="ru-RU" b="1" dirty="0" smtClean="0"/>
              <a:t>- количеством операндов в команде; </a:t>
            </a:r>
            <a:br>
              <a:rPr lang="ru-RU" b="1" dirty="0" smtClean="0"/>
            </a:br>
            <a:r>
              <a:rPr lang="ru-RU" b="1" dirty="0" smtClean="0"/>
              <a:t>- назначением информации, задаваемой в операндах; </a:t>
            </a:r>
            <a:br>
              <a:rPr lang="ru-RU" b="1" dirty="0" smtClean="0"/>
            </a:br>
            <a:r>
              <a:rPr lang="ru-RU" b="1" dirty="0" smtClean="0"/>
              <a:t>- набором операций, которые может выполнить компьютер и др. </a:t>
            </a:r>
          </a:p>
          <a:p>
            <a:pPr marL="0" indent="0" fontAlgn="auto">
              <a:spcAft>
                <a:spcPts val="0"/>
              </a:spcAft>
              <a:buFont typeface="Arial" pitchFamily="34" charset="0"/>
              <a:buNone/>
              <a:defRPr/>
            </a:pPr>
            <a:r>
              <a:rPr lang="ru-RU" b="1" dirty="0" smtClean="0"/>
              <a:t>Конструкции машинного языка интерпретируются непосредственно аппаратурой. </a:t>
            </a:r>
          </a:p>
          <a:p>
            <a:pPr fontAlgn="auto">
              <a:spcAft>
                <a:spcPts val="0"/>
              </a:spcAft>
              <a:buFont typeface="Arial" pitchFamily="34" charset="0"/>
              <a:buChar char="•"/>
              <a:defRPr/>
            </a:pPr>
            <a:endParaRPr lang="ru-RU"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1268413"/>
            <a:ext cx="8229600" cy="4857750"/>
          </a:xfrm>
        </p:spPr>
        <p:txBody>
          <a:bodyPr rtlCol="0">
            <a:normAutofit lnSpcReduction="10000"/>
          </a:bodyPr>
          <a:lstStyle/>
          <a:p>
            <a:pPr fontAlgn="auto">
              <a:spcAft>
                <a:spcPts val="0"/>
              </a:spcAft>
              <a:buFont typeface="Arial" pitchFamily="34" charset="0"/>
              <a:buChar char="•"/>
              <a:defRPr/>
            </a:pPr>
            <a:r>
              <a:rPr lang="ru-RU" b="1" dirty="0" smtClean="0"/>
              <a:t>Переменная</a:t>
            </a:r>
            <a:r>
              <a:rPr lang="ru-RU" dirty="0" smtClean="0"/>
              <a:t> </a:t>
            </a:r>
            <a:r>
              <a:rPr lang="ru-RU" b="1" dirty="0" err="1" smtClean="0"/>
              <a:t>Variable</a:t>
            </a:r>
            <a:r>
              <a:rPr lang="ru-RU" b="1" dirty="0" smtClean="0"/>
              <a:t> </a:t>
            </a:r>
          </a:p>
          <a:p>
            <a:pPr marL="0" indent="0" fontAlgn="auto">
              <a:spcAft>
                <a:spcPts val="0"/>
              </a:spcAft>
              <a:buFont typeface="Arial" pitchFamily="34" charset="0"/>
              <a:buNone/>
              <a:defRPr/>
            </a:pPr>
            <a:r>
              <a:rPr lang="ru-RU" b="1" dirty="0" smtClean="0"/>
              <a:t>Переменная - в языках программирования - именованная часть памяти, в которую могут помещаться разные значения переменной. Причем в каждый момент времени переменная имеет единственное значение. В процессе выполнения программы значение переменной может изменяться. </a:t>
            </a:r>
          </a:p>
          <a:p>
            <a:pPr marL="0" indent="0" fontAlgn="auto">
              <a:spcAft>
                <a:spcPts val="0"/>
              </a:spcAft>
              <a:buFont typeface="Arial" pitchFamily="34" charset="0"/>
              <a:buNone/>
              <a:defRPr/>
            </a:pPr>
            <a:r>
              <a:rPr lang="ru-RU" b="1" dirty="0" smtClean="0"/>
              <a:t>Тип переменных определяется типом данных, которые они представляют. </a:t>
            </a:r>
          </a:p>
          <a:p>
            <a:pPr fontAlgn="auto">
              <a:spcAft>
                <a:spcPts val="0"/>
              </a:spcAft>
              <a:buFont typeface="Arial" pitchFamily="34" charset="0"/>
              <a:buChar char="•"/>
              <a:defRPr/>
            </a:pPr>
            <a:endParaRPr lang="ru-R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836613"/>
            <a:ext cx="8229600" cy="5289550"/>
          </a:xfrm>
        </p:spPr>
        <p:txBody>
          <a:bodyPr rtlCol="0">
            <a:normAutofit fontScale="85000" lnSpcReduction="20000"/>
          </a:bodyPr>
          <a:lstStyle/>
          <a:p>
            <a:pPr fontAlgn="auto">
              <a:spcAft>
                <a:spcPts val="0"/>
              </a:spcAft>
              <a:buFont typeface="Arial" pitchFamily="34" charset="0"/>
              <a:buChar char="•"/>
              <a:defRPr/>
            </a:pPr>
            <a:r>
              <a:rPr lang="ru-RU" b="1" dirty="0" smtClean="0"/>
              <a:t>Процедурно-ориентированный язык программирования. Операторный язык программирования; Императивный язык программирования </a:t>
            </a:r>
          </a:p>
          <a:p>
            <a:pPr marL="0" indent="0" fontAlgn="auto">
              <a:spcAft>
                <a:spcPts val="0"/>
              </a:spcAft>
              <a:buFont typeface="Arial" pitchFamily="34" charset="0"/>
              <a:buNone/>
              <a:defRPr/>
            </a:pPr>
            <a:r>
              <a:rPr lang="ru-RU" b="1" dirty="0" smtClean="0"/>
              <a:t>От </a:t>
            </a:r>
            <a:r>
              <a:rPr lang="ru-RU" b="1" dirty="0" err="1" smtClean="0"/>
              <a:t>лат.Imperativus</a:t>
            </a:r>
            <a:r>
              <a:rPr lang="ru-RU" b="1" dirty="0" smtClean="0"/>
              <a:t> - повелительный </a:t>
            </a:r>
          </a:p>
          <a:p>
            <a:pPr marL="0" indent="0" fontAlgn="auto">
              <a:spcAft>
                <a:spcPts val="0"/>
              </a:spcAft>
              <a:buFont typeface="Arial" pitchFamily="34" charset="0"/>
              <a:buNone/>
              <a:defRPr/>
            </a:pPr>
            <a:r>
              <a:rPr lang="ru-RU" b="1" dirty="0" smtClean="0"/>
              <a:t>Процедурно-ориентированный язык программирования - язык программирования высокого уровня, в основу которого положен принцип описания (последовательности) действий, позволяющей решить поставленную задачу. </a:t>
            </a:r>
          </a:p>
          <a:p>
            <a:pPr marL="0" indent="0" fontAlgn="auto">
              <a:spcAft>
                <a:spcPts val="0"/>
              </a:spcAft>
              <a:buFont typeface="Arial" pitchFamily="34" charset="0"/>
              <a:buNone/>
              <a:defRPr/>
            </a:pPr>
            <a:r>
              <a:rPr lang="ru-RU" b="1" dirty="0" smtClean="0"/>
              <a:t>Обычно процедурно-ориентированные языки задают программы как совокупности процедур или подпрограмм. </a:t>
            </a:r>
          </a:p>
          <a:p>
            <a:pPr marL="0" indent="0" fontAlgn="auto">
              <a:spcAft>
                <a:spcPts val="0"/>
              </a:spcAft>
              <a:buFont typeface="Arial" pitchFamily="34" charset="0"/>
              <a:buNone/>
              <a:defRPr/>
            </a:pPr>
            <a:r>
              <a:rPr lang="ru-RU" b="1" dirty="0" smtClean="0"/>
              <a:t>Примеры: </a:t>
            </a:r>
            <a:r>
              <a:rPr lang="en-US" b="1" dirty="0" smtClean="0"/>
              <a:t>BASIC, PASCAL, FORTRAN, C</a:t>
            </a:r>
            <a:r>
              <a:rPr lang="ru-RU" b="1" dirty="0" smtClean="0"/>
              <a:t>и</a:t>
            </a:r>
          </a:p>
          <a:p>
            <a:pPr fontAlgn="auto">
              <a:spcAft>
                <a:spcPts val="0"/>
              </a:spcAft>
              <a:buFont typeface="Arial" pitchFamily="34" charset="0"/>
              <a:buChar char="•"/>
              <a:defRPr/>
            </a:pPr>
            <a:endParaRPr lang="ru-RU"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107950" y="115888"/>
            <a:ext cx="8928100" cy="490537"/>
          </a:xfrm>
        </p:spPr>
        <p:txBody>
          <a:bodyPr>
            <a:normAutofit fontScale="90000"/>
          </a:bodyPr>
          <a:lstStyle/>
          <a:p>
            <a:pPr fontAlgn="auto">
              <a:spcAft>
                <a:spcPts val="0"/>
              </a:spcAft>
              <a:defRPr/>
            </a:pPr>
            <a:r>
              <a:rPr lang="ru-RU" sz="3400" smtClean="0"/>
              <a:t>Основные понятия языков программирования</a:t>
            </a:r>
          </a:p>
        </p:txBody>
      </p:sp>
      <p:sp>
        <p:nvSpPr>
          <p:cNvPr id="3" name="Объект 2"/>
          <p:cNvSpPr>
            <a:spLocks noGrp="1"/>
          </p:cNvSpPr>
          <p:nvPr>
            <p:ph idx="1"/>
          </p:nvPr>
        </p:nvSpPr>
        <p:spPr>
          <a:xfrm>
            <a:off x="457200" y="765175"/>
            <a:ext cx="8229600" cy="5360988"/>
          </a:xfrm>
        </p:spPr>
        <p:txBody>
          <a:bodyPr rtlCol="0">
            <a:normAutofit lnSpcReduction="10000"/>
          </a:bodyPr>
          <a:lstStyle/>
          <a:p>
            <a:pPr fontAlgn="auto">
              <a:spcAft>
                <a:spcPts val="0"/>
              </a:spcAft>
              <a:buFont typeface="Arial" pitchFamily="34" charset="0"/>
              <a:buChar char="•"/>
              <a:defRPr/>
            </a:pPr>
            <a:r>
              <a:rPr lang="ru-RU" b="1" dirty="0" smtClean="0"/>
              <a:t>Семантика</a:t>
            </a:r>
            <a:r>
              <a:rPr lang="ru-RU" dirty="0" smtClean="0"/>
              <a:t> </a:t>
            </a:r>
            <a:r>
              <a:rPr lang="ru-RU" b="1" dirty="0" err="1" smtClean="0"/>
              <a:t>Semantics</a:t>
            </a:r>
            <a:r>
              <a:rPr lang="ru-RU" b="1" dirty="0" smtClean="0"/>
              <a:t> </a:t>
            </a:r>
          </a:p>
          <a:p>
            <a:pPr marL="0" indent="0" fontAlgn="auto">
              <a:spcAft>
                <a:spcPts val="0"/>
              </a:spcAft>
              <a:buFont typeface="Arial" pitchFamily="34" charset="0"/>
              <a:buNone/>
              <a:defRPr/>
            </a:pPr>
            <a:r>
              <a:rPr lang="ru-RU" b="1" dirty="0" smtClean="0"/>
              <a:t>Семантика - в программировании - система правил истолкования отдельных языковых конструкций. Семантика определяет смысловое значение предложений алгоритмического языка. </a:t>
            </a:r>
            <a:endParaRPr lang="en-US" b="1" dirty="0" smtClean="0"/>
          </a:p>
          <a:p>
            <a:pPr fontAlgn="auto">
              <a:spcAft>
                <a:spcPts val="0"/>
              </a:spcAft>
              <a:buFont typeface="Arial" pitchFamily="34" charset="0"/>
              <a:buChar char="•"/>
              <a:defRPr/>
            </a:pPr>
            <a:r>
              <a:rPr lang="ru-RU" b="1" dirty="0" smtClean="0"/>
              <a:t>Синтаксис</a:t>
            </a:r>
            <a:r>
              <a:rPr lang="ru-RU" dirty="0" smtClean="0"/>
              <a:t> </a:t>
            </a:r>
            <a:r>
              <a:rPr lang="ru-RU" b="1" dirty="0" smtClean="0"/>
              <a:t>От </a:t>
            </a:r>
            <a:r>
              <a:rPr lang="ru-RU" b="1" dirty="0" err="1" smtClean="0"/>
              <a:t>греч.Syntaxis</a:t>
            </a:r>
            <a:r>
              <a:rPr lang="ru-RU" b="1" dirty="0" smtClean="0"/>
              <a:t> - порядок </a:t>
            </a:r>
          </a:p>
          <a:p>
            <a:pPr marL="0" indent="0" fontAlgn="auto">
              <a:spcAft>
                <a:spcPts val="0"/>
              </a:spcAft>
              <a:buFont typeface="Arial" pitchFamily="34" charset="0"/>
              <a:buNone/>
              <a:defRPr/>
            </a:pPr>
            <a:r>
              <a:rPr lang="ru-RU" b="1" dirty="0" smtClean="0"/>
              <a:t>Синтаксис - набор правил построения фраз алгоритмического языка, позволяющий определить, осмысленные предложения в этом языке. </a:t>
            </a:r>
          </a:p>
          <a:p>
            <a:pPr fontAlgn="auto">
              <a:spcAft>
                <a:spcPts val="0"/>
              </a:spcAft>
              <a:buFont typeface="Arial" pitchFamily="34" charset="0"/>
              <a:buChar char="•"/>
              <a:defRPr/>
            </a:pPr>
            <a:endParaRPr lang="ru-RU" b="1" dirty="0" smtClean="0"/>
          </a:p>
          <a:p>
            <a:pPr fontAlgn="auto">
              <a:spcAft>
                <a:spcPts val="0"/>
              </a:spcAft>
              <a:buFont typeface="Arial" pitchFamily="34" charset="0"/>
              <a:buChar char="•"/>
              <a:defRPr/>
            </a:pPr>
            <a:endParaRPr lang="ru-RU"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151</TotalTime>
  <Words>4192</Words>
  <Application>Microsoft Office PowerPoint</Application>
  <PresentationFormat>Экран (4:3)</PresentationFormat>
  <Paragraphs>183</Paragraphs>
  <Slides>35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35</vt:i4>
      </vt:variant>
    </vt:vector>
  </HeadingPairs>
  <TitlesOfParts>
    <vt:vector size="41" baseType="lpstr">
      <vt:lpstr>Calibri</vt:lpstr>
      <vt:lpstr>Arial</vt:lpstr>
      <vt:lpstr>Franklin Gothic Medium</vt:lpstr>
      <vt:lpstr>Franklin Gothic Book</vt:lpstr>
      <vt:lpstr>Wingdings 2</vt:lpstr>
      <vt:lpstr>Трек</vt:lpstr>
      <vt:lpstr>Языки программирования</vt:lpstr>
      <vt:lpstr>Введение</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Основные понятия языков программирования</vt:lpstr>
      <vt:lpstr>Обзор языков программирования</vt:lpstr>
      <vt:lpstr>Обзор языков программирования</vt:lpstr>
      <vt:lpstr>Обзор языков программирования</vt:lpstr>
      <vt:lpstr>Обзор языков программирования</vt:lpstr>
      <vt:lpstr>Обзор языков программирования</vt:lpstr>
      <vt:lpstr>Обзор языков программирования</vt:lpstr>
      <vt:lpstr>Обзор языков программирования</vt:lpstr>
      <vt:lpstr>Обзор языков программирования</vt:lpstr>
      <vt:lpstr>Обзор языков программирования</vt:lpstr>
      <vt:lpstr>Обзор языков программирования</vt:lpstr>
      <vt:lpstr>Обзор языков программирования</vt:lpstr>
      <vt:lpstr>Обзор языков программирования</vt:lpstr>
      <vt:lpstr>Структурное  программирование</vt:lpstr>
      <vt:lpstr>Структурное  программирование</vt:lpstr>
      <vt:lpstr>Структурное  программирование</vt:lpstr>
      <vt:lpstr>Модульное программирование</vt:lpstr>
      <vt:lpstr>Отладка программы</vt:lpstr>
      <vt:lpstr>Тестирование  программ</vt:lpstr>
      <vt:lpstr>Тестирование  программ</vt:lpstr>
      <vt:lpstr>Тестирование  программ</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Языки программирования</dc:title>
  <dc:creator>Павел</dc:creator>
  <cp:lastModifiedBy>Павел</cp:lastModifiedBy>
  <cp:revision>16</cp:revision>
  <dcterms:created xsi:type="dcterms:W3CDTF">2010-02-24T20:22:16Z</dcterms:created>
  <dcterms:modified xsi:type="dcterms:W3CDTF">2012-04-16T08:44:16Z</dcterms:modified>
</cp:coreProperties>
</file>