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CC6600"/>
    <a:srgbClr val="996600"/>
    <a:srgbClr val="9900FF"/>
    <a:srgbClr val="FFFF66"/>
    <a:srgbClr val="FF99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ECBB9-DB64-49E5-B2F7-F4C5B285A4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1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70D31-A47F-4638-A697-A8DE81EC3C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E9B68-169D-4A8E-BD67-C32F328881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2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0ABBF9-0BFF-4390-B93F-D11834C167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43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F95369-9AB2-4E04-9D52-56B7C3C0B2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0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C124B4-F20C-4DD8-ADC2-EFE5586ADB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8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2EF489-34A3-45CD-84C5-3E8EA9AA2D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8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79B07A-1488-42F0-B322-DD9504BEA7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19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4F2C03-ACB2-4ACC-BE5D-1FF9DAAB9B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56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0D4B1F-9FF9-449E-BCD3-B1CE2DDBB1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64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3C08C8-4007-40FF-90CA-34D2809E5A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1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975C3-9209-40EA-9800-BA39F0B147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9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B510-01BD-486D-B4BD-B91191BEF8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5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CF95-AC38-4CAD-87FD-859397E49F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60D68-56E9-4F1E-9C1D-F6E64AFC11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CC421-8688-4DDD-A5F4-F1CBADF5CD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1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ACE30-D5E2-419A-A863-4AC94E8028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AD824-036A-4B5F-A996-B5D6CE26B2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6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537D7-9C75-4DAA-8D99-2CB2D2E15E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D715F2-FB3F-4BE7-878F-17EE1B14398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 b="1" i="1">
                <a:solidFill>
                  <a:srgbClr val="FF3399"/>
                </a:solidFill>
              </a:rPr>
              <a:t>ТЕМА 2.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 algn="ctr">
              <a:buFontTx/>
              <a:buNone/>
            </a:pPr>
            <a:endParaRPr lang="ru-RU"/>
          </a:p>
          <a:p>
            <a:pPr algn="ctr">
              <a:buFontTx/>
              <a:buNone/>
            </a:pPr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4213" y="2371725"/>
            <a:ext cx="7920037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FF3399"/>
                </a:solidFill>
              </a:rPr>
              <a:t>Опасности, их характеристика и классификация</a:t>
            </a:r>
            <a:r>
              <a:rPr lang="ru-RU" sz="3200" b="1">
                <a:solidFill>
                  <a:srgbClr val="FF3399"/>
                </a:solidFill>
              </a:rPr>
              <a:t>. </a:t>
            </a:r>
          </a:p>
          <a:p>
            <a:pPr algn="ctr"/>
            <a:endParaRPr lang="ru-RU" sz="3200" b="1">
              <a:solidFill>
                <a:srgbClr val="FF3399"/>
              </a:solidFill>
            </a:endParaRPr>
          </a:p>
          <a:p>
            <a:pPr algn="ctr"/>
            <a:r>
              <a:rPr lang="ru-RU" sz="3200" b="1" i="1">
                <a:solidFill>
                  <a:srgbClr val="FF3399"/>
                </a:solidFill>
              </a:rPr>
              <a:t>Опасные и вредные факторы окружающей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Пневмокостюм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125538"/>
            <a:ext cx="4040187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Пневмокостюм в виде пневмокомбинезона с капюшоном и однопалыми рукавицами.</a:t>
            </a:r>
          </a:p>
          <a:p>
            <a:pPr>
              <a:lnSpc>
                <a:spcPct val="80000"/>
              </a:lnSpc>
            </a:pPr>
            <a:r>
              <a:rPr lang="ru-RU" sz="1800"/>
              <a:t> В лицевой вырез капюшона вклеено панорамное стекло, изготовленное из органического стекла, которое с изнаночной стороны дополнительно зафиксировано рамкой из прорезиненной ткани.</a:t>
            </a:r>
          </a:p>
          <a:p>
            <a:pPr>
              <a:lnSpc>
                <a:spcPct val="80000"/>
              </a:lnSpc>
            </a:pPr>
            <a:r>
              <a:rPr lang="ru-RU" sz="1800"/>
              <a:t>По конструктивному решению пневмокостюм относится к шланговому изолирующему костюму. Чистый воздух от воздуходувки поступает в костюм в области затылочной части капюшона. Пневмокостюм снабжен семью клапанами сброса воздуха: один в капюшоне, два в рукавах и четыре в брюках 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pic>
        <p:nvPicPr>
          <p:cNvPr id="38916" name="Picture 4" descr="km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196975"/>
            <a:ext cx="3816350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Пневмокостюм</a:t>
            </a:r>
          </a:p>
        </p:txBody>
      </p:sp>
      <p:pic>
        <p:nvPicPr>
          <p:cNvPr id="39939" name="Picture 3" descr="glavnaya_clip_image010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96975"/>
            <a:ext cx="3384550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4" descr="img19040"/>
          <p:cNvPicPr>
            <a:picLocks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196975"/>
            <a:ext cx="2952750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solidFill>
                  <a:srgbClr val="008080"/>
                </a:solidFill>
              </a:rPr>
              <a:t>Пневмокостюм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268413"/>
            <a:ext cx="3384550" cy="4752975"/>
          </a:xfrm>
          <a:ln/>
        </p:spPr>
      </p:pic>
      <p:pic>
        <p:nvPicPr>
          <p:cNvPr id="40964" name="Picture 4" descr="zkmt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316865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nevmokos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3024187" cy="55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zkm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613"/>
            <a:ext cx="338455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/>
          <a:lstStyle/>
          <a:p>
            <a:r>
              <a:rPr lang="ru-RU" sz="4000"/>
              <a:t>Пневмокостюм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Полумаска резиновая</a:t>
            </a:r>
            <a:r>
              <a:rPr lang="ru-RU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sz="2800" b="1"/>
              <a:t>Назначение: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Защита органов дыхания.</a:t>
            </a:r>
            <a:br>
              <a:rPr lang="ru-RU" sz="2800"/>
            </a:br>
            <a:r>
              <a:rPr lang="ru-RU" sz="2800" b="1"/>
              <a:t>Описание: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Регулируемое оголовье, клапан выдоха, трикотажный обтюратор </a:t>
            </a:r>
          </a:p>
        </p:txBody>
      </p:sp>
      <p:pic>
        <p:nvPicPr>
          <p:cNvPr id="43012" name="Picture 4" descr="Полумаска резиновая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557338"/>
            <a:ext cx="3455988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Полумаска из синтетической ткани</a:t>
            </a:r>
            <a:r>
              <a:rPr lang="ru-RU" sz="400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ru-RU" sz="2800" b="1"/>
              <a:t>Назначение: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Защита органов дыхания.</a:t>
            </a:r>
            <a:br>
              <a:rPr lang="ru-RU" sz="2800"/>
            </a:br>
            <a:r>
              <a:rPr lang="ru-RU" sz="2800" b="1"/>
              <a:t>Описание: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Регулируемое оголовье, клапан выдоха, трикотажный обтюратор </a:t>
            </a:r>
          </a:p>
        </p:txBody>
      </p:sp>
      <p:pic>
        <p:nvPicPr>
          <p:cNvPr id="44036" name="Picture 4" descr="Полумаска из синтетической ткани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3527425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Полумаска из пластиката</a:t>
            </a:r>
            <a:r>
              <a:rPr lang="ru-RU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Назначение: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Защита органов дыхания.</a:t>
            </a:r>
            <a:br>
              <a:rPr lang="ru-RU" sz="2800"/>
            </a:br>
            <a:r>
              <a:rPr lang="ru-RU" sz="2800" b="1"/>
              <a:t>Описание: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Регулируемое оголовье, два клапана выдоха, входной патрубок с экраном и рассекателем воздуха. </a:t>
            </a:r>
          </a:p>
        </p:txBody>
      </p:sp>
      <p:pic>
        <p:nvPicPr>
          <p:cNvPr id="45060" name="Picture 4" descr="Полумаска из пластиката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557338"/>
            <a:ext cx="3311525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Пневмомаска ЛИЗ-5</a:t>
            </a:r>
            <a:r>
              <a:rPr lang="ru-RU"/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Назначение: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>Защита органов дыхания, глаз и лица от радиоактивных аэрозолей и паров.</a:t>
            </a:r>
            <a:br>
              <a:rPr lang="ru-RU" sz="2400"/>
            </a:br>
            <a:r>
              <a:rPr lang="ru-RU" sz="2400" b="1"/>
              <a:t>Описание: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>Сферический смотровой экран, эластичное оголовье. Повышенная устойчивость к химическому и радиационному загрязнению. </a:t>
            </a:r>
          </a:p>
        </p:txBody>
      </p:sp>
      <p:pic>
        <p:nvPicPr>
          <p:cNvPr id="46084" name="Picture 4" descr="Пневмомаска ЛИЗ-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557338"/>
            <a:ext cx="3455987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ru-RU" sz="2800" b="1">
                <a:solidFill>
                  <a:srgbClr val="CC3300"/>
                </a:solidFill>
              </a:rPr>
              <a:t>Щиток защитный прозрачный из поликарбоната с капюшоном</a:t>
            </a:r>
            <a:r>
              <a:rPr lang="ru-RU" sz="400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>
                <a:solidFill>
                  <a:schemeClr val="bg2"/>
                </a:solidFill>
              </a:rPr>
              <a:t>Назначение:</a:t>
            </a:r>
            <a:r>
              <a:rPr lang="ru-RU" sz="2000">
                <a:solidFill>
                  <a:schemeClr val="bg2"/>
                </a:solidFill>
              </a:rPr>
              <a:t/>
            </a:r>
            <a:br>
              <a:rPr lang="ru-RU" sz="2000">
                <a:solidFill>
                  <a:schemeClr val="bg2"/>
                </a:solidFill>
              </a:rPr>
            </a:br>
            <a:r>
              <a:rPr lang="ru-RU" sz="2000">
                <a:solidFill>
                  <a:schemeClr val="bg2"/>
                </a:solidFill>
              </a:rPr>
              <a:t>Защита органов дыхания, глаз, лица и головы от воздействия пыли, аэрозолей и газов. </a:t>
            </a:r>
            <a:br>
              <a:rPr lang="ru-RU" sz="2000">
                <a:solidFill>
                  <a:schemeClr val="bg2"/>
                </a:solidFill>
              </a:rPr>
            </a:br>
            <a:r>
              <a:rPr lang="ru-RU" sz="2000" b="1">
                <a:solidFill>
                  <a:schemeClr val="bg2"/>
                </a:solidFill>
              </a:rPr>
              <a:t>Описание:</a:t>
            </a:r>
            <a:r>
              <a:rPr lang="ru-RU" sz="2000">
                <a:solidFill>
                  <a:schemeClr val="bg2"/>
                </a:solidFill>
              </a:rPr>
              <a:t/>
            </a:r>
            <a:br>
              <a:rPr lang="ru-RU" sz="2000">
                <a:solidFill>
                  <a:schemeClr val="bg2"/>
                </a:solidFill>
              </a:rPr>
            </a:br>
            <a:r>
              <a:rPr lang="ru-RU" sz="2000">
                <a:solidFill>
                  <a:schemeClr val="bg2"/>
                </a:solidFill>
              </a:rPr>
              <a:t>Регулируемое оголовье с регулятором в затылочной части и регулируемой лентой на голове, воздуховод из пластмассы, равномерно распределяющий воздух по смотровому экрану, смотровой экран из ударопрочного поликарбоната, капюшон из синтетической ткани</a:t>
            </a:r>
            <a:r>
              <a:rPr lang="ru-RU" sz="2000"/>
              <a:t> </a:t>
            </a:r>
          </a:p>
        </p:txBody>
      </p:sp>
      <p:pic>
        <p:nvPicPr>
          <p:cNvPr id="47108" name="Picture 4" descr="Щиток защитный прозрачный из поликарбоната с капюшоном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917700"/>
            <a:ext cx="3311525" cy="398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Щиток защитный прозрачный из поликарбоната с каской</a:t>
            </a:r>
            <a:r>
              <a:rPr lang="ru-RU" sz="400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4683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Назначение:</a:t>
            </a: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Защита органов дыхания, глаз,лица и головы от воздействия пыли, аэрозолей и газов.</a:t>
            </a:r>
            <a:br>
              <a:rPr lang="ru-RU" sz="24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Описание:</a:t>
            </a:r>
            <a:br>
              <a:rPr lang="ru-RU" sz="24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Регулируемое оголовье с регулятором в затылочной части и регулируемой лентой на голове, воздуховод из пластмассы, смотровой экран из ударопрочного поликарбоната, стандартная каска</a:t>
            </a:r>
            <a:r>
              <a:rPr lang="ru-RU" sz="2400"/>
              <a:t>. </a:t>
            </a:r>
          </a:p>
        </p:txBody>
      </p:sp>
      <p:pic>
        <p:nvPicPr>
          <p:cNvPr id="48132" name="Picture 4" descr="Щиток защитный прозрачный из поликарбоната с каской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28775"/>
            <a:ext cx="360045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481762" cy="792163"/>
          </a:xfrm>
        </p:spPr>
        <p:txBody>
          <a:bodyPr/>
          <a:lstStyle/>
          <a:p>
            <a:r>
              <a:rPr lang="ru-RU" sz="3200"/>
              <a:t>Основные понятия темы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91513" cy="5256212"/>
          </a:xfrm>
          <a:solidFill>
            <a:srgbClr val="FF9999"/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b="1"/>
              <a:t>Вредные факторы</a:t>
            </a:r>
            <a:r>
              <a:rPr lang="ru-RU" sz="2000"/>
              <a:t> – факторы, отрицательно влияющие на работоспособность или вызывающие профессиональные заболевания и другие неблагоприятные последствия.</a:t>
            </a:r>
            <a:endParaRPr lang="ru-RU" sz="2000" b="1"/>
          </a:p>
          <a:p>
            <a:pPr>
              <a:spcBef>
                <a:spcPct val="50000"/>
              </a:spcBef>
            </a:pPr>
            <a:r>
              <a:rPr lang="ru-RU" sz="2000" b="1"/>
              <a:t>Опасность</a:t>
            </a:r>
            <a:r>
              <a:rPr lang="ru-RU" sz="2000"/>
              <a:t> – это риск неблагоприятного воздействия, под которым понимаются явления, процессы, объекты, способные в определенных условиях наносить ущерб здоровью человека непосредственно или косвенно, т.е. вызывать нежелательные последствия.</a:t>
            </a:r>
            <a:endParaRPr lang="ru-RU" sz="2000" b="1"/>
          </a:p>
          <a:p>
            <a:pPr>
              <a:spcBef>
                <a:spcPct val="50000"/>
              </a:spcBef>
            </a:pPr>
            <a:r>
              <a:rPr lang="ru-RU" sz="2000" b="1"/>
              <a:t>Опасные факторы</a:t>
            </a:r>
            <a:r>
              <a:rPr lang="ru-RU" sz="2000"/>
              <a:t> – факторы, способные при определенных условиях вызывать острое нарушение здоровья и гибель организма.</a:t>
            </a:r>
            <a:endParaRPr lang="ru-RU" sz="2000" b="1"/>
          </a:p>
          <a:p>
            <a:pPr>
              <a:spcBef>
                <a:spcPct val="50000"/>
              </a:spcBef>
            </a:pPr>
            <a:r>
              <a:rPr lang="ru-RU" sz="2000" b="1"/>
              <a:t>Риск </a:t>
            </a:r>
            <a:r>
              <a:rPr lang="ru-RU" sz="2000"/>
              <a:t>– это отношение тех или иных нежелательных последствий в единицу времени к возможному числу событий.</a:t>
            </a:r>
            <a:endParaRPr lang="ru-RU" sz="2000" b="1"/>
          </a:p>
          <a:p>
            <a:pPr>
              <a:spcBef>
                <a:spcPct val="50000"/>
              </a:spcBef>
            </a:pPr>
            <a:r>
              <a:rPr lang="ru-RU" sz="2000" b="1"/>
              <a:t>Техника безопасности</a:t>
            </a:r>
            <a:r>
              <a:rPr lang="ru-RU" sz="2000"/>
              <a:t> – система технических мероприятий, обеспечивающих здоровые и безопасные условия труда.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/>
              <a:t>Маска панорамная ППМ-88 с подмасочником</a:t>
            </a:r>
            <a:r>
              <a:rPr lang="ru-RU" sz="4000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/>
              <a:t>Назначение: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Защита органов дыхания, глаз и лица.</a:t>
            </a:r>
            <a:br>
              <a:rPr lang="ru-RU" sz="2800"/>
            </a:br>
            <a:r>
              <a:rPr lang="ru-RU" sz="2800" b="1"/>
              <a:t>Описание:</a:t>
            </a:r>
            <a:r>
              <a:rPr lang="ru-RU" sz="2800"/>
              <a:t/>
            </a:r>
            <a:br>
              <a:rPr lang="ru-RU" sz="2800"/>
            </a:br>
            <a:r>
              <a:rPr lang="ru-RU" sz="2800"/>
              <a:t>Регулируемое оголовье, клапан выдоха, панорамный экран из ударопрочного поликарбоната </a:t>
            </a:r>
          </a:p>
        </p:txBody>
      </p:sp>
      <p:pic>
        <p:nvPicPr>
          <p:cNvPr id="49156" name="Picture 4" descr="Маска панорамная ППМ-88 с подмасочником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557338"/>
            <a:ext cx="3514725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ПНЕВМОМАСКИ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Маска панорамная специальная для принудительной подачи воздуха</a:t>
            </a:r>
            <a:r>
              <a:rPr lang="ru-RU" sz="2000">
                <a:latin typeface="Times New Roman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Щиток для сварщика с автозатемняющимся светофильтром</a:t>
            </a:r>
            <a:r>
              <a:rPr lang="ru-RU" sz="2000"/>
              <a:t> 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ru-RU" sz="2000" b="1">
                <a:latin typeface="Times New Roman" pitchFamily="18" charset="0"/>
              </a:rPr>
              <a:t>Щиток для сварщика с откидывающимся обычным стеклянным светофильтром</a:t>
            </a:r>
            <a:r>
              <a:rPr lang="ru-RU" sz="2000"/>
              <a:t> 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2000"/>
              <a:t>                   1                                    2                                     3</a:t>
            </a:r>
          </a:p>
        </p:txBody>
      </p:sp>
      <p:pic>
        <p:nvPicPr>
          <p:cNvPr id="50180" name="Picture 4" descr="Маска панорамная специальная для принудительной подачи воздух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644900"/>
            <a:ext cx="2592388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5" descr="Щиток  для  сварщика  с автозатемняющимся  светофильт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44900"/>
            <a:ext cx="25923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Щиток  для  сварщика с откидывающимся обычным стеклянным светофильтр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25193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Защитный шлем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solidFill>
            <a:schemeClr val="tx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>
                <a:solidFill>
                  <a:schemeClr val="bg2"/>
                </a:solidFill>
                <a:latin typeface="Times New Roman" pitchFamily="18" charset="0"/>
              </a:rPr>
              <a:t>Пластмассовый корпус. Регулируемое оголовье. Обеспечена жесткая связь смотрового экрана с оголовьем. Смотровой экран защищен снаружи металлической сеткой, внутри - поликарбонатной пластиной. Пластмассовый воздуховод равномерно распределяет воздух по смотровому экрану. Передняя часть шлема покрыта износостойким покрытием. Воздуховод-абразивостойкий</a:t>
            </a:r>
          </a:p>
        </p:txBody>
      </p:sp>
      <p:pic>
        <p:nvPicPr>
          <p:cNvPr id="51204" name="Picture 4" descr="Шлем для дробеструйщик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700213"/>
            <a:ext cx="3598863" cy="4351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Пневмокуртка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341438"/>
            <a:ext cx="4475162" cy="4824412"/>
          </a:xfrm>
          <a:solidFill>
            <a:schemeClr val="tx2"/>
          </a:solidFill>
        </p:spPr>
        <p:txBody>
          <a:bodyPr/>
          <a:lstStyle/>
          <a:p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Назначение:</a:t>
            </a:r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80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Защита головы, лица, шеи, рук и груди.</a:t>
            </a:r>
            <a:br>
              <a:rPr lang="ru-RU" sz="280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Описание:</a:t>
            </a:r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/>
            </a:r>
            <a:br>
              <a:rPr lang="ru-RU" sz="2800">
                <a:solidFill>
                  <a:schemeClr val="bg2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chemeClr val="bg2"/>
                </a:solidFill>
              </a:rPr>
              <a:t>вид защитной одежды, к которой подается воздух. Изготовливается</a:t>
            </a:r>
          </a:p>
          <a:p>
            <a:r>
              <a:rPr lang="ru-RU" sz="2400" b="1">
                <a:solidFill>
                  <a:schemeClr val="bg2"/>
                </a:solidFill>
              </a:rPr>
              <a:t>из поливинилхлоридного пластиката. Масса пневмокуртки — 1,5 кг.</a:t>
            </a:r>
            <a:r>
              <a:rPr lang="ru-RU" sz="2800"/>
              <a:t> </a:t>
            </a:r>
          </a:p>
        </p:txBody>
      </p:sp>
      <p:pic>
        <p:nvPicPr>
          <p:cNvPr id="52228" name="Picture 4" descr="Пневмокуртка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341438"/>
            <a:ext cx="2665412" cy="482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solidFill>
                  <a:srgbClr val="008080"/>
                </a:solidFill>
              </a:rPr>
              <a:t>Фартук для термического напыления покрытий</a:t>
            </a:r>
            <a:r>
              <a:rPr lang="ru-RU" sz="400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4038600" cy="4495800"/>
          </a:xfrm>
        </p:spPr>
        <p:txBody>
          <a:bodyPr/>
          <a:lstStyle/>
          <a:p>
            <a:r>
              <a:rPr lang="ru-RU" sz="2800" b="1">
                <a:solidFill>
                  <a:srgbClr val="008080"/>
                </a:solidFill>
              </a:rPr>
              <a:t>Назначение:</a:t>
            </a:r>
            <a:r>
              <a:rPr lang="ru-RU" sz="2800">
                <a:solidFill>
                  <a:srgbClr val="008080"/>
                </a:solidFill>
              </a:rPr>
              <a:t/>
            </a:r>
            <a:br>
              <a:rPr lang="ru-RU" sz="2800">
                <a:solidFill>
                  <a:srgbClr val="008080"/>
                </a:solidFill>
              </a:rPr>
            </a:br>
            <a:r>
              <a:rPr lang="ru-RU" sz="2800">
                <a:solidFill>
                  <a:srgbClr val="008080"/>
                </a:solidFill>
              </a:rPr>
              <a:t>Защита тела.</a:t>
            </a:r>
            <a:br>
              <a:rPr lang="ru-RU" sz="2800">
                <a:solidFill>
                  <a:srgbClr val="008080"/>
                </a:solidFill>
              </a:rPr>
            </a:br>
            <a:r>
              <a:rPr lang="ru-RU" sz="2800" b="1">
                <a:solidFill>
                  <a:srgbClr val="008080"/>
                </a:solidFill>
              </a:rPr>
              <a:t>Описание:</a:t>
            </a:r>
            <a:r>
              <a:rPr lang="ru-RU" sz="2800">
                <a:solidFill>
                  <a:srgbClr val="008080"/>
                </a:solidFill>
              </a:rPr>
              <a:t/>
            </a:r>
            <a:br>
              <a:rPr lang="ru-RU" sz="2800">
                <a:solidFill>
                  <a:srgbClr val="008080"/>
                </a:solidFill>
              </a:rPr>
            </a:br>
            <a:r>
              <a:rPr lang="ru-RU" sz="2800">
                <a:solidFill>
                  <a:srgbClr val="008080"/>
                </a:solidFill>
              </a:rPr>
              <a:t>Передняя часть фартука покрыта износостойким покрытием</a:t>
            </a:r>
            <a:r>
              <a:rPr lang="ru-RU" sz="2800"/>
              <a:t>. </a:t>
            </a:r>
          </a:p>
        </p:txBody>
      </p:sp>
      <p:pic>
        <p:nvPicPr>
          <p:cNvPr id="53252" name="Picture 4" descr="Фартук, специальный для дробеструйщика и металлизатор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28775"/>
            <a:ext cx="3095625" cy="4422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Пневмокуртка ПК</a:t>
            </a:r>
            <a:r>
              <a:rPr lang="en-US" sz="4000"/>
              <a:t>/</a:t>
            </a:r>
            <a:r>
              <a:rPr lang="ru-RU" sz="4000"/>
              <a:t>1Б</a:t>
            </a:r>
            <a:br>
              <a:rPr lang="ru-RU" sz="4000"/>
            </a:br>
            <a:r>
              <a:rPr lang="ru-RU" sz="4000"/>
              <a:t> (</a:t>
            </a:r>
            <a:r>
              <a:rPr lang="ru-RU" sz="2800"/>
              <a:t>с приварным смотровым стеклом)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1800"/>
              <a:t>      </a:t>
            </a:r>
            <a:r>
              <a:rPr lang="ru-RU" sz="2000"/>
              <a:t>Пневмокуртка является изолирующим шланговым средством индивидуальной защиты с принудительной подачей чистого воздуха от пневмолинии или переносной воздуходувки. В подшлемное пространство воздух поступает через штуцер и мягкий воздуховод, омывает смотровое стекло, и через неплотности выходит наружу. С помощью завязок куртка крепится по линии талии</a:t>
            </a:r>
            <a:r>
              <a:rPr lang="ru-RU" sz="1600"/>
              <a:t>. </a:t>
            </a:r>
            <a:endParaRPr lang="ru-RU"/>
          </a:p>
        </p:txBody>
      </p:sp>
      <p:pic>
        <p:nvPicPr>
          <p:cNvPr id="54276" name="Picture 4" descr="Пневмокуртка ПК-1Б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2808288" cy="4608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bg1"/>
                </a:solidFill>
              </a:rPr>
              <a:t>Пневмокуртка ПК/1А</a:t>
            </a:r>
            <a:br>
              <a:rPr lang="ru-RU" sz="4000" b="1">
                <a:solidFill>
                  <a:schemeClr val="bg1"/>
                </a:solidFill>
              </a:rPr>
            </a:br>
            <a:r>
              <a:rPr lang="ru-RU" sz="4000">
                <a:solidFill>
                  <a:schemeClr val="bg1"/>
                </a:solidFill>
              </a:rPr>
              <a:t> </a:t>
            </a:r>
            <a:r>
              <a:rPr lang="ru-RU" sz="2800">
                <a:solidFill>
                  <a:schemeClr val="bg1"/>
                </a:solidFill>
              </a:rPr>
              <a:t>(со съемным смотровым стеклом)</a:t>
            </a:r>
            <a:r>
              <a:rPr lang="ru-RU" sz="400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427538" y="1600200"/>
            <a:ext cx="4259262" cy="4525963"/>
          </a:xfrm>
          <a:ln>
            <a:solidFill>
              <a:srgbClr val="CC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000"/>
              <a:t>Изделие может быть подвергнуто дезактивации, что</a:t>
            </a:r>
            <a:r>
              <a:rPr lang="ru-RU"/>
              <a:t> </a:t>
            </a:r>
            <a:r>
              <a:rPr lang="ru-RU" sz="2000"/>
              <a:t>способствует увеличению срока его службы. </a:t>
            </a:r>
          </a:p>
          <a:p>
            <a:r>
              <a:rPr lang="ru-RU" sz="2000"/>
              <a:t>Изготавливается из специального материала по уникальной технологии, что придает изделию прочность и герметичность, а также обеспечивает работающему необходимую защиту.</a:t>
            </a:r>
          </a:p>
          <a:p>
            <a:r>
              <a:rPr lang="ru-RU" sz="2000"/>
              <a:t>Рабочий интервал температур от - 20</a:t>
            </a:r>
            <a:r>
              <a:rPr lang="en-US" sz="2000">
                <a:cs typeface="Arial" charset="0"/>
              </a:rPr>
              <a:t>°</a:t>
            </a:r>
            <a:r>
              <a:rPr lang="ru-RU" sz="2000"/>
              <a:t> до +50</a:t>
            </a:r>
            <a:r>
              <a:rPr lang="en-US" sz="2000">
                <a:cs typeface="Arial" charset="0"/>
              </a:rPr>
              <a:t>°</a:t>
            </a:r>
            <a:r>
              <a:rPr lang="ru-RU" sz="2000"/>
              <a:t>С </a:t>
            </a:r>
          </a:p>
        </p:txBody>
      </p:sp>
      <p:pic>
        <p:nvPicPr>
          <p:cNvPr id="55300" name="Picture 4" descr="Пневмокуртка ПК/1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316865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ru-RU" sz="4000">
                <a:solidFill>
                  <a:schemeClr val="bg1"/>
                </a:solidFill>
              </a:rPr>
              <a:t>Продолжительность работы</a:t>
            </a:r>
            <a:br>
              <a:rPr lang="ru-RU" sz="4000">
                <a:solidFill>
                  <a:schemeClr val="bg1"/>
                </a:solidFill>
              </a:rPr>
            </a:br>
            <a:r>
              <a:rPr lang="ru-RU" sz="4000">
                <a:solidFill>
                  <a:schemeClr val="bg1"/>
                </a:solidFill>
              </a:rPr>
              <a:t>в пневмокуртке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700" cy="4525963"/>
          </a:xfrm>
          <a:solidFill>
            <a:schemeClr val="tx2"/>
          </a:solidFill>
        </p:spPr>
        <p:txBody>
          <a:bodyPr/>
          <a:lstStyle/>
          <a:p>
            <a:r>
              <a:rPr lang="ru-RU" b="1" i="1">
                <a:solidFill>
                  <a:srgbClr val="000014"/>
                </a:solidFill>
              </a:rPr>
              <a:t>Температура воздуха, </a:t>
            </a:r>
            <a:r>
              <a:rPr lang="en-US" b="1" i="1">
                <a:solidFill>
                  <a:srgbClr val="000014"/>
                </a:solidFill>
                <a:cs typeface="Arial" charset="0"/>
              </a:rPr>
              <a:t>°</a:t>
            </a:r>
            <a:r>
              <a:rPr lang="ru-RU" b="1" i="1">
                <a:solidFill>
                  <a:srgbClr val="000014"/>
                </a:solidFill>
              </a:rPr>
              <a:t>С</a:t>
            </a:r>
          </a:p>
          <a:p>
            <a:r>
              <a:rPr lang="ru-RU" b="1" i="1">
                <a:solidFill>
                  <a:srgbClr val="000014"/>
                </a:solidFill>
              </a:rPr>
              <a:t>от –20 до –10</a:t>
            </a:r>
          </a:p>
          <a:p>
            <a:r>
              <a:rPr lang="ru-RU" b="1" i="1">
                <a:solidFill>
                  <a:srgbClr val="000014"/>
                </a:solidFill>
              </a:rPr>
              <a:t>от –10 до 0                                                             от 0 до +30</a:t>
            </a:r>
            <a:endParaRPr lang="ru-RU" b="1" i="1"/>
          </a:p>
          <a:p>
            <a:pPr>
              <a:buFontTx/>
              <a:buNone/>
            </a:pPr>
            <a:r>
              <a:rPr lang="ru-RU" b="1" i="1"/>
              <a:t>                                                              </a:t>
            </a:r>
          </a:p>
          <a:p>
            <a:endParaRPr lang="ru-RU" b="1" i="1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1600200"/>
            <a:ext cx="8147050" cy="4525963"/>
          </a:xfrm>
          <a:solidFill>
            <a:schemeClr val="tx2"/>
          </a:solidFill>
        </p:spPr>
        <p:txBody>
          <a:bodyPr/>
          <a:lstStyle/>
          <a:p>
            <a:r>
              <a:rPr lang="ru-RU" b="1" i="1">
                <a:solidFill>
                  <a:schemeClr val="bg1"/>
                </a:solidFill>
              </a:rPr>
              <a:t>Продолжительность работы зависит от температуры воздуха в рабочей зоне</a:t>
            </a:r>
            <a:r>
              <a:rPr lang="ru-RU">
                <a:solidFill>
                  <a:schemeClr val="bg1"/>
                </a:solidFill>
              </a:rPr>
              <a:t> </a:t>
            </a:r>
            <a:endParaRPr lang="ru-RU" b="1" i="1">
              <a:solidFill>
                <a:schemeClr val="bg1"/>
              </a:solidFill>
            </a:endParaRPr>
          </a:p>
          <a:p>
            <a:endParaRPr lang="ru-RU" b="1" i="1">
              <a:solidFill>
                <a:schemeClr val="bg1"/>
              </a:solidFill>
            </a:endParaRPr>
          </a:p>
          <a:p>
            <a:r>
              <a:rPr lang="ru-RU" b="1" i="1">
                <a:solidFill>
                  <a:schemeClr val="bg1"/>
                </a:solidFill>
              </a:rPr>
              <a:t>от – 20</a:t>
            </a:r>
            <a:r>
              <a:rPr lang="en-US" b="1" i="1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b="1" i="1">
                <a:solidFill>
                  <a:schemeClr val="bg1"/>
                </a:solidFill>
              </a:rPr>
              <a:t> до -10</a:t>
            </a:r>
            <a:r>
              <a:rPr lang="en-US" b="1" i="1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b="1" i="1">
                <a:solidFill>
                  <a:schemeClr val="bg1"/>
                </a:solidFill>
                <a:cs typeface="Arial" charset="0"/>
              </a:rPr>
              <a:t>          </a:t>
            </a:r>
            <a:r>
              <a:rPr lang="ru-RU" b="1" i="1">
                <a:solidFill>
                  <a:schemeClr val="bg1"/>
                </a:solidFill>
              </a:rPr>
              <a:t>- не менее 30 мин     </a:t>
            </a:r>
          </a:p>
          <a:p>
            <a:r>
              <a:rPr lang="ru-RU" b="1" i="1">
                <a:solidFill>
                  <a:schemeClr val="bg1"/>
                </a:solidFill>
              </a:rPr>
              <a:t>от – 10</a:t>
            </a:r>
            <a:r>
              <a:rPr lang="en-US" b="1" i="1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b="1" i="1">
                <a:solidFill>
                  <a:schemeClr val="bg1"/>
                </a:solidFill>
              </a:rPr>
              <a:t> до 0</a:t>
            </a:r>
            <a:r>
              <a:rPr lang="en-US" b="1" i="1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b="1" i="1">
                <a:solidFill>
                  <a:schemeClr val="bg1"/>
                </a:solidFill>
                <a:cs typeface="Arial" charset="0"/>
              </a:rPr>
              <a:t>             -</a:t>
            </a:r>
            <a:r>
              <a:rPr lang="ru-RU" b="1" i="1">
                <a:solidFill>
                  <a:schemeClr val="bg1"/>
                </a:solidFill>
              </a:rPr>
              <a:t> не менее 3 ч</a:t>
            </a:r>
          </a:p>
          <a:p>
            <a:r>
              <a:rPr lang="ru-RU" b="1" i="1">
                <a:solidFill>
                  <a:schemeClr val="bg1"/>
                </a:solidFill>
              </a:rPr>
              <a:t>от  0</a:t>
            </a:r>
            <a:r>
              <a:rPr lang="en-US" b="1" i="1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b="1" i="1">
                <a:solidFill>
                  <a:schemeClr val="bg1"/>
                </a:solidFill>
              </a:rPr>
              <a:t> до + 30</a:t>
            </a:r>
            <a:r>
              <a:rPr lang="en-US" b="1" i="1">
                <a:solidFill>
                  <a:schemeClr val="bg1"/>
                </a:solidFill>
                <a:cs typeface="Arial" charset="0"/>
              </a:rPr>
              <a:t>°</a:t>
            </a:r>
            <a:r>
              <a:rPr lang="ru-RU" b="1" i="1">
                <a:solidFill>
                  <a:schemeClr val="bg1"/>
                </a:solidFill>
              </a:rPr>
              <a:t>            - не менее 6 ч</a:t>
            </a:r>
          </a:p>
          <a:p>
            <a:pPr>
              <a:buFontTx/>
              <a:buNone/>
            </a:pPr>
            <a:r>
              <a:rPr lang="ru-RU" b="1" i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sz="3200"/>
              <a:t>ОБУВЬ СПЕЦИАЛЬНАЯ ПЛАСТИКОВАЯ</a:t>
            </a:r>
            <a:r>
              <a:rPr lang="ru-RU" sz="2400"/>
              <a:t/>
            </a:r>
            <a:br>
              <a:rPr lang="ru-RU" sz="2400"/>
            </a:br>
            <a:r>
              <a:rPr lang="ru-RU" sz="2400"/>
              <a:t> (</a:t>
            </a:r>
            <a:r>
              <a:rPr lang="ru-RU" sz="2400" b="1"/>
              <a:t>чехлы</a:t>
            </a:r>
            <a:r>
              <a:rPr lang="ru-RU" sz="2400"/>
              <a:t>, </a:t>
            </a:r>
            <a:r>
              <a:rPr lang="ru-RU" sz="2400" b="1"/>
              <a:t>чулки</a:t>
            </a:r>
            <a:r>
              <a:rPr lang="ru-RU" sz="2400"/>
              <a:t>, </a:t>
            </a:r>
            <a:r>
              <a:rPr lang="ru-RU" sz="2400" b="1"/>
              <a:t>бахилы</a:t>
            </a:r>
            <a:r>
              <a:rPr lang="ru-RU" sz="2400"/>
              <a:t>, </a:t>
            </a:r>
            <a:r>
              <a:rPr lang="ru-RU" sz="2400" b="1"/>
              <a:t>следы)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013325"/>
            <a:ext cx="8218488" cy="14398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предназначена для защиты ног и основной обуви от загрязнения радиоактивными веществами и химически агрессивных веществ: кислот, щелочей средней концентрации, окислителей и т.п. при выполнении ремонтных, монтажных, дезактивационных и других работ </a:t>
            </a:r>
          </a:p>
        </p:txBody>
      </p:sp>
      <p:pic>
        <p:nvPicPr>
          <p:cNvPr id="57348" name="Picture 4" descr="el_01_0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2590800" cy="319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5" descr="el_01_01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628775"/>
            <a:ext cx="2520950" cy="319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0" name="Picture 6" descr="el_01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29511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el_01_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357563"/>
            <a:ext cx="29511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3200" b="1">
                <a:solidFill>
                  <a:srgbClr val="FF0000"/>
                </a:solidFill>
              </a:rPr>
              <a:t>Опасность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832475"/>
          </a:xfrm>
        </p:spPr>
        <p:txBody>
          <a:bodyPr/>
          <a:lstStyle/>
          <a:p>
            <a:pPr algn="just">
              <a:spcBef>
                <a:spcPct val="40000"/>
              </a:spcBef>
              <a:buFontTx/>
              <a:buNone/>
            </a:pPr>
            <a:r>
              <a:rPr lang="ru-RU" sz="1800"/>
              <a:t>Опасность хранят все системы, имеющие энергию, химически или биологически активные компоненты, а также характеристики, несоответствующие условиям жизнедеятельности человека.</a:t>
            </a:r>
          </a:p>
          <a:p>
            <a:pPr algn="just">
              <a:spcBef>
                <a:spcPct val="40000"/>
              </a:spcBef>
              <a:buFontTx/>
              <a:buNone/>
            </a:pPr>
            <a:r>
              <a:rPr lang="ru-RU" sz="1800"/>
              <a:t>Ни в одном виде деятельности невозможно достичь абсолютной безопасности. Любая деятельность потенциально опасна – это </a:t>
            </a:r>
            <a:r>
              <a:rPr lang="ru-RU" sz="1800" b="1" i="1"/>
              <a:t>аксиома о потенциальной опасности деятельности</a:t>
            </a:r>
            <a:r>
              <a:rPr lang="ru-RU" sz="1800"/>
              <a:t>. </a:t>
            </a:r>
          </a:p>
          <a:p>
            <a:pPr algn="just">
              <a:spcBef>
                <a:spcPct val="40000"/>
              </a:spcBef>
              <a:buFontTx/>
              <a:buNone/>
            </a:pPr>
            <a:r>
              <a:rPr lang="ru-RU" sz="1800"/>
              <a:t>Опасности носят </a:t>
            </a:r>
            <a:r>
              <a:rPr lang="ru-RU" sz="1800" b="1"/>
              <a:t>потенциальный характер</a:t>
            </a:r>
            <a:r>
              <a:rPr lang="ru-RU" sz="1800"/>
              <a:t>. Актуализация опасностей происходит при определенных условиях, именуемых </a:t>
            </a:r>
            <a:r>
              <a:rPr lang="ru-RU" sz="1800" i="1"/>
              <a:t>причинами</a:t>
            </a:r>
            <a:r>
              <a:rPr lang="ru-RU" sz="1800"/>
              <a:t>. </a:t>
            </a:r>
          </a:p>
          <a:p>
            <a:pPr algn="just">
              <a:spcBef>
                <a:spcPct val="40000"/>
              </a:spcBef>
              <a:buFontTx/>
              <a:buNone/>
            </a:pPr>
            <a:r>
              <a:rPr lang="ru-RU" sz="1800" b="1"/>
              <a:t>Причины</a:t>
            </a:r>
            <a:r>
              <a:rPr lang="ru-RU" sz="1800"/>
              <a:t> – совокупность обстоятельств, благодаря которым опасности проявляются и вызывают те или иные нежелательные последствия, ущерб. 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ru-RU" sz="1800" b="1" i="1"/>
              <a:t>Признаки опасности</a:t>
            </a:r>
            <a:r>
              <a:rPr lang="ru-RU" sz="1800"/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/>
              <a:t>вероятность нанесения непосредственного ущерба здоровью человека (травмы);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/>
              <a:t>угроза для жизни;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/>
              <a:t>вероятность заболевания;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/>
              <a:t>нарушение условий нормального функционирования органов и систем;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800"/>
              <a:t>изменение окружающей среды.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ru-RU" sz="3200">
                <a:solidFill>
                  <a:srgbClr val="FF0000"/>
                </a:solidFill>
              </a:rPr>
              <a:t>Классификация опасностей</a:t>
            </a:r>
          </a:p>
        </p:txBody>
      </p:sp>
      <p:graphicFrame>
        <p:nvGraphicFramePr>
          <p:cNvPr id="20576" name="Group 96"/>
          <p:cNvGraphicFramePr>
            <a:graphicFrameLocks noGrp="1"/>
          </p:cNvGraphicFramePr>
          <p:nvPr>
            <p:ph/>
          </p:nvPr>
        </p:nvGraphicFramePr>
        <p:xfrm>
          <a:off x="179388" y="1052513"/>
          <a:ext cx="8785225" cy="5592766"/>
        </p:xfrm>
        <a:graphic>
          <a:graphicData uri="http://schemas.openxmlformats.org/drawingml/2006/table">
            <a:tbl>
              <a:tblPr/>
              <a:tblGrid>
                <a:gridCol w="2932112"/>
                <a:gridCol w="5853113"/>
              </a:tblGrid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Основание классификации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charset="0"/>
                        </a:rPr>
                        <a:t>Виды опасностей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происхождению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Природные, техногенные, антропогенные, экологические, социальные, биологические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характеру воздействия на человека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Механические, физические, химические, биологические, психофизиологические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времени проявления отрицательных последствий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Импульсные, кумулятивные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локализации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Связанные с литосферой, гидросферой, атмосферой, космосом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вызываемым последствиям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Утомление, заболевания, травмы, аварии, пожары, летальные исходы и т.п.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приносимому ущербу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Социальные, технические, экологические, экономические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структуре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Простые, производные, порождаемые взаимодействием простых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реализуемой энергии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Активные, пассивные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8640762" cy="676275"/>
          </a:xfrm>
        </p:spPr>
        <p:txBody>
          <a:bodyPr/>
          <a:lstStyle/>
          <a:p>
            <a:r>
              <a:rPr lang="ru-RU" sz="2800" b="1" i="1"/>
              <a:t>Риск</a:t>
            </a:r>
            <a:r>
              <a:rPr lang="ru-RU" sz="2800" b="1"/>
              <a:t> - частота реализации опасностей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052513"/>
            <a:ext cx="8640763" cy="5472112"/>
          </a:xfrm>
          <a:solidFill>
            <a:srgbClr val="FFCCCC"/>
          </a:solidFill>
        </p:spPr>
        <p:txBody>
          <a:bodyPr/>
          <a:lstStyle/>
          <a:p>
            <a:pPr algn="just">
              <a:lnSpc>
                <a:spcPct val="115000"/>
              </a:lnSpc>
              <a:spcBef>
                <a:spcPct val="80000"/>
              </a:spcBef>
            </a:pPr>
            <a:r>
              <a:rPr lang="ru-RU" sz="1800" b="1" i="1"/>
              <a:t>Индивидуальный риск</a:t>
            </a:r>
            <a:r>
              <a:rPr lang="ru-RU" sz="1800"/>
              <a:t> - опасность определенного вида для отдельного индивидуума;</a:t>
            </a:r>
          </a:p>
          <a:p>
            <a:pPr algn="just">
              <a:lnSpc>
                <a:spcPct val="115000"/>
              </a:lnSpc>
              <a:spcBef>
                <a:spcPct val="80000"/>
              </a:spcBef>
            </a:pPr>
            <a:r>
              <a:rPr lang="ru-RU" sz="1800" b="1" i="1"/>
              <a:t>Социальный риск</a:t>
            </a:r>
            <a:r>
              <a:rPr lang="ru-RU" sz="1800"/>
              <a:t> - риск для группы людей, зависимость между частотой событий и числом пораженных при этом людей.</a:t>
            </a:r>
          </a:p>
          <a:p>
            <a:pPr algn="just">
              <a:lnSpc>
                <a:spcPct val="115000"/>
              </a:lnSpc>
              <a:spcBef>
                <a:spcPct val="80000"/>
              </a:spcBef>
            </a:pPr>
            <a:r>
              <a:rPr lang="ru-RU" sz="1800" b="1" i="1"/>
              <a:t>Приемлемый риск</a:t>
            </a:r>
            <a:r>
              <a:rPr lang="ru-RU" sz="1800" i="1"/>
              <a:t> </a:t>
            </a:r>
            <a:r>
              <a:rPr lang="ru-RU" sz="1800"/>
              <a:t>сочетает в себе технические, экономические, социальные и политические аспекты, и представляет собой </a:t>
            </a:r>
            <a:r>
              <a:rPr lang="ru-RU" sz="1800" b="1" i="1"/>
              <a:t>компромисс между уровнем безопасности и возможностью ее достижения</a:t>
            </a:r>
            <a:r>
              <a:rPr lang="ru-RU" sz="1800"/>
              <a:t>. Приемлемый риск гибели человека в течение года для обычных условий принимается равным 10, что соответствует риску гибели людей на Земле в течение года от природных опасностей. Пренебрежительно малым считается индивидуальный риск гибели 10 в год, максимально приемлемым риском для экосистем считается тот, при котором может пострадать 5% видов биогеоценоза. Приемлемые риски на 2-3 порядка «строже» фактических.</a:t>
            </a:r>
          </a:p>
          <a:p>
            <a:pPr algn="just">
              <a:lnSpc>
                <a:spcPct val="115000"/>
              </a:lnSpc>
              <a:spcBef>
                <a:spcPct val="80000"/>
              </a:spcBef>
            </a:pPr>
            <a:r>
              <a:rPr lang="ru-RU" sz="1800" b="1"/>
              <a:t>Риском необходимо управлять.</a:t>
            </a:r>
            <a:r>
              <a:rPr lang="ru-RU" sz="18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ru-RU" sz="2600"/>
              <a:t>Вредные и опасные производственные факторы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362950" cy="5545137"/>
          </a:xfrm>
          <a:solidFill>
            <a:srgbClr val="FF99CC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800" b="1"/>
              <a:t>физические,</a:t>
            </a:r>
            <a:r>
              <a:rPr lang="ru-RU" sz="1800"/>
              <a:t> причиной которых могут быть шум, вибрация и другие виды колебательных воздействий, неионизирующие и ионизирующие излучения, климатические параметры (температура, влажность и подвижность воздуха), атмосферное давление, уровень освещенности, а также фиброгенные пыли;</a:t>
            </a:r>
          </a:p>
          <a:p>
            <a:pPr>
              <a:lnSpc>
                <a:spcPct val="12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800" b="1"/>
              <a:t>химические,</a:t>
            </a:r>
            <a:r>
              <a:rPr lang="ru-RU" sz="1800"/>
              <a:t> возникающие от токсичных веществ, способных вызвать неблагоприятное воздействие на организм;</a:t>
            </a:r>
          </a:p>
          <a:p>
            <a:pPr>
              <a:lnSpc>
                <a:spcPct val="12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800" b="1"/>
              <a:t>биологические,</a:t>
            </a:r>
            <a:r>
              <a:rPr lang="ru-RU" sz="1800"/>
              <a:t> вызванные патогенными микроорганизмами, микробными препаратами, биологическими пестицидами, сапрофитной спорообразующей микрофлорой, микроорганизмами, являющимися продуцентами микробиологических препаратов;</a:t>
            </a:r>
          </a:p>
          <a:p>
            <a:pPr>
              <a:lnSpc>
                <a:spcPct val="120000"/>
              </a:lnSpc>
              <a:spcBef>
                <a:spcPct val="60000"/>
              </a:spcBef>
              <a:buFont typeface="Wingdings" pitchFamily="2" charset="2"/>
              <a:buChar char="ü"/>
            </a:pPr>
            <a:r>
              <a:rPr lang="ru-RU" sz="1800" b="1"/>
              <a:t>психофизиологические,</a:t>
            </a:r>
            <a:r>
              <a:rPr lang="ru-RU" sz="1800"/>
              <a:t> включающие физические (статические и динамические), физиологические (недостаточная двигательная активность), нервно-психические (умственное перенапряжение, эмоциональные перегрузки, перенапряжение анализаторов) перегрузки.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200" i="1">
                <a:solidFill>
                  <a:schemeClr val="bg1"/>
                </a:solidFill>
              </a:rPr>
              <a:t>Техника безопасности</a:t>
            </a:r>
            <a:r>
              <a:rPr lang="ru-RU" sz="2200">
                <a:solidFill>
                  <a:schemeClr val="bg1"/>
                </a:solidFill>
              </a:rPr>
              <a:t> – система технических мероприятий, обеспечивающих здоровые и безопасные условия труда</a:t>
            </a:r>
            <a:r>
              <a:rPr lang="ru-RU" sz="220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465638" cy="4924425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chemeClr val="bg1"/>
                </a:solidFill>
              </a:rPr>
              <a:t>К средствам производственной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chemeClr val="bg1"/>
                </a:solidFill>
              </a:rPr>
              <a:t>безопасности</a:t>
            </a:r>
            <a:r>
              <a:rPr lang="ru-RU" sz="1600" b="1">
                <a:solidFill>
                  <a:srgbClr val="CCECFF"/>
                </a:solidFill>
              </a:rPr>
              <a:t> относятся устройства,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которые предназначены для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оповещения или защиты человека от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воздействия опасных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производственных и внешних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факторов. Конструкции СПБ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разнообразны, отличаются размерами,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назначением, областью применения и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принципами действия: оградительные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устройства, блокирующие устройства,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ограничительная техника,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предохранительные устройства,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средства сигнализации, защитные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ru-RU" sz="1600" b="1">
                <a:solidFill>
                  <a:srgbClr val="CCECFF"/>
                </a:solidFill>
              </a:rPr>
              <a:t>устройства.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2276475"/>
            <a:ext cx="3960812" cy="4321175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ru-RU" sz="1600" b="1">
                <a:solidFill>
                  <a:srgbClr val="0000FF"/>
                </a:solidFill>
              </a:rPr>
              <a:t>Средства индивидуальной защиты:</a:t>
            </a:r>
          </a:p>
          <a:p>
            <a:pPr>
              <a:lnSpc>
                <a:spcPct val="150000"/>
              </a:lnSpc>
              <a:buFontTx/>
              <a:buNone/>
            </a:pPr>
            <a:endParaRPr lang="ru-RU" sz="1600" b="1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rgbClr val="0000FF"/>
                </a:solidFill>
              </a:rPr>
              <a:t>специальная одежда и обувь,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rgbClr val="0000FF"/>
                </a:solidFill>
              </a:rPr>
              <a:t>изолирующие костюмы, 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rgbClr val="0000FF"/>
                </a:solidFill>
              </a:rPr>
              <a:t>средства защиты органов дыхания, глаз, рук, головы, лица, органов слуха,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rgbClr val="0000FF"/>
                </a:solidFill>
              </a:rPr>
              <a:t>предохранительные приспособления,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1600" b="1">
                <a:solidFill>
                  <a:srgbClr val="0000FF"/>
                </a:solidFill>
              </a:rPr>
              <a:t>защитные дерматологические средства.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>
                <a:solidFill>
                  <a:srgbClr val="FFFF00"/>
                </a:solidFill>
              </a:rPr>
              <a:t>Психологические причины сознательного нарушения правил безопасной работы: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7559675" cy="5040313"/>
          </a:xfrm>
        </p:spPr>
        <p:txBody>
          <a:bodyPr/>
          <a:lstStyle/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экономия сил;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экономия времени;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адаптация к опасности или недооценка опасности и ее последствий;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самоутверждение в глазах коллег, желание нравится окружающим;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стремление следовать групповым нормам трудового коллектива;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ориентация на идеалы;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самоутверждение в собственных глазах; 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переоценка собственного опыта;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привычка работать с нарушениями, перенесение привычек;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стрессовые состояния;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склонность к риску, вкус к риску как личностная характеристика;</a:t>
            </a:r>
          </a:p>
          <a:p>
            <a:pPr>
              <a:spcBef>
                <a:spcPct val="70000"/>
              </a:spcBef>
              <a:buFont typeface="Wingdings" pitchFamily="2" charset="2"/>
              <a:buChar char="Ø"/>
            </a:pPr>
            <a:r>
              <a:rPr lang="ru-RU" sz="1600" b="1">
                <a:solidFill>
                  <a:schemeClr val="bg1"/>
                </a:solidFill>
              </a:rPr>
              <a:t>надситуативный риск.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g1904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2952750" cy="5329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3" descr="kih-4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3024188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01700" y="438150"/>
            <a:ext cx="734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ОБЛАСТИ ПРИМЕНЕНИЯ</a:t>
            </a:r>
            <a:r>
              <a:rPr lang="ru-RU"/>
              <a:t>:</a:t>
            </a:r>
            <a:br>
              <a:rPr lang="ru-RU"/>
            </a:br>
            <a:r>
              <a:rPr lang="ru-RU" sz="1600"/>
              <a:t> </a:t>
            </a:r>
            <a:r>
              <a:rPr lang="ru-RU" sz="1600" b="1"/>
              <a:t>ХИМИЧЕСКАЯ, НЕФТЕХИМИЧЕСКАЯ, ГАЗОВАЯ ПРОМЫШЛЕННОСТЬ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1164</Words>
  <Application>Microsoft Office PowerPoint</Application>
  <PresentationFormat>Экран (4:3)</PresentationFormat>
  <Paragraphs>139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Wingdings</vt:lpstr>
      <vt:lpstr>Times New Roman</vt:lpstr>
      <vt:lpstr>Garamond</vt:lpstr>
      <vt:lpstr>Оформление по умолчанию</vt:lpstr>
      <vt:lpstr>  ТЕМА 2.</vt:lpstr>
      <vt:lpstr>Основные понятия темы</vt:lpstr>
      <vt:lpstr>Опасность</vt:lpstr>
      <vt:lpstr>Классификация опасностей</vt:lpstr>
      <vt:lpstr>Риск - частота реализации опасностей</vt:lpstr>
      <vt:lpstr>Вредные и опасные производственные факторы</vt:lpstr>
      <vt:lpstr>Техника безопасности – система технических мероприятий, обеспечивающих здоровые и безопасные условия труда.</vt:lpstr>
      <vt:lpstr>Психологические причины сознательного нарушения правил безопасной работы:</vt:lpstr>
      <vt:lpstr>Презентация PowerPoint</vt:lpstr>
      <vt:lpstr>Пневмокостюм</vt:lpstr>
      <vt:lpstr>Пневмокостюм</vt:lpstr>
      <vt:lpstr>Пневмокостюм</vt:lpstr>
      <vt:lpstr>Пневмокостюм</vt:lpstr>
      <vt:lpstr>Полумаска резиновая </vt:lpstr>
      <vt:lpstr>Полумаска из синтетической ткани </vt:lpstr>
      <vt:lpstr>Полумаска из пластиката </vt:lpstr>
      <vt:lpstr>Пневмомаска ЛИЗ-5 </vt:lpstr>
      <vt:lpstr>Щиток защитный прозрачный из поликарбоната с капюшоном </vt:lpstr>
      <vt:lpstr>Щиток защитный прозрачный из поликарбоната с каской </vt:lpstr>
      <vt:lpstr>Маска панорамная ППМ-88 с подмасочником </vt:lpstr>
      <vt:lpstr>ПНЕВМОМАСКИ </vt:lpstr>
      <vt:lpstr>Защитный шлем</vt:lpstr>
      <vt:lpstr>Пневмокуртка</vt:lpstr>
      <vt:lpstr>Фартук для термического напыления покрытий </vt:lpstr>
      <vt:lpstr>Пневмокуртка ПК/1Б  (с приварным смотровым стеклом)</vt:lpstr>
      <vt:lpstr>Пневмокуртка ПК/1А  (со съемным смотровым стеклом) </vt:lpstr>
      <vt:lpstr>Продолжительность работы в пневмокуртке</vt:lpstr>
      <vt:lpstr>ОБУВЬ СПЕЦИАЛЬНАЯ ПЛАСТИКОВАЯ  (чехлы, чулки, бахилы, следы)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Павел</cp:lastModifiedBy>
  <cp:revision>27</cp:revision>
  <dcterms:created xsi:type="dcterms:W3CDTF">2006-10-24T10:31:06Z</dcterms:created>
  <dcterms:modified xsi:type="dcterms:W3CDTF">2012-04-16T08:51:07Z</dcterms:modified>
</cp:coreProperties>
</file>