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7" r:id="rId2"/>
    <p:sldMasterId id="2147483669" r:id="rId3"/>
    <p:sldMasterId id="2147483675" r:id="rId4"/>
    <p:sldMasterId id="2147483677" r:id="rId5"/>
    <p:sldMasterId id="2147483700" r:id="rId6"/>
    <p:sldMasterId id="2147483704" r:id="rId7"/>
    <p:sldMasterId id="2147483706" r:id="rId8"/>
    <p:sldMasterId id="2147483708" r:id="rId9"/>
    <p:sldMasterId id="2147483712" r:id="rId10"/>
    <p:sldMasterId id="2147483714" r:id="rId11"/>
    <p:sldMasterId id="2147483718" r:id="rId12"/>
  </p:sldMasterIdLst>
  <p:sldIdLst>
    <p:sldId id="256" r:id="rId13"/>
    <p:sldId id="257" r:id="rId14"/>
    <p:sldId id="259" r:id="rId15"/>
    <p:sldId id="260" r:id="rId16"/>
    <p:sldId id="261" r:id="rId17"/>
    <p:sldId id="265" r:id="rId18"/>
    <p:sldId id="264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00"/>
    <a:srgbClr val="FF9900"/>
    <a:srgbClr val="990099"/>
    <a:srgbClr val="531353"/>
    <a:srgbClr val="0066FF"/>
    <a:srgbClr val="0000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4" autoAdjust="0"/>
    <p:restoredTop sz="94660"/>
  </p:normalViewPr>
  <p:slideViewPr>
    <p:cSldViewPr>
      <p:cViewPr varScale="1">
        <p:scale>
          <a:sx n="56" d="100"/>
          <a:sy n="56" d="100"/>
        </p:scale>
        <p:origin x="-11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84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84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A4A01F-3B82-40DE-9592-B8D7671C8C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2DC68-F0EF-4E27-B859-3BF6B0D18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76094"/>
      </p:ext>
    </p:extLst>
  </p:cSld>
  <p:clrMapOvr>
    <a:masterClrMapping/>
  </p:clrMapOvr>
  <p:transition advClick="0" advTm="3000">
    <p:wedg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78D63-FE8E-4391-B7D9-EE36DA9BA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19085"/>
      </p:ext>
    </p:extLst>
  </p:cSld>
  <p:clrMapOvr>
    <a:masterClrMapping/>
  </p:clrMapOvr>
  <p:transition advClick="0" advTm="3000">
    <p:wedg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8E494-2A9F-4DCE-BA61-D1DA8D72C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89713"/>
      </p:ext>
    </p:extLst>
  </p:cSld>
  <p:clrMapOvr>
    <a:masterClrMapping/>
  </p:clrMapOvr>
  <p:transition advClick="0" advTm="3000">
    <p:wedg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F017C-5200-4BA3-9BC6-4E4C280A5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05006"/>
      </p:ext>
    </p:extLst>
  </p:cSld>
  <p:clrMapOvr>
    <a:masterClrMapping/>
  </p:clrMapOvr>
  <p:transition advClick="0" advTm="3000">
    <p:wedg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6A4FB-82F6-4F38-B5B5-E11353BB2C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0905"/>
      </p:ext>
    </p:extLst>
  </p:cSld>
  <p:clrMapOvr>
    <a:masterClrMapping/>
  </p:clrMapOvr>
  <p:transition advClick="0" advTm="3000">
    <p:wedg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3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053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053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053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3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3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3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3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3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3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4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5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0558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055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6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7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7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7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7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0574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505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0577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057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7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8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8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8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8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8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8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58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058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8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8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9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9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9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9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59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5059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059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059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059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059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9AF919-3157-44DF-AB74-8492A64E4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E2247-6BB1-4501-8321-513AD5FCE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19664"/>
      </p:ext>
    </p:extLst>
  </p:cSld>
  <p:clrMapOvr>
    <a:masterClrMapping/>
  </p:clrMapOvr>
  <p:transition advClick="0" advTm="3000">
    <p:wedg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BE803-C249-45F2-8BDE-C178EC153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12932"/>
      </p:ext>
    </p:extLst>
  </p:cSld>
  <p:clrMapOvr>
    <a:masterClrMapping/>
  </p:clrMapOvr>
  <p:transition advClick="0" advTm="3000">
    <p:wedg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E55F6-5C6E-4754-85C3-DADFB02AD7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07603"/>
      </p:ext>
    </p:extLst>
  </p:cSld>
  <p:clrMapOvr>
    <a:masterClrMapping/>
  </p:clrMapOvr>
  <p:transition advClick="0" advTm="3000">
    <p:wedg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820-4A86-420F-8AE1-71633953D5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0396"/>
      </p:ext>
    </p:extLst>
  </p:cSld>
  <p:clrMapOvr>
    <a:masterClrMapping/>
  </p:clrMapOvr>
  <p:transition advClick="0" advTm="3000">
    <p:wedg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BFDE-A464-4152-B290-0D96E8210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61946"/>
      </p:ext>
    </p:extLst>
  </p:cSld>
  <p:clrMapOvr>
    <a:masterClrMapping/>
  </p:clrMapOvr>
  <p:transition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1CAA5-9686-4ADC-845C-F03AA28F2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5864"/>
      </p:ext>
    </p:extLst>
  </p:cSld>
  <p:clrMapOvr>
    <a:masterClrMapping/>
  </p:clrMapOvr>
  <p:transition advClick="0" advTm="3000">
    <p:wedg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5963E-8485-4512-B0DF-F43742122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11564"/>
      </p:ext>
    </p:extLst>
  </p:cSld>
  <p:clrMapOvr>
    <a:masterClrMapping/>
  </p:clrMapOvr>
  <p:transition advClick="0" advTm="3000">
    <p:wedg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27D8D-A0A6-4CC5-9510-38B4146817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5427"/>
      </p:ext>
    </p:extLst>
  </p:cSld>
  <p:clrMapOvr>
    <a:masterClrMapping/>
  </p:clrMapOvr>
  <p:transition advClick="0" advTm="3000">
    <p:wedg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B3A1D-325C-4213-8A0F-293440C0B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9436"/>
      </p:ext>
    </p:extLst>
  </p:cSld>
  <p:clrMapOvr>
    <a:masterClrMapping/>
  </p:clrMapOvr>
  <p:transition advClick="0" advTm="3000">
    <p:wedg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D525-E97C-48AE-8C90-2EB63473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84053"/>
      </p:ext>
    </p:extLst>
  </p:cSld>
  <p:clrMapOvr>
    <a:masterClrMapping/>
  </p:clrMapOvr>
  <p:transition advClick="0" advTm="3000">
    <p:wedg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F6530-DBDE-4AE0-B6FB-A27B2772B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35337"/>
      </p:ext>
    </p:extLst>
  </p:cSld>
  <p:clrMapOvr>
    <a:masterClrMapping/>
  </p:clrMapOvr>
  <p:transition advClick="0" advTm="3000">
    <p:wedg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5360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360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0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5360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5360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0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60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6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36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361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361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361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E16D0A-AA24-4593-97FA-F94B5C9B8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7DC6A-0141-4158-88D9-BD50FFD3A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65022"/>
      </p:ext>
    </p:extLst>
  </p:cSld>
  <p:clrMapOvr>
    <a:masterClrMapping/>
  </p:clrMapOvr>
  <p:transition advClick="0" advTm="3000">
    <p:wedg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74AC4-F8E1-47A9-82C3-D707B98BB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34551"/>
      </p:ext>
    </p:extLst>
  </p:cSld>
  <p:clrMapOvr>
    <a:masterClrMapping/>
  </p:clrMapOvr>
  <p:transition advClick="0" advTm="3000">
    <p:wedg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FC04B-A1DE-4D01-AD95-D8D466701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1175"/>
      </p:ext>
    </p:extLst>
  </p:cSld>
  <p:clrMapOvr>
    <a:masterClrMapping/>
  </p:clrMapOvr>
  <p:transition advClick="0" advTm="3000">
    <p:wedg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C0B6C-5CEE-4DC8-B2C1-BCC045831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79191"/>
      </p:ext>
    </p:extLst>
  </p:cSld>
  <p:clrMapOvr>
    <a:masterClrMapping/>
  </p:clrMapOvr>
  <p:transition advClick="0" advTm="300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258C7C-1515-4420-B803-2ED6609B62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1D5A8-A38C-414A-A296-26DA0D009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8544"/>
      </p:ext>
    </p:extLst>
  </p:cSld>
  <p:clrMapOvr>
    <a:masterClrMapping/>
  </p:clrMapOvr>
  <p:transition advClick="0" advTm="3000">
    <p:wedg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31BA-327F-45CB-AF73-D0E7B5000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73406"/>
      </p:ext>
    </p:extLst>
  </p:cSld>
  <p:clrMapOvr>
    <a:masterClrMapping/>
  </p:clrMapOvr>
  <p:transition advClick="0" advTm="3000">
    <p:wedg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17447-1034-457E-B617-C00ED6E5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9264"/>
      </p:ext>
    </p:extLst>
  </p:cSld>
  <p:clrMapOvr>
    <a:masterClrMapping/>
  </p:clrMapOvr>
  <p:transition advClick="0" advTm="3000">
    <p:wedg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768E-1D7B-428B-B309-A793B5A31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1517"/>
      </p:ext>
    </p:extLst>
  </p:cSld>
  <p:clrMapOvr>
    <a:masterClrMapping/>
  </p:clrMapOvr>
  <p:transition advClick="0" advTm="3000">
    <p:wedg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38B1-7048-47B2-9BE6-48EA4269E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57454"/>
      </p:ext>
    </p:extLst>
  </p:cSld>
  <p:clrMapOvr>
    <a:masterClrMapping/>
  </p:clrMapOvr>
  <p:transition advClick="0" advTm="3000">
    <p:wedg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D701-B0CE-45BF-AF32-A28522484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40583"/>
      </p:ext>
    </p:extLst>
  </p:cSld>
  <p:clrMapOvr>
    <a:masterClrMapping/>
  </p:clrMapOvr>
  <p:transition advClick="0" advTm="3000">
    <p:wedg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B27E6E-9633-45A8-B793-D79F6AD730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87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5E228-F1D7-4132-A82B-156FAF932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43500"/>
      </p:ext>
    </p:extLst>
  </p:cSld>
  <p:clrMapOvr>
    <a:masterClrMapping/>
  </p:clrMapOvr>
  <p:transition advClick="0" advTm="3000">
    <p:wedg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05E89-DEA5-4CCC-AA61-A05AB2943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34548"/>
      </p:ext>
    </p:extLst>
  </p:cSld>
  <p:clrMapOvr>
    <a:masterClrMapping/>
  </p:clrMapOvr>
  <p:transition advClick="0" advTm="3000">
    <p:wedg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49CE0-E24F-45B6-AAF4-FEF335BCC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79953"/>
      </p:ext>
    </p:extLst>
  </p:cSld>
  <p:clrMapOvr>
    <a:masterClrMapping/>
  </p:clrMapOvr>
  <p:transition advClick="0" advTm="3000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ABA24-B89B-4812-AFC8-4F1BC88DB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80668"/>
      </p:ext>
    </p:extLst>
  </p:cSld>
  <p:clrMapOvr>
    <a:masterClrMapping/>
  </p:clrMapOvr>
  <p:transition advClick="0" advTm="3000">
    <p:wedg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208C0-75B8-4475-B88E-BBCFB1700B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15211"/>
      </p:ext>
    </p:extLst>
  </p:cSld>
  <p:clrMapOvr>
    <a:masterClrMapping/>
  </p:clrMapOvr>
  <p:transition advClick="0" advTm="3000">
    <p:wedg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B5A76-392B-44CF-B14C-C290A8180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32225"/>
      </p:ext>
    </p:extLst>
  </p:cSld>
  <p:clrMapOvr>
    <a:masterClrMapping/>
  </p:clrMapOvr>
  <p:transition advClick="0" advTm="3000">
    <p:wedg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65251-C8C0-4524-8F57-0A86F0755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1690"/>
      </p:ext>
    </p:extLst>
  </p:cSld>
  <p:clrMapOvr>
    <a:masterClrMapping/>
  </p:clrMapOvr>
  <p:transition advClick="0" advTm="3000">
    <p:wedg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F6279-B4B0-41E2-8BA0-F0F07F0EF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44496"/>
      </p:ext>
    </p:extLst>
  </p:cSld>
  <p:clrMapOvr>
    <a:masterClrMapping/>
  </p:clrMapOvr>
  <p:transition advClick="0" advTm="3000">
    <p:wedg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53425-6588-49F0-AF49-984063A9E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38904"/>
      </p:ext>
    </p:extLst>
  </p:cSld>
  <p:clrMapOvr>
    <a:masterClrMapping/>
  </p:clrMapOvr>
  <p:transition advClick="0" advTm="3000">
    <p:wedge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4E0F1-E090-4EF4-AC01-934B0E048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5425"/>
      </p:ext>
    </p:extLst>
  </p:cSld>
  <p:clrMapOvr>
    <a:masterClrMapping/>
  </p:clrMapOvr>
  <p:transition advClick="0" advTm="3000">
    <p:wedge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1D542-B953-4505-88B5-DBB02EA84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54346"/>
      </p:ext>
    </p:extLst>
  </p:cSld>
  <p:clrMapOvr>
    <a:masterClrMapping/>
  </p:clrMapOvr>
  <p:transition advClick="0" advTm="3000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6414E-0D25-4FDA-99C4-9BD181E2B2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45546"/>
      </p:ext>
    </p:extLst>
  </p:cSld>
  <p:clrMapOvr>
    <a:masterClrMapping/>
  </p:clrMapOvr>
  <p:transition advClick="0" advTm="3000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B48B-216A-488F-9077-F3C6F0FF5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2064"/>
      </p:ext>
    </p:extLst>
  </p:cSld>
  <p:clrMapOvr>
    <a:masterClrMapping/>
  </p:clrMapOvr>
  <p:transition advClick="0" advTm="3000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20F26-5C35-440A-8DE0-CA0E22347C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5568"/>
      </p:ext>
    </p:extLst>
  </p:cSld>
  <p:clrMapOvr>
    <a:masterClrMapping/>
  </p:clrMapOvr>
  <p:transition advClick="0" advTm="3000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EAA24-2E75-4568-971A-B9185DE47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95192"/>
      </p:ext>
    </p:extLst>
  </p:cSld>
  <p:clrMapOvr>
    <a:masterClrMapping/>
  </p:clrMapOvr>
  <p:transition advClick="0" advTm="3000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24012-BD5C-40D2-8B75-43526DA880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6619"/>
      </p:ext>
    </p:extLst>
  </p:cSld>
  <p:clrMapOvr>
    <a:masterClrMapping/>
  </p:clrMapOvr>
  <p:transition advClick="0" advTm="3000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6A558-45ED-4FBC-8E4B-85648CC4A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894"/>
      </p:ext>
    </p:extLst>
  </p:cSld>
  <p:clrMapOvr>
    <a:masterClrMapping/>
  </p:clrMapOvr>
  <p:transition advClick="0"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A0D66-34C4-4497-875F-BEE57503A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9058"/>
      </p:ext>
    </p:extLst>
  </p:cSld>
  <p:clrMapOvr>
    <a:masterClrMapping/>
  </p:clrMapOvr>
  <p:transition advClick="0" advTm="3000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AC6D1-7B41-4361-99EF-BBFC13DD2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23457"/>
      </p:ext>
    </p:extLst>
  </p:cSld>
  <p:clrMapOvr>
    <a:masterClrMapping/>
  </p:clrMapOvr>
  <p:transition advClick="0" advTm="3000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1DA71-04D6-4F1C-BB62-9144748C3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61918"/>
      </p:ext>
    </p:extLst>
  </p:cSld>
  <p:clrMapOvr>
    <a:masterClrMapping/>
  </p:clrMapOvr>
  <p:transition advClick="0" advTm="3000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B249E-58E2-488C-BDB8-0EF3BE621F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12844"/>
      </p:ext>
    </p:extLst>
  </p:cSld>
  <p:clrMapOvr>
    <a:masterClrMapping/>
  </p:clrMapOvr>
  <p:transition advClick="0" advTm="3000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F5B3C0-DA9F-4283-9AFC-100A16E83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A0811-3370-465F-973E-20093DFA6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10556"/>
      </p:ext>
    </p:extLst>
  </p:cSld>
  <p:clrMapOvr>
    <a:masterClrMapping/>
  </p:clrMapOvr>
  <p:transition advClick="0" advTm="5000"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0AA5A-189B-497E-8FAA-6C343C5E9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55086"/>
      </p:ext>
    </p:extLst>
  </p:cSld>
  <p:clrMapOvr>
    <a:masterClrMapping/>
  </p:clrMapOvr>
  <p:transition advClick="0" advTm="5000"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00D9F-A94A-4C46-AC1F-828D5E477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48000"/>
      </p:ext>
    </p:extLst>
  </p:cSld>
  <p:clrMapOvr>
    <a:masterClrMapping/>
  </p:clrMapOvr>
  <p:transition advClick="0" advTm="5000"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FB71A-9837-4CB5-AE04-EDD7D4E24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5221"/>
      </p:ext>
    </p:extLst>
  </p:cSld>
  <p:clrMapOvr>
    <a:masterClrMapping/>
  </p:clrMapOvr>
  <p:transition advClick="0" advTm="5000"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98F3F-11BA-4617-AD1A-BA0910094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1113"/>
      </p:ext>
    </p:extLst>
  </p:cSld>
  <p:clrMapOvr>
    <a:masterClrMapping/>
  </p:clrMapOvr>
  <p:transition advClick="0" advTm="5000"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5B229-A01B-4BAA-9818-DFC03B488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38321"/>
      </p:ext>
    </p:extLst>
  </p:cSld>
  <p:clrMapOvr>
    <a:masterClrMapping/>
  </p:clrMapOvr>
  <p:transition advClick="0" advTm="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1DA92-5D4A-4D74-BB13-B2282E62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30542"/>
      </p:ext>
    </p:extLst>
  </p:cSld>
  <p:clrMapOvr>
    <a:masterClrMapping/>
  </p:clrMapOvr>
  <p:transition advClick="0" advTm="3000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B8708-493A-47E2-87B3-3EB0671F9F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12576"/>
      </p:ext>
    </p:extLst>
  </p:cSld>
  <p:clrMapOvr>
    <a:masterClrMapping/>
  </p:clrMapOvr>
  <p:transition advClick="0" advTm="5000"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1A581-1F7E-4911-A163-7CBE2CD55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15801"/>
      </p:ext>
    </p:extLst>
  </p:cSld>
  <p:clrMapOvr>
    <a:masterClrMapping/>
  </p:clrMapOvr>
  <p:transition advClick="0" advTm="5000"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C16FA-3933-4A4E-A66F-9551CAF48E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86330"/>
      </p:ext>
    </p:extLst>
  </p:cSld>
  <p:clrMapOvr>
    <a:masterClrMapping/>
  </p:clrMapOvr>
  <p:transition advClick="0" advTm="5000"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2D3AA-7B1B-424D-B58C-791351506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4697"/>
      </p:ext>
    </p:extLst>
  </p:cSld>
  <p:clrMapOvr>
    <a:masterClrMapping/>
  </p:clrMapOvr>
  <p:transition advClick="0" advTm="5000"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D9176F-1B00-4813-83B0-2F616EC957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1584"/>
      </p:ext>
    </p:extLst>
  </p:cSld>
  <p:clrMapOvr>
    <a:masterClrMapping/>
  </p:clrMapOvr>
  <p:transition advClick="0" advTm="5000"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373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373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373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73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4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6B226D-1A9B-4964-8CA2-33571A52C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5B6CC6-E121-42CD-BF27-056EAABC1E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00260"/>
      </p:ext>
    </p:extLst>
  </p:cSld>
  <p:clrMapOvr>
    <a:masterClrMapping/>
  </p:clrMapOvr>
  <p:transition advClick="0" advTm="3000"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57D29-1BB1-477E-A294-750EF3C6E6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47494"/>
      </p:ext>
    </p:extLst>
  </p:cSld>
  <p:clrMapOvr>
    <a:masterClrMapping/>
  </p:clrMapOvr>
  <p:transition advClick="0" advTm="3000">
    <p:wedg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ACF62B-0BCF-48F7-880E-5A98BF14C3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27806"/>
      </p:ext>
    </p:extLst>
  </p:cSld>
  <p:clrMapOvr>
    <a:masterClrMapping/>
  </p:clrMapOvr>
  <p:transition advClick="0" advTm="3000">
    <p:wedg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75C94-AF5C-412E-A359-6CC3B51625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17340"/>
      </p:ext>
    </p:extLst>
  </p:cSld>
  <p:clrMapOvr>
    <a:masterClrMapping/>
  </p:clrMapOvr>
  <p:transition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CDB61-D9C6-451F-A0B4-8573F1610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90423"/>
      </p:ext>
    </p:extLst>
  </p:cSld>
  <p:clrMapOvr>
    <a:masterClrMapping/>
  </p:clrMapOvr>
  <p:transition advClick="0" advTm="3000"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8A303-0F81-47D4-A88B-4A520F74E3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38063"/>
      </p:ext>
    </p:extLst>
  </p:cSld>
  <p:clrMapOvr>
    <a:masterClrMapping/>
  </p:clrMapOvr>
  <p:transition advClick="0" advTm="3000">
    <p:wedg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2DF1EC-6F18-4C00-B90D-DCF7111361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43316"/>
      </p:ext>
    </p:extLst>
  </p:cSld>
  <p:clrMapOvr>
    <a:masterClrMapping/>
  </p:clrMapOvr>
  <p:transition advClick="0" advTm="3000">
    <p:wedg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7A8F5D-F284-4455-8A74-10ACF6E0E5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9444"/>
      </p:ext>
    </p:extLst>
  </p:cSld>
  <p:clrMapOvr>
    <a:masterClrMapping/>
  </p:clrMapOvr>
  <p:transition advClick="0" advTm="3000">
    <p:wedg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58B9E-7E59-4F82-8879-406163237A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67484"/>
      </p:ext>
    </p:extLst>
  </p:cSld>
  <p:clrMapOvr>
    <a:masterClrMapping/>
  </p:clrMapOvr>
  <p:transition advClick="0" advTm="3000">
    <p:wedg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9505D-2755-40FA-8AE7-C390991E78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8653"/>
      </p:ext>
    </p:extLst>
  </p:cSld>
  <p:clrMapOvr>
    <a:masterClrMapping/>
  </p:clrMapOvr>
  <p:transition advClick="0" advTm="3000">
    <p:wedg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F1993E-08D9-46D4-8B52-AF0E56C360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90587"/>
      </p:ext>
    </p:extLst>
  </p:cSld>
  <p:clrMapOvr>
    <a:masterClrMapping/>
  </p:clrMapOvr>
  <p:transition advClick="0" advTm="3000">
    <p:wedg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B1DDD7-7919-4984-96FA-51263A448A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85154"/>
      </p:ext>
    </p:extLst>
  </p:cSld>
  <p:clrMapOvr>
    <a:masterClrMapping/>
  </p:clrMapOvr>
  <p:transition advClick="0" advTm="3000">
    <p:wedg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808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/>
            </a:p>
          </p:txBody>
        </p:sp>
        <p:sp>
          <p:nvSpPr>
            <p:cNvPr id="809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0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1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11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11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111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11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11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B2D22C-1DF9-447D-B8D6-DDE47AFE4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5A1B51-0E59-47EE-AE55-847E126593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2491"/>
      </p:ext>
    </p:extLst>
  </p:cSld>
  <p:clrMapOvr>
    <a:masterClrMapping/>
  </p:clrMapOvr>
  <p:transition advClick="0" advTm="5000">
    <p:wedg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8769B8-60BF-4CB3-968E-2FAB4D3F4A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4609"/>
      </p:ext>
    </p:extLst>
  </p:cSld>
  <p:clrMapOvr>
    <a:masterClrMapping/>
  </p:clrMapOvr>
  <p:transition advClick="0" advTm="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435EA-76D6-49A2-BCBE-3713A89138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31828"/>
      </p:ext>
    </p:extLst>
  </p:cSld>
  <p:clrMapOvr>
    <a:masterClrMapping/>
  </p:clrMapOvr>
  <p:transition advClick="0" advTm="3000">
    <p:wedg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A3EF18-D78D-4882-9268-D3AA91E0AA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5722"/>
      </p:ext>
    </p:extLst>
  </p:cSld>
  <p:clrMapOvr>
    <a:masterClrMapping/>
  </p:clrMapOvr>
  <p:transition advClick="0" advTm="5000">
    <p:wedg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3C6D2D-BB70-40FB-A7DD-264175B5F2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12798"/>
      </p:ext>
    </p:extLst>
  </p:cSld>
  <p:clrMapOvr>
    <a:masterClrMapping/>
  </p:clrMapOvr>
  <p:transition advClick="0" advTm="5000">
    <p:wedg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479500-3C9B-45BE-BD9F-BFD9BE3882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44287"/>
      </p:ext>
    </p:extLst>
  </p:cSld>
  <p:clrMapOvr>
    <a:masterClrMapping/>
  </p:clrMapOvr>
  <p:transition advClick="0" advTm="5000">
    <p:wedg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504CBF-F7D3-4EE5-AEA2-C156C63E7E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32"/>
      </p:ext>
    </p:extLst>
  </p:cSld>
  <p:clrMapOvr>
    <a:masterClrMapping/>
  </p:clrMapOvr>
  <p:transition advClick="0" advTm="5000">
    <p:wedg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F273EF-3A30-4A29-84CC-DC4D063CA5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06103"/>
      </p:ext>
    </p:extLst>
  </p:cSld>
  <p:clrMapOvr>
    <a:masterClrMapping/>
  </p:clrMapOvr>
  <p:transition advClick="0" advTm="5000">
    <p:wedg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8967AD-8BB0-4C6E-B1DC-C862566A02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12775"/>
      </p:ext>
    </p:extLst>
  </p:cSld>
  <p:clrMapOvr>
    <a:masterClrMapping/>
  </p:clrMapOvr>
  <p:transition advClick="0" advTm="5000">
    <p:wedg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4384AF-C72C-4D1E-BB23-33DA16D214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410"/>
      </p:ext>
    </p:extLst>
  </p:cSld>
  <p:clrMapOvr>
    <a:masterClrMapping/>
  </p:clrMapOvr>
  <p:transition advClick="0" advTm="5000">
    <p:wedg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29092F-8868-4EAB-A42C-A4512C9B9C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9749"/>
      </p:ext>
    </p:extLst>
  </p:cSld>
  <p:clrMapOvr>
    <a:masterClrMapping/>
  </p:clrMapOvr>
  <p:transition advClick="0" advTm="5000">
    <p:wedg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208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ru-RU">
                <a:latin typeface="Times New Roman" pitchFamily="18" charset="0"/>
              </a:endParaRPr>
            </a:p>
          </p:txBody>
        </p:sp>
        <p:sp>
          <p:nvSpPr>
            <p:cNvPr id="12083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ru-RU">
                <a:latin typeface="Times New Roman" pitchFamily="18" charset="0"/>
              </a:endParaRPr>
            </a:p>
          </p:txBody>
        </p:sp>
      </p:grpSp>
      <p:grpSp>
        <p:nvGrpSpPr>
          <p:cNvPr id="12083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2083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3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08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084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084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2084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E687CCA-4DC4-4536-84BA-2EAF840706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08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 advClick="0" advTm="3000">
    <p:wedg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C43A-F03F-40D9-9807-97B0D7969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8501"/>
      </p:ext>
    </p:extLst>
  </p:cSld>
  <p:clrMapOvr>
    <a:masterClrMapping/>
  </p:clrMapOvr>
  <p:transition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657B4-8F1A-4CE8-9DCA-89460BF70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14396"/>
      </p:ext>
    </p:extLst>
  </p:cSld>
  <p:clrMapOvr>
    <a:masterClrMapping/>
  </p:clrMapOvr>
  <p:transition advClick="0" advTm="3000">
    <p:wedg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7A84C-3F54-4D3B-A071-04D0681BA4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0877"/>
      </p:ext>
    </p:extLst>
  </p:cSld>
  <p:clrMapOvr>
    <a:masterClrMapping/>
  </p:clrMapOvr>
  <p:transition advClick="0" advTm="3000">
    <p:wedg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3CCFB-D92E-42E9-B741-723308734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36921"/>
      </p:ext>
    </p:extLst>
  </p:cSld>
  <p:clrMapOvr>
    <a:masterClrMapping/>
  </p:clrMapOvr>
  <p:transition advClick="0" advTm="3000">
    <p:wedg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8B146-005B-498C-88A7-F4D773CD67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703"/>
      </p:ext>
    </p:extLst>
  </p:cSld>
  <p:clrMapOvr>
    <a:masterClrMapping/>
  </p:clrMapOvr>
  <p:transition advClick="0" advTm="3000">
    <p:wedg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7A6CD-FFEA-48F0-9FC8-BD560C800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65773"/>
      </p:ext>
    </p:extLst>
  </p:cSld>
  <p:clrMapOvr>
    <a:masterClrMapping/>
  </p:clrMapOvr>
  <p:transition advClick="0" advTm="3000">
    <p:wedg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33840-5C89-4C67-A4AE-7F50961B3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69115"/>
      </p:ext>
    </p:extLst>
  </p:cSld>
  <p:clrMapOvr>
    <a:masterClrMapping/>
  </p:clrMapOvr>
  <p:transition advClick="0" advTm="3000">
    <p:wedg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A0D76-B280-4CA7-909F-94A1DF7370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05765"/>
      </p:ext>
    </p:extLst>
  </p:cSld>
  <p:clrMapOvr>
    <a:masterClrMapping/>
  </p:clrMapOvr>
  <p:transition advClick="0" advTm="3000">
    <p:wedg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BFDF9-212E-4CE9-B96F-3B792B677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73346"/>
      </p:ext>
    </p:extLst>
  </p:cSld>
  <p:clrMapOvr>
    <a:masterClrMapping/>
  </p:clrMapOvr>
  <p:transition advClick="0" advTm="3000">
    <p:wedg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134A0-498F-42FE-94F6-8ADA34E55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4871"/>
      </p:ext>
    </p:extLst>
  </p:cSld>
  <p:clrMapOvr>
    <a:masterClrMapping/>
  </p:clrMapOvr>
  <p:transition advClick="0" advTm="3000">
    <p:wedg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DC2E4-5E8C-4247-8A8F-4F17CF61ED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5930"/>
      </p:ext>
    </p:extLst>
  </p:cSld>
  <p:clrMapOvr>
    <a:masterClrMapping/>
  </p:clrMapOvr>
  <p:transition advClick="0" advTm="3000">
    <p:wedg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2A921BEE-CFDB-45B5-BF43-87E4DDE28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0067"/>
      </p:ext>
    </p:extLst>
  </p:cSld>
  <p:clrMapOvr>
    <a:masterClrMapping/>
  </p:clrMapOvr>
  <p:transition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743C8-4CA0-4A97-B451-2FB22F6C50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41490"/>
      </p:ext>
    </p:extLst>
  </p:cSld>
  <p:clrMapOvr>
    <a:masterClrMapping/>
  </p:clrMapOvr>
  <p:transition advClick="0" advTm="3000">
    <p:wedg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6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392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927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392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92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2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92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392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2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3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93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93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93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93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930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30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96EAD2-01BD-4283-9650-D5F22A4C8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6E203-238B-4A36-A82E-4734C6CA5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517"/>
      </p:ext>
    </p:extLst>
  </p:cSld>
  <p:clrMapOvr>
    <a:masterClrMapping/>
  </p:clrMapOvr>
  <p:transition advClick="0" advTm="3000">
    <p:wedg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72AAC-447A-4616-BD25-B79EDB445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13887"/>
      </p:ext>
    </p:extLst>
  </p:cSld>
  <p:clrMapOvr>
    <a:masterClrMapping/>
  </p:clrMapOvr>
  <p:transition advClick="0" advTm="3000">
    <p:wedg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C890F-2E53-4202-9F89-9CF93E4E42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87970"/>
      </p:ext>
    </p:extLst>
  </p:cSld>
  <p:clrMapOvr>
    <a:masterClrMapping/>
  </p:clrMapOvr>
  <p:transition advClick="0" advTm="3000">
    <p:wedg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8A418-AE64-4C59-8647-1F10A046B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32992"/>
      </p:ext>
    </p:extLst>
  </p:cSld>
  <p:clrMapOvr>
    <a:masterClrMapping/>
  </p:clrMapOvr>
  <p:transition advClick="0" advTm="3000">
    <p:wedg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81E74-DB24-4058-AB78-17E7ABF41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96781"/>
      </p:ext>
    </p:extLst>
  </p:cSld>
  <p:clrMapOvr>
    <a:masterClrMapping/>
  </p:clrMapOvr>
  <p:transition advClick="0" advTm="3000">
    <p:wedg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1F5A4-338E-4AF2-BFE5-B4E71F85A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5755"/>
      </p:ext>
    </p:extLst>
  </p:cSld>
  <p:clrMapOvr>
    <a:masterClrMapping/>
  </p:clrMapOvr>
  <p:transition advClick="0" advTm="3000">
    <p:wedg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A69B-E3F3-43B7-B01E-251FDA81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73482"/>
      </p:ext>
    </p:extLst>
  </p:cSld>
  <p:clrMapOvr>
    <a:masterClrMapping/>
  </p:clrMapOvr>
  <p:transition advClick="0" advTm="3000">
    <p:wedg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20BA9-0846-4F4E-8E65-326A7A785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47665"/>
      </p:ext>
    </p:extLst>
  </p:cSld>
  <p:clrMapOvr>
    <a:masterClrMapping/>
  </p:clrMapOvr>
  <p:transition advClick="0" advTm="3000">
    <p:wedg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65033-3FA1-465C-96EA-AB0A3FA99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3789"/>
      </p:ext>
    </p:extLst>
  </p:cSld>
  <p:clrMapOvr>
    <a:masterClrMapping/>
  </p:clrMapOvr>
  <p:transition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5F235-D0E2-4DAD-A069-CDEE96CD13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4899"/>
      </p:ext>
    </p:extLst>
  </p:cSld>
  <p:clrMapOvr>
    <a:masterClrMapping/>
  </p:clrMapOvr>
  <p:transition advClick="0" advTm="3000">
    <p:wedg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7AFFE-81E6-4841-A10B-667ADB434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9789"/>
      </p:ext>
    </p:extLst>
  </p:cSld>
  <p:clrMapOvr>
    <a:masterClrMapping/>
  </p:clrMapOvr>
  <p:transition advClick="0" advTm="3000">
    <p:wedg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82795B-7C39-4B94-91EE-6CBD86C13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2695"/>
      </p:ext>
    </p:extLst>
  </p:cSld>
  <p:clrMapOvr>
    <a:masterClrMapping/>
  </p:clrMapOvr>
  <p:transition advClick="0" advTm="3000">
    <p:wedg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4233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34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4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35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235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235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5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5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5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5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5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6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7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8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39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0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1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1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2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3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4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5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6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7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7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7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7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7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7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7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7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7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7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8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8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8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8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8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248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8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8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48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248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249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249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249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249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7C24BDD-33CA-4AC9-A69B-71853BDBB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E06A3-156B-411C-9118-B665851016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1002"/>
      </p:ext>
    </p:extLst>
  </p:cSld>
  <p:clrMapOvr>
    <a:masterClrMapping/>
  </p:clrMapOvr>
  <p:transition advClick="0" advTm="3000">
    <p:wedg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F9D9-51A5-45E7-A540-F940F5127B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0282"/>
      </p:ext>
    </p:extLst>
  </p:cSld>
  <p:clrMapOvr>
    <a:masterClrMapping/>
  </p:clrMapOvr>
  <p:transition advClick="0" advTm="3000">
    <p:wedg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DC8F0-BEC8-4F4A-B944-D654843BF3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87455"/>
      </p:ext>
    </p:extLst>
  </p:cSld>
  <p:clrMapOvr>
    <a:masterClrMapping/>
  </p:clrMapOvr>
  <p:transition advClick="0" advTm="3000">
    <p:wedg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B2B61-6271-4EDB-907E-0495C3642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204"/>
      </p:ext>
    </p:extLst>
  </p:cSld>
  <p:clrMapOvr>
    <a:masterClrMapping/>
  </p:clrMapOvr>
  <p:transition advClick="0" advTm="3000">
    <p:wedg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74901-8F3B-40AC-A94C-CC45AAD68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72432"/>
      </p:ext>
    </p:extLst>
  </p:cSld>
  <p:clrMapOvr>
    <a:masterClrMapping/>
  </p:clrMapOvr>
  <p:transition advClick="0" advTm="3000">
    <p:wedg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E2C62-9057-49B2-8D6A-95F625560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96105"/>
      </p:ext>
    </p:extLst>
  </p:cSld>
  <p:clrMapOvr>
    <a:masterClrMapping/>
  </p:clrMapOvr>
  <p:transition advClick="0" advTm="3000">
    <p:wedg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34D8C-F0FF-4FB4-A5BC-40A77E8B5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24873"/>
      </p:ext>
    </p:extLst>
  </p:cSld>
  <p:clrMapOvr>
    <a:masterClrMapping/>
  </p:clrMapOvr>
  <p:transition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026D-B431-4E3E-A7E6-83ECBFC797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25982"/>
      </p:ext>
    </p:extLst>
  </p:cSld>
  <p:clrMapOvr>
    <a:masterClrMapping/>
  </p:clrMapOvr>
  <p:transition advClick="0" advTm="3000">
    <p:wedg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508C-EDF5-4F5F-A714-2CC41B240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80989"/>
      </p:ext>
    </p:extLst>
  </p:cSld>
  <p:clrMapOvr>
    <a:masterClrMapping/>
  </p:clrMapOvr>
  <p:transition advClick="0" advTm="3000">
    <p:wedg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1613A-3816-42F2-B446-1AD4D231D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64543"/>
      </p:ext>
    </p:extLst>
  </p:cSld>
  <p:clrMapOvr>
    <a:masterClrMapping/>
  </p:clrMapOvr>
  <p:transition advClick="0" advTm="3000">
    <p:wedg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DFDDE-3CDE-4D06-993B-83E3D7BD4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39344"/>
      </p:ext>
    </p:extLst>
  </p:cSld>
  <p:clrMapOvr>
    <a:masterClrMapping/>
  </p:clrMapOvr>
  <p:transition advClick="0" advTm="3000">
    <p:wedg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454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1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2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542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543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543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543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543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E85FC0-716D-416D-A6E4-DB8F99759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22294-2FEB-4A66-8C94-A3DDA0D5C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25669"/>
      </p:ext>
    </p:extLst>
  </p:cSld>
  <p:clrMapOvr>
    <a:masterClrMapping/>
  </p:clrMapOvr>
  <p:transition advClick="0" advTm="3000">
    <p:wedg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3C970-9911-43AD-BE73-8DB30C32C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2273"/>
      </p:ext>
    </p:extLst>
  </p:cSld>
  <p:clrMapOvr>
    <a:masterClrMapping/>
  </p:clrMapOvr>
  <p:transition advClick="0" advTm="3000">
    <p:wedg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13C92-B1FF-49D4-A47E-E40BEDE93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7634"/>
      </p:ext>
    </p:extLst>
  </p:cSld>
  <p:clrMapOvr>
    <a:masterClrMapping/>
  </p:clrMapOvr>
  <p:transition advClick="0" advTm="3000">
    <p:wedg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4CBDE-A36D-4BFE-A82D-AB8964BCF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3914"/>
      </p:ext>
    </p:extLst>
  </p:cSld>
  <p:clrMapOvr>
    <a:masterClrMapping/>
  </p:clrMapOvr>
  <p:transition advClick="0" advTm="3000">
    <p:wedg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25A9A-83C2-43A2-9231-F66EE823E6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84569"/>
      </p:ext>
    </p:extLst>
  </p:cSld>
  <p:clrMapOvr>
    <a:masterClrMapping/>
  </p:clrMapOvr>
  <p:transition advClick="0" advTm="3000">
    <p:wedg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E97A9-740F-437F-AAD1-5B46604EA6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596"/>
      </p:ext>
    </p:extLst>
  </p:cSld>
  <p:clrMapOvr>
    <a:masterClrMapping/>
  </p:clrMapOvr>
  <p:transition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4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1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74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8C6DE4-8069-419E-B08E-5642FA1C042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 advClick="0" advTm="3000">
    <p:wedg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950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950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950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1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2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3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3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3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3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953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953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3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3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3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3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4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955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4955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5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955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955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5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5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5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5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5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6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6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956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956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6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6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6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6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6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6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57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957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957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957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957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467A7A-DBC0-48DC-97E2-103971F730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957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advClick="0" advTm="3000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>
              <a:latin typeface="Tahoma" pitchFamily="34" charset="0"/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>
              <a:latin typeface="Tahoma" pitchFamily="34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>
              <a:latin typeface="Tahoma" pitchFamily="34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>
              <a:latin typeface="Tahoma" pitchFamily="34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>
              <a:latin typeface="Tahoma" pitchFamily="34" charset="0"/>
            </a:endParaRP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>
              <a:latin typeface="Tahoma" pitchFamily="34" charset="0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>
              <a:latin typeface="Tahoma" pitchFamily="34" charset="0"/>
            </a:endParaRPr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2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8DBB5CF6-58A5-4FC7-9F86-542E06665F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 advClick="0" advTm="3000"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  <p:sp>
        <p:nvSpPr>
          <p:cNvPr id="1577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62A61823-E05F-424A-9156-D9D8CCF9C8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advClick="0" advTm="3000">
    <p:wedg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A49EC62-D893-4D43-A10A-B93EB2F2E36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 advClick="0" advTm="3000">
    <p:wedg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4BB955E-6247-4407-B9EB-4EDB8A09CB2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840" r:id="rId12"/>
  </p:sldLayoutIdLst>
  <p:transition advClick="0" advTm="5000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40FBA3-D3DD-4E0E-9048-2636B1410E3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270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27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71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71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71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71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7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843" r:id="rId12"/>
  </p:sldLayoutIdLst>
  <p:transition advClick="0" advTm="3000">
    <p:wedg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987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7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7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7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7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/>
              <a:endParaRPr lang="ru-RU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0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1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2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3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4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5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6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7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8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99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0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1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2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3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4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5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6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7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08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09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D7325B85-B27C-4C7F-8DF2-AD35858FD1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009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009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009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09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advClick="0" advTm="5000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1981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981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981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1981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981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981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981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98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98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EA8C55A9-0D4A-44C1-877B-A98969A193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841" r:id="rId12"/>
  </p:sldLayoutIdLst>
  <p:transition advClick="0" advTm="3000">
    <p:wedge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382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824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382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82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82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382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2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82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82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82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82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1CD10B6A-3463-4AE0-8402-882668F162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82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842" r:id="rId12"/>
  </p:sldLayoutIdLst>
  <p:transition advClick="0" advTm="3000">
    <p:wedg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1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4131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131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1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1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1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2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132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4133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3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4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5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6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7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8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39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39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0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1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2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3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4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5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5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6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146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6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6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46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146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146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146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4146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EEAF11C-F155-46C5-A523-48546C3FA7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146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ransition advClick="0" advTm="3000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443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4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40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44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44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44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44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C83FDE5-D8CD-4EA7-AB98-3F305203037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 advClick="0" advTm="3000">
    <p:wedg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3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6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96975"/>
            <a:ext cx="8435975" cy="3816350"/>
          </a:xfrm>
        </p:spPr>
        <p:txBody>
          <a:bodyPr/>
          <a:lstStyle/>
          <a:p>
            <a:r>
              <a:rPr lang="ru-RU" sz="4800" b="1"/>
              <a:t>Тема 4.</a:t>
            </a:r>
            <a:br>
              <a:rPr lang="ru-RU" sz="4800" b="1"/>
            </a:br>
            <a:r>
              <a:rPr lang="ru-RU" sz="4800" b="1"/>
              <a:t>Гражданская оборона, защита населения и территорий от чрезвычайных ситуаций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76250"/>
            <a:ext cx="8540750" cy="562292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>
                <a:solidFill>
                  <a:srgbClr val="990099"/>
                </a:solidFill>
              </a:rPr>
              <a:t>    </a:t>
            </a:r>
            <a:r>
              <a:rPr lang="ru-RU" sz="2400">
                <a:solidFill>
                  <a:srgbClr val="003399"/>
                </a:solidFill>
              </a:rPr>
              <a:t>1. </a:t>
            </a:r>
            <a:r>
              <a:rPr lang="ru-RU" sz="2400" b="1" i="1">
                <a:solidFill>
                  <a:srgbClr val="003399"/>
                </a:solidFill>
              </a:rPr>
              <a:t>Режим повседневной деятельности</a:t>
            </a:r>
            <a:r>
              <a:rPr lang="ru-RU" sz="2400">
                <a:solidFill>
                  <a:srgbClr val="003399"/>
                </a:solidFill>
              </a:rPr>
              <a:t> – функционирование системы в мирное время при нормальной производственно-промышленной, радиационной, химической, биологической, гидрометеорологической и сейсмической обстановке.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3399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>
                <a:solidFill>
                  <a:srgbClr val="003399"/>
                </a:solidFill>
              </a:rPr>
              <a:t>    2. </a:t>
            </a:r>
            <a:r>
              <a:rPr lang="ru-RU" sz="2400" b="1" i="1">
                <a:solidFill>
                  <a:srgbClr val="003399"/>
                </a:solidFill>
              </a:rPr>
              <a:t>Режим повышенной готовности</a:t>
            </a:r>
            <a:r>
              <a:rPr lang="ru-RU" sz="2400">
                <a:solidFill>
                  <a:srgbClr val="003399"/>
                </a:solidFill>
              </a:rPr>
              <a:t> – функционирование систем при ухудшении обстановки и получении прогноза о возможности возникновения ЧС, угрозе войны.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3399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>
                <a:solidFill>
                  <a:srgbClr val="003399"/>
                </a:solidFill>
              </a:rPr>
              <a:t>    3. </a:t>
            </a:r>
            <a:r>
              <a:rPr lang="ru-RU" sz="2400" b="1" i="1">
                <a:solidFill>
                  <a:srgbClr val="003399"/>
                </a:solidFill>
              </a:rPr>
              <a:t>Чрезвычайный режим</a:t>
            </a:r>
            <a:r>
              <a:rPr lang="ru-RU" sz="2400">
                <a:solidFill>
                  <a:srgbClr val="003399"/>
                </a:solidFill>
              </a:rPr>
              <a:t> – функционирование системы при возникновении и ликвидации ЧС в мирное время, а также в случае применения современных средств поражения.</a:t>
            </a:r>
            <a:endParaRPr lang="en-US" sz="2400">
              <a:solidFill>
                <a:srgbClr val="00339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о введении соответствующих режимов в зависимости от масштабов ЧС принимает Правительство, МЧС или соответствующие комиссии по ЧС.</a:t>
            </a:r>
            <a:endParaRPr lang="en-US" sz="240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i="1"/>
              <a:t>   </a:t>
            </a:r>
            <a:r>
              <a:rPr lang="ru-RU" sz="1800" b="1" i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Осуществление мероприятий по защите персонала объекта</a:t>
            </a:r>
            <a:r>
              <a:rPr lang="ru-RU" sz="18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предупреждению ЧС или уменьшению возможного ущерба от них комиссия по ЧС проводит на основе Плана по предупреждению и ликвидации ЧС, в который вносят уточнения с учетом ожидаемого вида (типа) ЧС и складывающейся обстановки.</a:t>
            </a:r>
            <a:endParaRPr lang="en-US" sz="1800" b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5172" name="Picture 4" descr="mcs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8225" y="2427288"/>
            <a:ext cx="3900488" cy="337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 i="1">
                <a:solidFill>
                  <a:srgbClr val="531353"/>
                </a:solidFill>
              </a:rPr>
              <a:t>К оповещению населения</a:t>
            </a:r>
            <a:r>
              <a:rPr lang="ru-RU" sz="3200" b="0">
                <a:solidFill>
                  <a:srgbClr val="531353"/>
                </a:solidFill>
              </a:rPr>
              <a:t> о возникновении ЧС предъявляются следующие требования:</a:t>
            </a:r>
            <a:endParaRPr lang="en-US" sz="3200" b="0">
              <a:solidFill>
                <a:srgbClr val="531353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40750" cy="4930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i="1"/>
              <a:t>оповещение должно быть своевременным, чтобы дать населению время для подготовки к защите от ЧС;</a:t>
            </a:r>
          </a:p>
          <a:p>
            <a:pPr>
              <a:lnSpc>
                <a:spcPct val="80000"/>
              </a:lnSpc>
            </a:pPr>
            <a:r>
              <a:rPr lang="ru-RU" sz="2800" i="1"/>
              <a:t>оповещение должно производиться только тогда, когда характер опасности достоверно установлен;</a:t>
            </a:r>
          </a:p>
          <a:p>
            <a:pPr>
              <a:lnSpc>
                <a:spcPct val="80000"/>
              </a:lnSpc>
            </a:pPr>
            <a:r>
              <a:rPr lang="ru-RU" sz="2800" i="1"/>
              <a:t>оповещение должно касаться только той части населения, которая может подвергнуться воздействию поражающих факторов в данной ЧС;</a:t>
            </a:r>
          </a:p>
          <a:p>
            <a:pPr>
              <a:lnSpc>
                <a:spcPct val="80000"/>
              </a:lnSpc>
            </a:pPr>
            <a:r>
              <a:rPr lang="ru-RU" sz="2800" i="1"/>
              <a:t>оповещение должно производиться централизованно (вышестоящими органами исполнительной власти) или комиссиями по ЧС всех уровней</a:t>
            </a:r>
            <a:r>
              <a:rPr lang="en-US" sz="2800" i="1"/>
              <a:t> </a:t>
            </a:r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tx1"/>
                </a:solidFill>
              </a:rPr>
              <a:t>При объявлении угрозы ЧС населению необходимо: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6425" cy="4497388"/>
          </a:xfrm>
        </p:spPr>
        <p:txBody>
          <a:bodyPr/>
          <a:lstStyle/>
          <a:p>
            <a:r>
              <a:rPr lang="ru-RU" sz="2800">
                <a:solidFill>
                  <a:schemeClr val="tx2"/>
                </a:solidFill>
              </a:rPr>
              <a:t>уточнить места расположения защитных сооружений ГО, а в сельских районах приступить к оборудованию этих сооружений;</a:t>
            </a:r>
          </a:p>
          <a:p>
            <a:r>
              <a:rPr lang="ru-RU" sz="2800">
                <a:solidFill>
                  <a:schemeClr val="tx2"/>
                </a:solidFill>
              </a:rPr>
              <a:t>получить и привести в готовность к использованию средства индивидуальной защиты, в т.ч. медицинские;</a:t>
            </a:r>
          </a:p>
          <a:p>
            <a:r>
              <a:rPr lang="ru-RU" sz="2800">
                <a:solidFill>
                  <a:schemeClr val="tx2"/>
                </a:solidFill>
              </a:rPr>
              <a:t>начать подготовку к эвакуации в безопасную загородную зону.</a:t>
            </a: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349500"/>
            <a:ext cx="8226425" cy="2592388"/>
          </a:xfrm>
        </p:spPr>
        <p:txBody>
          <a:bodyPr/>
          <a:lstStyle/>
          <a:p>
            <a:r>
              <a:rPr lang="ru-RU" sz="4800" b="1" u="sng"/>
              <a:t/>
            </a:r>
            <a:br>
              <a:rPr lang="ru-RU" sz="4800" b="1" u="sng"/>
            </a:br>
            <a:r>
              <a:rPr lang="ru-RU" sz="4800" b="1" u="sng"/>
              <a:t>  Варианты оповещения</a:t>
            </a:r>
            <a:br>
              <a:rPr lang="ru-RU" sz="4800" b="1" u="sng"/>
            </a:br>
            <a:r>
              <a:rPr lang="ru-RU" sz="4800" b="1"/>
              <a:t/>
            </a:r>
            <a:br>
              <a:rPr lang="ru-RU" sz="4800" b="1"/>
            </a:br>
            <a:r>
              <a:rPr lang="ru-RU" sz="4800" b="1"/>
              <a:t>             </a:t>
            </a:r>
            <a:r>
              <a:rPr lang="ru-RU" sz="4800" b="1" u="sng"/>
              <a:t>населения</a:t>
            </a:r>
            <a:endParaRPr lang="en-US" sz="4800" b="1" u="sn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1000" cy="1216025"/>
          </a:xfrm>
        </p:spPr>
        <p:txBody>
          <a:bodyPr/>
          <a:lstStyle/>
          <a:p>
            <a:r>
              <a:rPr lang="ru-RU" i="1">
                <a:solidFill>
                  <a:schemeClr val="accent2"/>
                </a:solidFill>
              </a:rPr>
              <a:t>При аварии на АЭС</a:t>
            </a:r>
            <a:endParaRPr lang="en-US" i="1">
              <a:solidFill>
                <a:schemeClr val="accent2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600"/>
              <a:t>Внимание! Внимание! Граждане! Произошла авария на АЭС. В районе АЭС и в следующих населенных пунктах (…перечисляются) ожидается выпадение радиоактивных осадков. В связи с этим населению, проживающему в указанных пунктах, необходимо находиться в помещениях. Провести герметизацию жилых и производственных помещений. Принять йодистые препараты согласно инструкции. В дальнейшем действовать в соответствии с указаниями администрации города (района).</a:t>
            </a:r>
            <a:endParaRPr lang="en-US" sz="260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>
                <a:solidFill>
                  <a:schemeClr val="accent2"/>
                </a:solidFill>
              </a:rPr>
              <a:t>При наводнении</a:t>
            </a:r>
            <a:endParaRPr lang="en-US" i="1">
              <a:solidFill>
                <a:schemeClr val="accent2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/>
              <a:t>Внимание! Внимание! Граждане! В связи с повышенным уровнем воды в реке Неве ожидается подтопление домов в районе улиц …. Населению, проживающему на этих улицах, собрать необходимые вещи, продукты, отключить газ, электричество и выйти в район … для регистрации на сборном пункте. Будьте внимательны к последующим сообщением администрации района.</a:t>
            </a:r>
            <a:endParaRPr lang="en-US" sz="260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i="1">
                <a:solidFill>
                  <a:schemeClr val="accent2"/>
                </a:solidFill>
              </a:rPr>
              <a:t>При аварии на химически опасном объекте</a:t>
            </a:r>
            <a:endParaRPr lang="en-US" sz="3400" i="1">
              <a:solidFill>
                <a:schemeClr val="accent2"/>
              </a:solidFill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600"/>
              <a:t>Внимание! Внимание! Граждане! Произошла авария на станции переливания жидкого хлора. Облако зараженного воздуха распространяется в юго-западном направлении. В связи с этим населению, проживающему на улицах …, немедленно покинуть жилые дома, здания учреждений, предприятий и выйти в район … О получении информации сообщите соседям. В дальнейшем действовать в соответствии с указаниями администрации города (района).</a:t>
            </a:r>
            <a:endParaRPr lang="en-US" sz="260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358900"/>
          </a:xfrm>
        </p:spPr>
        <p:txBody>
          <a:bodyPr/>
          <a:lstStyle/>
          <a:p>
            <a:r>
              <a:rPr lang="ru-RU" sz="3600" i="1"/>
              <a:t>Ликвидация ЧС</a:t>
            </a:r>
            <a:r>
              <a:rPr lang="ru-RU" sz="3600"/>
              <a:t> осуществляется силами и средствами предприятий, учреждений и организаций независимо от их организационно-правовой формы, органов местного самоуправления, органов исполнительной власти субъектов РФ, на территории которых сложилась ЧС, под руководством соответствующих комиссий по ЧС.</a:t>
            </a:r>
            <a:endParaRPr lang="en-US" sz="360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229225"/>
            <a:ext cx="8218488" cy="1223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003399"/>
                </a:solidFill>
              </a:rPr>
              <a:t>    </a:t>
            </a:r>
            <a:r>
              <a:rPr lang="ru-RU" sz="2800" b="1" u="sng"/>
              <a:t>Обеспечение устойчивости работы организации в условиях ЧС военного и мирного времени – одна из основных задач РСЧС.</a:t>
            </a:r>
            <a:endParaRPr lang="en-US" sz="2800" b="1" u="sng"/>
          </a:p>
        </p:txBody>
      </p:sp>
      <p:pic>
        <p:nvPicPr>
          <p:cNvPr id="167940" name="Picture 4" descr="untitled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404813"/>
            <a:ext cx="8280400" cy="4679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31925"/>
          </a:xfrm>
        </p:spPr>
        <p:txBody>
          <a:bodyPr/>
          <a:lstStyle/>
          <a:p>
            <a:r>
              <a:rPr lang="ru-RU" i="1">
                <a:solidFill>
                  <a:schemeClr val="hlink"/>
                </a:solidFill>
              </a:rPr>
              <a:t>Гражданская оборона (ГО)</a:t>
            </a:r>
            <a:r>
              <a:rPr lang="ru-RU"/>
              <a:t> 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420938"/>
            <a:ext cx="8207375" cy="3024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/>
              <a:t>система мероприятий по подготовке к защите и защите населения, материальных и культурных ценностей на территории России от опасностей, возникающих при ведении военных действий или вследствие этих действий. 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rgbClr val="000099"/>
                </a:solidFill>
              </a:rPr>
              <a:t>Устойчивость функционирования организации</a:t>
            </a:r>
            <a:r>
              <a:rPr lang="ru-RU" sz="4000">
                <a:solidFill>
                  <a:srgbClr val="000099"/>
                </a:solidFill>
              </a:rPr>
              <a:t> – это</a:t>
            </a:r>
            <a:r>
              <a:rPr lang="en-US" sz="4000"/>
              <a:t> 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0066FF"/>
                </a:solidFill>
              </a:rPr>
              <a:t>способность ее в условиях ЧС противостоять воздействию поражающих факторов с целью поддержания выпуска продукции в запланированном объеме и номенклатуре;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66FF"/>
                </a:solidFill>
              </a:rPr>
              <a:t>ограничение или предотвращение угрозы жизни и здоровью персонала, населения, а также материального ущерба организации;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66FF"/>
                </a:solidFill>
              </a:rPr>
              <a:t>обеспечение восстановления здоровья людей и нарушенного производства в минимально короткие сроки.</a:t>
            </a:r>
            <a:r>
              <a:rPr lang="en-US" sz="2800">
                <a:solidFill>
                  <a:srgbClr val="0066FF"/>
                </a:solidFill>
              </a:rPr>
              <a:t> </a:t>
            </a: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81075"/>
            <a:ext cx="7924800" cy="1143000"/>
          </a:xfrm>
        </p:spPr>
        <p:txBody>
          <a:bodyPr/>
          <a:lstStyle/>
          <a:p>
            <a:r>
              <a:rPr lang="ru-RU" sz="3200" b="1"/>
              <a:t>Главным критерием при оценке устойчивости является предел устойчивости организации к параметрам поражающих факторов ЧС, а именно</a:t>
            </a:r>
            <a:r>
              <a:rPr lang="en-US" sz="3200" b="1"/>
              <a:t>: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3141663"/>
            <a:ext cx="7129462" cy="3394075"/>
          </a:xfrm>
        </p:spPr>
        <p:txBody>
          <a:bodyPr/>
          <a:lstStyle/>
          <a:p>
            <a:r>
              <a:rPr lang="ru-RU" sz="2400" i="1"/>
              <a:t>механическим поражающим факторам</a:t>
            </a:r>
          </a:p>
          <a:p>
            <a:r>
              <a:rPr lang="ru-RU" sz="2400" i="1"/>
              <a:t>тепловому (световому) излучению</a:t>
            </a:r>
          </a:p>
          <a:p>
            <a:r>
              <a:rPr lang="ru-RU" sz="2400" i="1"/>
              <a:t>химическому заражению (поражению)</a:t>
            </a:r>
          </a:p>
          <a:p>
            <a:r>
              <a:rPr lang="ru-RU" sz="2400" i="1"/>
              <a:t>радиоактивному заражению (облучению)</a:t>
            </a:r>
          </a:p>
          <a:p>
            <a:r>
              <a:rPr lang="ru-RU" sz="2400" i="1"/>
              <a:t>морально-психологической устойчивости общества.</a:t>
            </a:r>
            <a:endParaRPr lang="en-US" sz="2400" i="1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en-US" sz="2400" i="1"/>
              <a:t/>
            </a:r>
            <a:br>
              <a:rPr lang="en-US" sz="2400" i="1"/>
            </a:br>
            <a:r>
              <a:rPr lang="en-US" sz="2400" i="1"/>
              <a:t/>
            </a:r>
            <a:br>
              <a:rPr lang="en-US" sz="2400" i="1"/>
            </a:br>
            <a:r>
              <a:rPr lang="ru-RU" sz="2800" b="1" i="1" u="sng">
                <a:solidFill>
                  <a:schemeClr val="tx1"/>
                </a:solidFill>
              </a:rPr>
              <a:t>Производственный принцип</a:t>
            </a:r>
            <a:r>
              <a:rPr lang="ru-RU" sz="2800">
                <a:solidFill>
                  <a:schemeClr val="tx1"/>
                </a:solidFill>
              </a:rPr>
              <a:t> – гражданская оборона объектов входит организационно в структуру ГО соответствующих министерств.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1989138"/>
            <a:ext cx="8229600" cy="1223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 b="1"/>
              <a:t>Гражданская оборона организуется на</a:t>
            </a:r>
            <a:endParaRPr lang="en-US" sz="2400" b="1"/>
          </a:p>
          <a:p>
            <a:pPr algn="ctr">
              <a:buFont typeface="Wingdings" pitchFamily="2" charset="2"/>
              <a:buNone/>
            </a:pPr>
            <a:r>
              <a:rPr lang="ru-RU" sz="2400" b="1"/>
              <a:t>территории РФ по </a:t>
            </a:r>
            <a:r>
              <a:rPr lang="ru-RU" sz="2400" b="1" i="1" u="sng"/>
              <a:t>территориально-производственному принципу: </a:t>
            </a:r>
            <a:endParaRPr lang="en-US" sz="2400" b="1" i="1" u="sng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429000"/>
            <a:ext cx="8353425" cy="3213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/>
              <a:t>   </a:t>
            </a:r>
            <a:r>
              <a:rPr lang="ru-RU" sz="2800" b="1" i="1" u="sng"/>
              <a:t>Территориальный принцип</a:t>
            </a:r>
            <a:r>
              <a:rPr lang="ru-RU" sz="2800"/>
              <a:t> – независимо от</a:t>
            </a:r>
            <a:r>
              <a:rPr lang="en-US" sz="2800"/>
              <a:t> </a:t>
            </a:r>
            <a:r>
              <a:rPr lang="ru-RU" sz="2800"/>
              <a:t>ведомственной принадлежности все объекты народного хозяйства входят в структуру ГО соответствующих краев, областей, городов, районов, на территории </a:t>
            </a:r>
            <a:r>
              <a:rPr lang="en-US" sz="2800"/>
              <a:t>  </a:t>
            </a:r>
            <a:r>
              <a:rPr lang="ru-RU" sz="2800"/>
              <a:t>которых они расположены</a:t>
            </a:r>
            <a:r>
              <a:rPr lang="en-US" sz="2800"/>
              <a:t>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435975" cy="564991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</a:t>
            </a:r>
            <a:r>
              <a:rPr lang="ru-RU" sz="3600" b="1"/>
              <a:t>В соответствии с этим законом функционирует </a:t>
            </a:r>
            <a:r>
              <a:rPr lang="ru-RU" sz="4000" b="1" u="sng">
                <a:solidFill>
                  <a:schemeClr val="hlink"/>
                </a:solidFill>
              </a:rPr>
              <a:t>Единая государственная система предупреждения и ликвидации чрезвычайных ситуаций (РСЧС)</a:t>
            </a:r>
            <a:r>
              <a:rPr lang="ru-RU" sz="4000" b="1"/>
              <a:t>,</a:t>
            </a:r>
            <a:r>
              <a:rPr lang="ru-RU" sz="3600" b="1"/>
              <a:t> основная цель деятельности которой – объединение усилий центральных и региональных органов представительной и исполнительной власти, а также организаций и учреждений для предупреждения и ликвидации последствий ЧС.</a:t>
            </a:r>
            <a:endParaRPr lang="en-US" sz="3600" b="1"/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088" y="3141663"/>
            <a:ext cx="7772400" cy="1736725"/>
          </a:xfrm>
        </p:spPr>
        <p:txBody>
          <a:bodyPr/>
          <a:lstStyle/>
          <a:p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en-US" sz="7200" b="1"/>
              <a:t/>
            </a:r>
            <a:br>
              <a:rPr lang="en-US" sz="7200" b="1"/>
            </a:br>
            <a:r>
              <a:rPr lang="ru-RU" sz="6600" b="1"/>
              <a:t>РСЧС базируется на </a:t>
            </a:r>
            <a:r>
              <a:rPr lang="ru-RU" sz="6600" b="1" i="1"/>
              <a:t>нескольких постулатах</a:t>
            </a:r>
            <a:r>
              <a:rPr lang="ru-RU" sz="6600" b="1"/>
              <a:t>:</a:t>
            </a:r>
            <a:endParaRPr lang="en-US" sz="6600" b="1"/>
          </a:p>
        </p:txBody>
      </p:sp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04250" cy="6119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признание факта невозможности исключить риск возникновения ЧС;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соблюдение принципа превентивной безопасности, предусматривающего снижение вероятности возникновения ЧС;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приоритет профилактической работе;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комплексный подход при формировании системы, т.е. учет всех видов ЧС, всех стадий их развития и разнообразия последствий;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построение системы на правовой основе с разграничением прав и обязанностей участников.</a:t>
            </a:r>
            <a:endParaRPr lang="en-US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0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       </a:t>
            </a:r>
            <a:r>
              <a:rPr lang="ru-RU" sz="2700"/>
              <a:t>Организационно РСЧС состоит из       </a:t>
            </a:r>
            <a:br>
              <a:rPr lang="ru-RU" sz="2700"/>
            </a:br>
            <a:r>
              <a:rPr lang="ru-RU" sz="2700"/>
              <a:t>      </a:t>
            </a:r>
            <a:r>
              <a:rPr lang="ru-RU" sz="2700" i="1"/>
              <a:t>территориальных, функциональных   </a:t>
            </a:r>
            <a:br>
              <a:rPr lang="ru-RU" sz="2700" i="1"/>
            </a:br>
            <a:r>
              <a:rPr lang="ru-RU" sz="2700" i="1"/>
              <a:t>         подсистем</a:t>
            </a:r>
            <a:r>
              <a:rPr lang="ru-RU" sz="2700"/>
              <a:t> и имеет </a:t>
            </a:r>
            <a:r>
              <a:rPr lang="ru-RU" sz="2700" i="1"/>
              <a:t>пять уровней</a:t>
            </a:r>
            <a:r>
              <a:rPr lang="ru-RU" sz="2700"/>
              <a:t>:</a:t>
            </a:r>
            <a:r>
              <a:rPr lang="ru-RU" sz="3200"/>
              <a:t> </a:t>
            </a:r>
            <a:endParaRPr lang="en-US" sz="32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420938"/>
            <a:ext cx="3770313" cy="3521075"/>
          </a:xfrm>
        </p:spPr>
        <p:txBody>
          <a:bodyPr/>
          <a:lstStyle/>
          <a:p>
            <a:r>
              <a:rPr lang="ru-RU" sz="2000" i="1"/>
              <a:t>Федеральный</a:t>
            </a:r>
            <a:endParaRPr lang="en-US" sz="2000" i="1"/>
          </a:p>
          <a:p>
            <a:r>
              <a:rPr lang="ru-RU" sz="2000" i="1"/>
              <a:t>Региональный (несколько субъектов РФ) </a:t>
            </a:r>
          </a:p>
          <a:p>
            <a:r>
              <a:rPr lang="ru-RU" sz="2000" i="1"/>
              <a:t>Территориальный (территория субъекта РФ)</a:t>
            </a:r>
          </a:p>
          <a:p>
            <a:r>
              <a:rPr lang="ru-RU" sz="2000" i="1"/>
              <a:t>Местный (район, город) </a:t>
            </a:r>
          </a:p>
          <a:p>
            <a:r>
              <a:rPr lang="ru-RU" sz="2000" i="1"/>
              <a:t>Объектовый (организация, предприятие).</a:t>
            </a:r>
            <a:endParaRPr lang="en-US" sz="2000" i="1"/>
          </a:p>
        </p:txBody>
      </p:sp>
      <p:pic>
        <p:nvPicPr>
          <p:cNvPr id="84996" name="Picture 4" descr="114610782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3213100"/>
            <a:ext cx="3873500" cy="280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549275"/>
            <a:ext cx="8540750" cy="1143000"/>
          </a:xfrm>
        </p:spPr>
        <p:txBody>
          <a:bodyPr/>
          <a:lstStyle/>
          <a:p>
            <a:r>
              <a:rPr lang="ru-RU" sz="4000" i="1"/>
              <a:t>Силы и средства РСЧС</a:t>
            </a:r>
            <a:r>
              <a:rPr lang="ru-RU" sz="4000"/>
              <a:t> подразделяются на </a:t>
            </a:r>
            <a:endParaRPr lang="en-US" sz="4000"/>
          </a:p>
        </p:txBody>
      </p:sp>
      <p:sp>
        <p:nvSpPr>
          <p:cNvPr id="123909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2276475"/>
            <a:ext cx="3744913" cy="2044700"/>
          </a:xfrm>
        </p:spPr>
        <p:txBody>
          <a:bodyPr/>
          <a:lstStyle/>
          <a:p>
            <a:r>
              <a:rPr lang="ru-RU"/>
              <a:t>силы и средства наблюдения и контроля;</a:t>
            </a:r>
            <a:endParaRPr lang="en-US"/>
          </a:p>
        </p:txBody>
      </p:sp>
      <p:sp>
        <p:nvSpPr>
          <p:cNvPr id="123910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72000" y="2276475"/>
            <a:ext cx="4186238" cy="2333625"/>
          </a:xfrm>
        </p:spPr>
        <p:txBody>
          <a:bodyPr/>
          <a:lstStyle/>
          <a:p>
            <a:r>
              <a:rPr lang="ru-RU"/>
              <a:t>силы и средства ликвидации последствий ЧС.</a:t>
            </a:r>
            <a:endParaRPr lang="en-US"/>
          </a:p>
        </p:txBody>
      </p:sp>
      <p:pic>
        <p:nvPicPr>
          <p:cNvPr id="123911" name="Picture 7" descr="chech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933825"/>
            <a:ext cx="7416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 build="p"/>
      <p:bldP spid="1239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РСЧС функционирует в трех режимах: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ream">
  <a:themeElements>
    <a:clrScheme name="Stream 4">
      <a:dk1>
        <a:srgbClr val="000000"/>
      </a:dk1>
      <a:lt1>
        <a:srgbClr val="FFFFFF"/>
      </a:lt1>
      <a:dk2>
        <a:srgbClr val="51596D"/>
      </a:dk2>
      <a:lt2>
        <a:srgbClr val="DDDDDD"/>
      </a:lt2>
      <a:accent1>
        <a:srgbClr val="787E8A"/>
      </a:accent1>
      <a:accent2>
        <a:srgbClr val="339966"/>
      </a:accent2>
      <a:accent3>
        <a:srgbClr val="B3B5BA"/>
      </a:accent3>
      <a:accent4>
        <a:srgbClr val="DADADA"/>
      </a:accent4>
      <a:accent5>
        <a:srgbClr val="BEC0C4"/>
      </a:accent5>
      <a:accent6>
        <a:srgbClr val="2D8A5C"/>
      </a:accent6>
      <a:hlink>
        <a:srgbClr val="00FFFF"/>
      </a:hlink>
      <a:folHlink>
        <a:srgbClr val="74B6D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gital Dots">
  <a:themeElements>
    <a:clrScheme name="Digital Dots 9">
      <a:dk1>
        <a:srgbClr val="000000"/>
      </a:dk1>
      <a:lt1>
        <a:srgbClr val="EAEAEA"/>
      </a:lt1>
      <a:dk2>
        <a:srgbClr val="000000"/>
      </a:dk2>
      <a:lt2>
        <a:srgbClr val="D1D1D1"/>
      </a:lt2>
      <a:accent1>
        <a:srgbClr val="CCECFF"/>
      </a:accent1>
      <a:accent2>
        <a:srgbClr val="B2B2B2"/>
      </a:accent2>
      <a:accent3>
        <a:srgbClr val="F3F3F3"/>
      </a:accent3>
      <a:accent4>
        <a:srgbClr val="000000"/>
      </a:accent4>
      <a:accent5>
        <a:srgbClr val="E2F4FF"/>
      </a:accent5>
      <a:accent6>
        <a:srgbClr val="A1A1A1"/>
      </a:accent6>
      <a:hlink>
        <a:srgbClr val="7200E4"/>
      </a:hlink>
      <a:folHlink>
        <a:srgbClr val="003399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Globe">
  <a:themeElements>
    <a:clrScheme name="Globe 8">
      <a:dk1>
        <a:srgbClr val="000000"/>
      </a:dk1>
      <a:lt1>
        <a:srgbClr val="FFFFDD"/>
      </a:lt1>
      <a:dk2>
        <a:srgbClr val="000000"/>
      </a:dk2>
      <a:lt2>
        <a:srgbClr val="98977A"/>
      </a:lt2>
      <a:accent1>
        <a:srgbClr val="BDCDA7"/>
      </a:accent1>
      <a:accent2>
        <a:srgbClr val="A0D060"/>
      </a:accent2>
      <a:accent3>
        <a:srgbClr val="FFFFEB"/>
      </a:accent3>
      <a:accent4>
        <a:srgbClr val="000000"/>
      </a:accent4>
      <a:accent5>
        <a:srgbClr val="DBE3D0"/>
      </a:accent5>
      <a:accent6>
        <a:srgbClr val="91BC56"/>
      </a:accent6>
      <a:hlink>
        <a:srgbClr val="FADD4E"/>
      </a:hlink>
      <a:folHlink>
        <a:srgbClr val="CC9900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extured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2.xml><?xml version="1.0" encoding="utf-8"?>
<a:themeOverride xmlns:a="http://schemas.openxmlformats.org/drawingml/2006/main">
  <a:clrScheme name="Compass 7">
    <a:dk1>
      <a:srgbClr val="000000"/>
    </a:dk1>
    <a:lt1>
      <a:srgbClr val="DDDCC5"/>
    </a:lt1>
    <a:dk2>
      <a:srgbClr val="95934B"/>
    </a:dk2>
    <a:lt2>
      <a:srgbClr val="DBDAC3"/>
    </a:lt2>
    <a:accent1>
      <a:srgbClr val="EAEBE1"/>
    </a:accent1>
    <a:accent2>
      <a:srgbClr val="9DB0B7"/>
    </a:accent2>
    <a:accent3>
      <a:srgbClr val="EBEBDF"/>
    </a:accent3>
    <a:accent4>
      <a:srgbClr val="000000"/>
    </a:accent4>
    <a:accent5>
      <a:srgbClr val="F3F3EE"/>
    </a:accent5>
    <a:accent6>
      <a:srgbClr val="8E9FA6"/>
    </a:accent6>
    <a:hlink>
      <a:srgbClr val="009900"/>
    </a:hlink>
    <a:folHlink>
      <a:srgbClr val="808000"/>
    </a:folHlink>
  </a:clrScheme>
</a:themeOverride>
</file>

<file path=ppt/theme/themeOverride3.xml><?xml version="1.0" encoding="utf-8"?>
<a:themeOverride xmlns:a="http://schemas.openxmlformats.org/drawingml/2006/main">
  <a:clrScheme name="Compass 7">
    <a:dk1>
      <a:srgbClr val="000000"/>
    </a:dk1>
    <a:lt1>
      <a:srgbClr val="DDDCC5"/>
    </a:lt1>
    <a:dk2>
      <a:srgbClr val="95934B"/>
    </a:dk2>
    <a:lt2>
      <a:srgbClr val="DBDAC3"/>
    </a:lt2>
    <a:accent1>
      <a:srgbClr val="EAEBE1"/>
    </a:accent1>
    <a:accent2>
      <a:srgbClr val="9DB0B7"/>
    </a:accent2>
    <a:accent3>
      <a:srgbClr val="EBEBDF"/>
    </a:accent3>
    <a:accent4>
      <a:srgbClr val="000000"/>
    </a:accent4>
    <a:accent5>
      <a:srgbClr val="F3F3EE"/>
    </a:accent5>
    <a:accent6>
      <a:srgbClr val="8E9FA6"/>
    </a:accent6>
    <a:hlink>
      <a:srgbClr val="009900"/>
    </a:hlink>
    <a:folHlink>
      <a:srgbClr val="808000"/>
    </a:folHlink>
  </a:clrScheme>
</a:themeOverride>
</file>

<file path=ppt/theme/themeOverride4.xml><?xml version="1.0" encoding="utf-8"?>
<a:themeOverride xmlns:a="http://schemas.openxmlformats.org/drawingml/2006/main">
  <a:clrScheme name="Blends 5">
    <a:dk1>
      <a:srgbClr val="000000"/>
    </a:dk1>
    <a:lt1>
      <a:srgbClr val="FFFFFF"/>
    </a:lt1>
    <a:dk2>
      <a:srgbClr val="000066"/>
    </a:dk2>
    <a:lt2>
      <a:srgbClr val="333333"/>
    </a:lt2>
    <a:accent1>
      <a:srgbClr val="C4709A"/>
    </a:accent1>
    <a:accent2>
      <a:srgbClr val="4B4EB5"/>
    </a:accent2>
    <a:accent3>
      <a:srgbClr val="FFFFFF"/>
    </a:accent3>
    <a:accent4>
      <a:srgbClr val="000000"/>
    </a:accent4>
    <a:accent5>
      <a:srgbClr val="DEBBCA"/>
    </a:accent5>
    <a:accent6>
      <a:srgbClr val="4346A4"/>
    </a:accent6>
    <a:hlink>
      <a:srgbClr val="C481CF"/>
    </a:hlink>
    <a:folHlink>
      <a:srgbClr val="76B74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161</TotalTime>
  <Words>854</Words>
  <Application>Microsoft Office PowerPoint</Application>
  <PresentationFormat>Экран (4:3)</PresentationFormat>
  <Paragraphs>59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21</vt:i4>
      </vt:variant>
    </vt:vector>
  </HeadingPairs>
  <TitlesOfParts>
    <vt:vector size="39" baseType="lpstr">
      <vt:lpstr>Arial</vt:lpstr>
      <vt:lpstr>Wingdings</vt:lpstr>
      <vt:lpstr>Tahoma</vt:lpstr>
      <vt:lpstr>Garamond</vt:lpstr>
      <vt:lpstr>Times New Roman</vt:lpstr>
      <vt:lpstr>Verdana</vt:lpstr>
      <vt:lpstr>Mountain Top</vt:lpstr>
      <vt:lpstr>Ocean</vt:lpstr>
      <vt:lpstr>Textured</vt:lpstr>
      <vt:lpstr>Stream</vt:lpstr>
      <vt:lpstr>Digital Dots</vt:lpstr>
      <vt:lpstr>Capsules</vt:lpstr>
      <vt:lpstr>Globe</vt:lpstr>
      <vt:lpstr>Compass</vt:lpstr>
      <vt:lpstr>Maple</vt:lpstr>
      <vt:lpstr>Fading Grid</vt:lpstr>
      <vt:lpstr>Blends</vt:lpstr>
      <vt:lpstr>Profile</vt:lpstr>
      <vt:lpstr>Тема 4. Гражданская оборона, защита населения и территорий от чрезвычайных ситуаций </vt:lpstr>
      <vt:lpstr>Гражданская оборона (ГО) </vt:lpstr>
      <vt:lpstr>  Производственный принцип – гражданская оборона объектов входит организационно в структуру ГО соответствующих министерств.</vt:lpstr>
      <vt:lpstr>Презентация PowerPoint</vt:lpstr>
      <vt:lpstr>         РСЧС базируется на нескольких постулатах:</vt:lpstr>
      <vt:lpstr>Презентация PowerPoint</vt:lpstr>
      <vt:lpstr>       Организационно РСЧС состоит из              территориальных, функциональных             подсистем и имеет пять уровней: </vt:lpstr>
      <vt:lpstr>Силы и средства РСЧС подразделяются на </vt:lpstr>
      <vt:lpstr>РСЧС функционирует в трех режимах:</vt:lpstr>
      <vt:lpstr>Презентация PowerPoint</vt:lpstr>
      <vt:lpstr>Решение о введении соответствующих режимов в зависимости от масштабов ЧС принимает Правительство, МЧС или соответствующие комиссии по ЧС.</vt:lpstr>
      <vt:lpstr>К оповещению населения о возникновении ЧС предъявляются следующие требования:</vt:lpstr>
      <vt:lpstr>При объявлении угрозы ЧС населению необходимо:</vt:lpstr>
      <vt:lpstr>   Варианты оповещения               населения</vt:lpstr>
      <vt:lpstr>При аварии на АЭС</vt:lpstr>
      <vt:lpstr>При наводнении</vt:lpstr>
      <vt:lpstr>При аварии на химически опасном объекте</vt:lpstr>
      <vt:lpstr>Ликвидация ЧС осуществляется силами и средствами предприятий, учреждений и организаций независимо от их организационно-правовой формы, органов местного самоуправления, органов исполнительной власти субъектов РФ, на территории которых сложилась ЧС, под руководством соответствующих комиссий по ЧС.</vt:lpstr>
      <vt:lpstr>Презентация PowerPoint</vt:lpstr>
      <vt:lpstr>Устойчивость функционирования организации – это </vt:lpstr>
      <vt:lpstr>Главным критерием при оценке устойчивости является предел устойчивости организации к параметрам поражающих факторов ЧС, а именно: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оборона, защита населения и территорий от чрезвычайных ситуаций</dc:title>
  <dc:creator>V9T29</dc:creator>
  <cp:lastModifiedBy>Павел</cp:lastModifiedBy>
  <cp:revision>15</cp:revision>
  <dcterms:created xsi:type="dcterms:W3CDTF">2006-10-10T21:34:18Z</dcterms:created>
  <dcterms:modified xsi:type="dcterms:W3CDTF">2012-04-16T08:54:33Z</dcterms:modified>
</cp:coreProperties>
</file>