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7" r:id="rId3"/>
    <p:sldId id="258" r:id="rId4"/>
    <p:sldId id="300" r:id="rId5"/>
    <p:sldId id="325" r:id="rId6"/>
    <p:sldId id="337" r:id="rId7"/>
    <p:sldId id="338" r:id="rId8"/>
    <p:sldId id="339" r:id="rId9"/>
    <p:sldId id="340" r:id="rId10"/>
    <p:sldId id="341" r:id="rId11"/>
    <p:sldId id="353" r:id="rId12"/>
    <p:sldId id="355" r:id="rId13"/>
    <p:sldId id="356" r:id="rId14"/>
    <p:sldId id="357" r:id="rId15"/>
    <p:sldId id="354" r:id="rId16"/>
    <p:sldId id="358" r:id="rId17"/>
    <p:sldId id="359" r:id="rId18"/>
    <p:sldId id="361" r:id="rId19"/>
    <p:sldId id="360" r:id="rId20"/>
    <p:sldId id="26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52" r:id="rId32"/>
    <p:sldId id="293" r:id="rId33"/>
    <p:sldId id="313" r:id="rId34"/>
    <p:sldId id="312" r:id="rId35"/>
    <p:sldId id="314" r:id="rId36"/>
    <p:sldId id="271" r:id="rId37"/>
    <p:sldId id="272" r:id="rId38"/>
    <p:sldId id="294" r:id="rId39"/>
    <p:sldId id="296" r:id="rId40"/>
    <p:sldId id="297" r:id="rId41"/>
    <p:sldId id="298" r:id="rId42"/>
    <p:sldId id="295" r:id="rId43"/>
    <p:sldId id="281" r:id="rId44"/>
    <p:sldId id="282" r:id="rId45"/>
    <p:sldId id="283" r:id="rId46"/>
    <p:sldId id="284" r:id="rId47"/>
    <p:sldId id="285" r:id="rId48"/>
    <p:sldId id="299" r:id="rId49"/>
    <p:sldId id="286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99003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534" autoAdjust="0"/>
  </p:normalViewPr>
  <p:slideViewPr>
    <p:cSldViewPr>
      <p:cViewPr>
        <p:scale>
          <a:sx n="75" d="100"/>
          <a:sy n="75" d="100"/>
        </p:scale>
        <p:origin x="-533" y="-58"/>
      </p:cViewPr>
      <p:guideLst>
        <p:guide orient="horz" pos="238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CFF316B-F9D9-4F1A-9600-376BEC140E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375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DB3CCCC-AA92-4AD6-91DA-A102D26524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2694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76 w 5740"/>
                <a:gd name="T1" fmla="*/ 617 h 4316"/>
                <a:gd name="T2" fmla="*/ 0 w 5740"/>
                <a:gd name="T3" fmla="*/ 617 h 4316"/>
                <a:gd name="T4" fmla="*/ 0 w 5740"/>
                <a:gd name="T5" fmla="*/ 0 h 4316"/>
                <a:gd name="T6" fmla="*/ 5776 w 5740"/>
                <a:gd name="T7" fmla="*/ 0 h 4316"/>
                <a:gd name="T8" fmla="*/ 5776 w 5740"/>
                <a:gd name="T9" fmla="*/ 617 h 4316"/>
                <a:gd name="T10" fmla="*/ 5776 w 5740"/>
                <a:gd name="T11" fmla="*/ 617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1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1 w 382"/>
                  <a:gd name="T19" fmla="*/ 96 h 96"/>
                  <a:gd name="T20" fmla="*/ 265 w 382"/>
                  <a:gd name="T21" fmla="*/ 90 h 96"/>
                  <a:gd name="T22" fmla="*/ 313 w 382"/>
                  <a:gd name="T23" fmla="*/ 84 h 96"/>
                  <a:gd name="T24" fmla="*/ 354 w 382"/>
                  <a:gd name="T25" fmla="*/ 66 h 96"/>
                  <a:gd name="T26" fmla="*/ 384 w 382"/>
                  <a:gd name="T27" fmla="*/ 42 h 96"/>
                  <a:gd name="T28" fmla="*/ 378 w 382"/>
                  <a:gd name="T29" fmla="*/ 42 h 96"/>
                  <a:gd name="T30" fmla="*/ 348 w 382"/>
                  <a:gd name="T31" fmla="*/ 66 h 96"/>
                  <a:gd name="T32" fmla="*/ 307 w 382"/>
                  <a:gd name="T33" fmla="*/ 78 h 96"/>
                  <a:gd name="T34" fmla="*/ 265 w 382"/>
                  <a:gd name="T35" fmla="*/ 90 h 96"/>
                  <a:gd name="T36" fmla="*/ 211 w 382"/>
                  <a:gd name="T37" fmla="*/ 96 h 96"/>
                  <a:gd name="T38" fmla="*/ 211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1 w 185"/>
                  <a:gd name="T5" fmla="*/ 36 h 210"/>
                  <a:gd name="T6" fmla="*/ 157 w 185"/>
                  <a:gd name="T7" fmla="*/ 72 h 210"/>
                  <a:gd name="T8" fmla="*/ 163 w 185"/>
                  <a:gd name="T9" fmla="*/ 90 h 210"/>
                  <a:gd name="T10" fmla="*/ 169 w 185"/>
                  <a:gd name="T11" fmla="*/ 114 h 210"/>
                  <a:gd name="T12" fmla="*/ 163 w 185"/>
                  <a:gd name="T13" fmla="*/ 138 h 210"/>
                  <a:gd name="T14" fmla="*/ 151 w 185"/>
                  <a:gd name="T15" fmla="*/ 162 h 210"/>
                  <a:gd name="T16" fmla="*/ 121 w 185"/>
                  <a:gd name="T17" fmla="*/ 180 h 210"/>
                  <a:gd name="T18" fmla="*/ 90 w 185"/>
                  <a:gd name="T19" fmla="*/ 198 h 210"/>
                  <a:gd name="T20" fmla="*/ 98 w 185"/>
                  <a:gd name="T21" fmla="*/ 210 h 210"/>
                  <a:gd name="T22" fmla="*/ 133 w 185"/>
                  <a:gd name="T23" fmla="*/ 192 h 210"/>
                  <a:gd name="T24" fmla="*/ 163 w 185"/>
                  <a:gd name="T25" fmla="*/ 168 h 210"/>
                  <a:gd name="T26" fmla="*/ 181 w 185"/>
                  <a:gd name="T27" fmla="*/ 144 h 210"/>
                  <a:gd name="T28" fmla="*/ 187 w 185"/>
                  <a:gd name="T29" fmla="*/ 114 h 210"/>
                  <a:gd name="T30" fmla="*/ 181 w 185"/>
                  <a:gd name="T31" fmla="*/ 90 h 210"/>
                  <a:gd name="T32" fmla="*/ 175 w 185"/>
                  <a:gd name="T33" fmla="*/ 66 h 210"/>
                  <a:gd name="T34" fmla="*/ 157 w 185"/>
                  <a:gd name="T35" fmla="*/ 48 h 210"/>
                  <a:gd name="T36" fmla="*/ 133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4614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614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763A2-7C67-4611-8726-33E710D41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91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D7856-70B2-4FBA-A88F-E701BE34B7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90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8E710-B58B-472B-9CA5-74F6C7966A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867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DD50F-6DE1-4256-971D-4543B13BA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408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32EE2-9345-43A4-A416-521FF26B51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737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23DBF-C674-4C69-A07F-AD0D582505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803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2EA3-3BDB-4EEC-A26E-3ECA48390D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83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59189-BFA7-4D8D-833B-474D004DDA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12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A0155-BD02-4C5A-B7B0-32E6249EE9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24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7CF89-36B6-4B15-9015-703DE1DFE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70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39D26-0DC1-429C-82A9-8DA46B4BC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95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36A5B-A804-465C-8628-AC15EC25F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857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70485-A5B4-4C26-9D6A-11438E1A92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12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5E998-77A0-44E9-A407-ABD969DD4E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34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76 w 5740"/>
                <a:gd name="T1" fmla="*/ 617 h 4316"/>
                <a:gd name="T2" fmla="*/ 0 w 5740"/>
                <a:gd name="T3" fmla="*/ 617 h 4316"/>
                <a:gd name="T4" fmla="*/ 0 w 5740"/>
                <a:gd name="T5" fmla="*/ 0 h 4316"/>
                <a:gd name="T6" fmla="*/ 5776 w 5740"/>
                <a:gd name="T7" fmla="*/ 0 h 4316"/>
                <a:gd name="T8" fmla="*/ 5776 w 5740"/>
                <a:gd name="T9" fmla="*/ 617 h 4316"/>
                <a:gd name="T10" fmla="*/ 5776 w 5740"/>
                <a:gd name="T11" fmla="*/ 617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506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6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507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7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08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8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509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09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10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10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1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1 w 382"/>
                  <a:gd name="T19" fmla="*/ 96 h 96"/>
                  <a:gd name="T20" fmla="*/ 265 w 382"/>
                  <a:gd name="T21" fmla="*/ 90 h 96"/>
                  <a:gd name="T22" fmla="*/ 313 w 382"/>
                  <a:gd name="T23" fmla="*/ 84 h 96"/>
                  <a:gd name="T24" fmla="*/ 354 w 382"/>
                  <a:gd name="T25" fmla="*/ 66 h 96"/>
                  <a:gd name="T26" fmla="*/ 384 w 382"/>
                  <a:gd name="T27" fmla="*/ 42 h 96"/>
                  <a:gd name="T28" fmla="*/ 378 w 382"/>
                  <a:gd name="T29" fmla="*/ 42 h 96"/>
                  <a:gd name="T30" fmla="*/ 348 w 382"/>
                  <a:gd name="T31" fmla="*/ 66 h 96"/>
                  <a:gd name="T32" fmla="*/ 307 w 382"/>
                  <a:gd name="T33" fmla="*/ 78 h 96"/>
                  <a:gd name="T34" fmla="*/ 265 w 382"/>
                  <a:gd name="T35" fmla="*/ 90 h 96"/>
                  <a:gd name="T36" fmla="*/ 211 w 382"/>
                  <a:gd name="T37" fmla="*/ 96 h 96"/>
                  <a:gd name="T38" fmla="*/ 211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1 w 185"/>
                  <a:gd name="T5" fmla="*/ 36 h 210"/>
                  <a:gd name="T6" fmla="*/ 157 w 185"/>
                  <a:gd name="T7" fmla="*/ 72 h 210"/>
                  <a:gd name="T8" fmla="*/ 163 w 185"/>
                  <a:gd name="T9" fmla="*/ 90 h 210"/>
                  <a:gd name="T10" fmla="*/ 169 w 185"/>
                  <a:gd name="T11" fmla="*/ 114 h 210"/>
                  <a:gd name="T12" fmla="*/ 163 w 185"/>
                  <a:gd name="T13" fmla="*/ 138 h 210"/>
                  <a:gd name="T14" fmla="*/ 151 w 185"/>
                  <a:gd name="T15" fmla="*/ 162 h 210"/>
                  <a:gd name="T16" fmla="*/ 121 w 185"/>
                  <a:gd name="T17" fmla="*/ 180 h 210"/>
                  <a:gd name="T18" fmla="*/ 90 w 185"/>
                  <a:gd name="T19" fmla="*/ 198 h 210"/>
                  <a:gd name="T20" fmla="*/ 98 w 185"/>
                  <a:gd name="T21" fmla="*/ 210 h 210"/>
                  <a:gd name="T22" fmla="*/ 133 w 185"/>
                  <a:gd name="T23" fmla="*/ 192 h 210"/>
                  <a:gd name="T24" fmla="*/ 163 w 185"/>
                  <a:gd name="T25" fmla="*/ 168 h 210"/>
                  <a:gd name="T26" fmla="*/ 181 w 185"/>
                  <a:gd name="T27" fmla="*/ 144 h 210"/>
                  <a:gd name="T28" fmla="*/ 187 w 185"/>
                  <a:gd name="T29" fmla="*/ 114 h 210"/>
                  <a:gd name="T30" fmla="*/ 181 w 185"/>
                  <a:gd name="T31" fmla="*/ 90 h 210"/>
                  <a:gd name="T32" fmla="*/ 175 w 185"/>
                  <a:gd name="T33" fmla="*/ 66 h 210"/>
                  <a:gd name="T34" fmla="*/ 157 w 185"/>
                  <a:gd name="T35" fmla="*/ 48 h 210"/>
                  <a:gd name="T36" fmla="*/ 133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4512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512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512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12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12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fld id="{25486AC5-373A-4E9A-97E5-912E2D5B78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/index.php?title=%D0%98%D0%BD%D1%84%D0%BE%D1%80%D0%BC%D0%B0%D1%86%D0%B8%D0%BE%D0%BD%D0%BD%D0%BE%D0%B5_%D0%BF%D1%80%D0%BE%D1%81%D1%82%D1%80%D0%B0%D0%BD%D1%81%D1%82%D0%B2%D0%BE&amp;action=edit&amp;redlink=1" TargetMode="External"/><Relationship Id="rId3" Type="http://schemas.openxmlformats.org/officeDocument/2006/relationships/hyperlink" Target="http://ru.wikipedia.org/wiki/%D0%9E%D0%B1%D1%89%D0%B5%D1%81%D1%82%D0%B2%D0%BE" TargetMode="External"/><Relationship Id="rId7" Type="http://schemas.openxmlformats.org/officeDocument/2006/relationships/hyperlink" Target="http://ru.wikipedia.org/w/index.php?title=%D0%98%D0%BD%D1%84%D0%BE%D1%80%D0%BC%D0%B0%D1%82%D0%B8%D0%B7%D0%B0%D1%86%D0%B8%D1%8F&amp;action=edit&amp;redlink=1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hyperlink" Target="http://ru.wikipedia.org/wiki/%D0%92%D0%92%D0%9F" TargetMode="External"/><Relationship Id="rId5" Type="http://schemas.openxmlformats.org/officeDocument/2006/relationships/hyperlink" Target="http://ru.wikipedia.org/wiki/%D0%A3%D1%81%D0%BB%D1%83%D0%B3%D0%B0" TargetMode="External"/><Relationship Id="rId4" Type="http://schemas.openxmlformats.org/officeDocument/2006/relationships/hyperlink" Target="http://ru.wikipedia.org/wiki/%D0%9F%D1%80%D0%BE%D0%B4%D1%83%D0%BA%D1%82" TargetMode="External"/><Relationship Id="rId9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tags" Target="../tags/tag2.xml"/><Relationship Id="rId6" Type="http://schemas.openxmlformats.org/officeDocument/2006/relationships/hyperlink" Target="http://www.yandex.ru/" TargetMode="External"/><Relationship Id="rId5" Type="http://schemas.openxmlformats.org/officeDocument/2006/relationships/hyperlink" Target="http://www.pbord.spb.ru/" TargetMode="External"/><Relationship Id="rId4" Type="http://schemas.openxmlformats.org/officeDocument/2006/relationships/hyperlink" Target="http://ru.wikipedia.org/wiki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audio" Target="../media/audio23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G:\&#1055;&#1088;&#1077;&#1079;&#1077;&#1085;&#1090;&#1072;&#1094;&#1080;&#1080;\&#1051;&#1077;&#1082;&#1094;&#1080;&#1103;%201%20&#1042;&#1074;&#1077;&#1076;&#1077;&#1085;&#1080;&#1077;\&#1051;&#1077;&#1082;&#1094;&#1080;&#1103;%201_new.ppt286.wav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hyperlink" Target="../&#1051;&#1077;&#1082;&#1094;&#1080;&#1103;%202%20&#1048;&#1089;&#1090;&#1086;&#1088;&#1080;&#1103;%20&#1092;&#1072;&#1081;&#1083;%20&#1089;&#1090;&#1088;/&#1051;&#1077;&#1082;&#1094;&#1080;&#1103;%202_var2.ppt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404813"/>
            <a:ext cx="7772400" cy="17272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/>
              <a:t>Бордовский Павел Георгиевич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2400" dirty="0" smtClean="0"/>
              <a:t>(кафедра биомеханики)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Лекция 1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4724400"/>
            <a:ext cx="7200900" cy="9366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Введение в предмет</a:t>
            </a:r>
          </a:p>
        </p:txBody>
      </p:sp>
      <p:pic>
        <p:nvPicPr>
          <p:cNvPr id="3077" name="~PP1407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43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700338" y="5732463"/>
            <a:ext cx="3302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Отредактировано 09.09.2010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84213" y="2276475"/>
          <a:ext cx="7991475" cy="2305050"/>
        </p:xfrm>
        <a:graphic>
          <a:graphicData uri="http://schemas.openxmlformats.org/drawingml/2006/table">
            <a:tbl>
              <a:tblPr/>
              <a:tblGrid>
                <a:gridCol w="7991475"/>
              </a:tblGrid>
              <a:tr h="2305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Информационные Технологии в Социально Культурном Сервисе и Туризме </a:t>
                      </a:r>
                    </a:p>
                    <a:p>
                      <a:pPr algn="ctr" fontAlgn="ctr"/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(Телекоммуникация </a:t>
                      </a:r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 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компьютерные технологии</a:t>
                      </a:r>
                      <a:r>
                        <a:rPr lang="ru-RU" sz="2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 Связях с Общественность)</a:t>
                      </a:r>
                      <a:endParaRPr lang="ru-RU" sz="2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135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7"/>
                </p:tgtEl>
              </p:cMediaNode>
            </p:audio>
          </p:childTnLst>
        </p:cTn>
      </p:par>
    </p:tnLst>
    <p:bldLst>
      <p:bldP spid="2050" grpId="0" autoUpdateAnimBg="0"/>
      <p:bldP spid="2051" grpId="0" build="p" autoUpdateAnimBg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436563"/>
          </a:xfrm>
        </p:spPr>
        <p:txBody>
          <a:bodyPr/>
          <a:lstStyle/>
          <a:p>
            <a:pPr>
              <a:defRPr/>
            </a:pPr>
            <a:r>
              <a:rPr lang="ru-RU" sz="3600" b="1" cap="small" dirty="0" smtClean="0"/>
              <a:t>Обработка информации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785813"/>
            <a:ext cx="8786813" cy="5738812"/>
          </a:xfrm>
        </p:spPr>
        <p:txBody>
          <a:bodyPr/>
          <a:lstStyle/>
          <a:p>
            <a:pPr>
              <a:defRPr/>
            </a:pPr>
            <a:r>
              <a:rPr lang="ru-RU" sz="2400" dirty="0" smtClean="0"/>
              <a:t>Источниками и носителями информации могут быть сигналы любой природы: речь, музыка, текст, показания приборов и т. д. Однако хранение, передача и переработка информации в ее естественном физическом виде большей частью неудобна, а иногда и просто невозможна. В таких случаях применяется кодирование.</a:t>
            </a:r>
          </a:p>
          <a:p>
            <a:pPr>
              <a:defRPr/>
            </a:pPr>
            <a:r>
              <a:rPr lang="ru-RU" sz="2800" b="1" i="1" dirty="0" smtClean="0"/>
              <a:t>Кодирование</a:t>
            </a:r>
            <a:r>
              <a:rPr lang="ru-RU" sz="2400" dirty="0" smtClean="0"/>
              <a:t> - это процесс установления взаимно однозначного соответствия элементов и слов одного алфавита элементам и словам другого алфавита. </a:t>
            </a:r>
          </a:p>
          <a:p>
            <a:pPr>
              <a:defRPr/>
            </a:pPr>
            <a:r>
              <a:rPr lang="ru-RU" sz="2800" b="1" i="1" dirty="0" smtClean="0"/>
              <a:t>Кодом</a:t>
            </a:r>
            <a:r>
              <a:rPr lang="ru-RU" sz="2400" dirty="0" smtClean="0"/>
              <a:t> называется правило, по которому сопоставляются различные алфавиты и слова.</a:t>
            </a:r>
          </a:p>
          <a:p>
            <a:pPr>
              <a:defRPr/>
            </a:pPr>
            <a:r>
              <a:rPr lang="ru-RU" sz="2400" dirty="0" smtClean="0"/>
              <a:t>Так же информацию, участвующую в электронном вычислительном процессе, можно условно разделить на обрабатываемую (данные) и управляющую (программы)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D11BEA-47B0-4F71-A0DD-37FBEB767E1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13320" name="~PP324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54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0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25400"/>
            <a:ext cx="8229600" cy="630238"/>
          </a:xfrm>
        </p:spPr>
        <p:txBody>
          <a:bodyPr/>
          <a:lstStyle/>
          <a:p>
            <a:pPr>
              <a:defRPr/>
            </a:pPr>
            <a:r>
              <a:rPr lang="ru-RU" sz="3200" smtClean="0">
                <a:solidFill>
                  <a:srgbClr val="000000"/>
                </a:solidFill>
                <a:effectLst/>
                <a:cs typeface="Times New Roman" pitchFamily="18" charset="0"/>
              </a:rPr>
              <a:t>ИНФОРМАЦИОННАЯ СИСТЕМА</a:t>
            </a: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" y="549275"/>
            <a:ext cx="9109075" cy="6192838"/>
          </a:xfrm>
        </p:spPr>
        <p:txBody>
          <a:bodyPr/>
          <a:lstStyle/>
          <a:p>
            <a:pPr>
              <a:defRPr/>
            </a:pPr>
            <a:r>
              <a:rPr lang="ru-RU" sz="2800" smtClean="0">
                <a:effectLst/>
                <a:cs typeface="Times New Roman" pitchFamily="18" charset="0"/>
              </a:rPr>
              <a:t>СИСТЕМА (от греч. </a:t>
            </a:r>
            <a:r>
              <a:rPr lang="en-US" sz="2800" smtClean="0">
                <a:effectLst/>
                <a:cs typeface="Times New Roman" pitchFamily="18" charset="0"/>
              </a:rPr>
              <a:t>systema </a:t>
            </a:r>
            <a:r>
              <a:rPr lang="ru-RU" sz="2800" smtClean="0">
                <a:effectLst/>
                <a:cs typeface="Times New Roman" pitchFamily="18" charset="0"/>
              </a:rPr>
              <a:t>— целое, составленное из частей; соединение), множество элементов, находящихся в отношениях и связях друг с другом, образующих определенную целостность, единство. </a:t>
            </a:r>
          </a:p>
          <a:p>
            <a:pPr>
              <a:defRPr/>
            </a:pPr>
            <a:r>
              <a:rPr lang="ru-RU" sz="2800" smtClean="0">
                <a:effectLst/>
                <a:cs typeface="Times New Roman" pitchFamily="18" charset="0"/>
              </a:rPr>
              <a:t>ИНФОРМАЦИОННАЯ СИСТЕМА - взаимосвязанная совокупность средств, методов и персонала, используемых для хранения, обработки и выдачи информации в интересах достижения поставленной цели.</a:t>
            </a:r>
          </a:p>
          <a:p>
            <a:pPr>
              <a:defRPr/>
            </a:pPr>
            <a:r>
              <a:rPr lang="ru-RU" sz="2800" smtClean="0">
                <a:effectLst/>
                <a:cs typeface="Times New Roman" pitchFamily="18" charset="0"/>
              </a:rPr>
              <a:t>ЦЕЛЬ ИНФОРМАЦИОННОЙ СИСТЕМЫ - решение текущей задачи стратегического и тактического планирования, бухгалтерского учета и управления организацией.</a:t>
            </a:r>
            <a:endParaRPr lang="ru-RU" sz="280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40B544-2B5A-48D7-8C47-959D5359C355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pPr>
              <a:defRPr/>
            </a:pPr>
            <a:r>
              <a:rPr lang="ru-RU" sz="3200" b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ИНФОРМАЦИОННЫЕ ТЕХНОЛОГИИ</a:t>
            </a: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908050"/>
            <a:ext cx="8229600" cy="5545138"/>
          </a:xfrm>
        </p:spPr>
        <p:txBody>
          <a:bodyPr/>
          <a:lstStyle/>
          <a:p>
            <a:pPr indent="457200">
              <a:defRPr/>
            </a:pPr>
            <a:r>
              <a:rPr lang="ru-RU" sz="2400" b="1" smtClean="0">
                <a:effectLst/>
                <a:latin typeface="Times New Roman" pitchFamily="18" charset="0"/>
                <a:cs typeface="Times New Roman" pitchFamily="18" charset="0"/>
              </a:rPr>
              <a:t>ТЕХНОЛОГИЯ </a:t>
            </a:r>
            <a:r>
              <a:rPr lang="ru-RU" sz="2400" smtClean="0">
                <a:effectLst/>
                <a:latin typeface="Times New Roman" pitchFamily="18" charset="0"/>
                <a:cs typeface="Times New Roman" pitchFamily="18" charset="0"/>
              </a:rPr>
              <a:t>(от греч. </a:t>
            </a:r>
            <a:r>
              <a:rPr lang="en-US" sz="2400" smtClean="0">
                <a:effectLst/>
                <a:latin typeface="Times New Roman" pitchFamily="18" charset="0"/>
                <a:cs typeface="Times New Roman" pitchFamily="18" charset="0"/>
              </a:rPr>
              <a:t>techne </a:t>
            </a:r>
            <a:r>
              <a:rPr lang="ru-RU" sz="2400" smtClean="0">
                <a:effectLst/>
                <a:latin typeface="Times New Roman" pitchFamily="18" charset="0"/>
                <a:cs typeface="Times New Roman" pitchFamily="18" charset="0"/>
              </a:rPr>
              <a:t>— искусство, мастерство, умение и </a:t>
            </a:r>
            <a:r>
              <a:rPr lang="en-US" sz="2400" smtClean="0">
                <a:effectLst/>
                <a:latin typeface="Times New Roman" pitchFamily="18" charset="0"/>
                <a:cs typeface="Times New Roman" pitchFamily="18" charset="0"/>
              </a:rPr>
              <a:t>logos </a:t>
            </a:r>
            <a:r>
              <a:rPr lang="ru-RU" sz="2400" smtClean="0">
                <a:effectLst/>
                <a:latin typeface="Times New Roman" pitchFamily="18" charset="0"/>
                <a:cs typeface="Times New Roman" pitchFamily="18" charset="0"/>
              </a:rPr>
              <a:t>— слово, учение), совокупность методов обработки, изготовления, изменения состояния, свойств, формы сырья, материала или полуфабриката, осуществляемых в процессе производства продукции; научная дисциплина, изучающая физические, химические, механические и др. закономерности, действующие в технологических процессах.</a:t>
            </a:r>
          </a:p>
          <a:p>
            <a:pPr indent="457200">
              <a:defRPr/>
            </a:pPr>
            <a:r>
              <a:rPr lang="ru-RU" sz="2400" b="1" smtClean="0">
                <a:effectLst/>
                <a:latin typeface="Times New Roman" pitchFamily="18" charset="0"/>
                <a:cs typeface="Times New Roman" pitchFamily="18" charset="0"/>
              </a:rPr>
              <a:t>ИНФОРМАЦИОННЫЕ ТЕХНОЛОГИИ </a:t>
            </a:r>
            <a:r>
              <a:rPr lang="ru-RU" sz="2400" smtClean="0">
                <a:effectLst/>
                <a:latin typeface="Times New Roman" pitchFamily="18" charset="0"/>
                <a:cs typeface="Times New Roman" pitchFamily="18" charset="0"/>
              </a:rPr>
              <a:t>- процесс, использующий совокупность методов и средств реализации операций сбора, регистрации, передачи, накопления и обработки информации для решения управленческих задач экономического объекта.</a:t>
            </a:r>
            <a:endParaRPr lang="ru-RU" sz="240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938CE5-8998-49D9-9922-D109A247ED44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ru-RU" sz="3200" b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ИНФОРМАЦИОННЫЕ ТЕХНОЛОГИИ</a:t>
            </a: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613"/>
            <a:ext cx="8964613" cy="4525962"/>
          </a:xfrm>
        </p:spPr>
        <p:txBody>
          <a:bodyPr/>
          <a:lstStyle/>
          <a:p>
            <a:pPr>
              <a:defRPr/>
            </a:pPr>
            <a:r>
              <a:rPr lang="ru-RU" b="1" smtClean="0">
                <a:effectLst/>
                <a:latin typeface="Times New Roman" pitchFamily="18" charset="0"/>
                <a:cs typeface="Times New Roman" pitchFamily="18" charset="0"/>
              </a:rPr>
              <a:t>ЦЕЛЬ ИНФОРМАЦИОННЫХ ТЕХНОЛОГИЙ </a:t>
            </a:r>
            <a:r>
              <a:rPr lang="ru-RU" smtClean="0">
                <a:effectLst/>
                <a:latin typeface="Times New Roman" pitchFamily="18" charset="0"/>
                <a:cs typeface="Times New Roman" pitchFamily="18" charset="0"/>
              </a:rPr>
              <a:t>- производство информации для ее анализа </a:t>
            </a:r>
            <a:r>
              <a:rPr lang="ru-RU" i="1" u="sng" smtClean="0">
                <a:effectLst/>
                <a:latin typeface="Times New Roman" pitchFamily="18" charset="0"/>
                <a:cs typeface="Times New Roman" pitchFamily="18" charset="0"/>
              </a:rPr>
              <a:t>человеком</a:t>
            </a:r>
            <a:r>
              <a:rPr lang="ru-RU" smtClean="0">
                <a:effectLst/>
                <a:latin typeface="Times New Roman" pitchFamily="18" charset="0"/>
                <a:cs typeface="Times New Roman" pitchFamily="18" charset="0"/>
              </a:rPr>
              <a:t> и принятия на его основе решения по выполнению какого-либо действия. Информационная технология справляется с существенным увеличением объемов перерабатываемой информации и ведет к сокращению сроков ее обработки. ИТ является наиболее важной составляющей процесса использования информационных ресурсов в управлении. </a:t>
            </a:r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BA0ADD-4B6C-437E-842C-F22154F2C790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90600"/>
          </a:xfrm>
        </p:spPr>
        <p:txBody>
          <a:bodyPr/>
          <a:lstStyle/>
          <a:p>
            <a:pPr>
              <a:defRPr/>
            </a:pPr>
            <a:r>
              <a:rPr lang="ru-RU" sz="3200" b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Автоматизированные информационные системы для информационной технологии</a:t>
            </a:r>
            <a:endParaRPr lang="ru-RU" b="1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412875"/>
            <a:ext cx="8640762" cy="4525963"/>
          </a:xfrm>
        </p:spPr>
        <p:txBody>
          <a:bodyPr/>
          <a:lstStyle/>
          <a:p>
            <a:pPr>
              <a:buClr>
                <a:srgbClr val="666633"/>
              </a:buClr>
              <a:defRPr/>
            </a:pPr>
            <a:r>
              <a:rPr lang="ru-RU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— это основная среда, составляющими элементами которой являются средства и способы для преобразования данных. Информационная технология представляет собой процесс, состоящий из четко регламентированных правил выполнения операций над информацией, циркулирующей в ИС, и зависит от многих факторов, которые систематизируются по следующим классификационным признакам</a:t>
            </a:r>
            <a:endParaRPr lang="ru-RU" smtClean="0">
              <a:solidFill>
                <a:srgbClr val="000000"/>
              </a:solidFill>
            </a:endParaRPr>
          </a:p>
          <a:p>
            <a:pPr>
              <a:defRPr/>
            </a:pPr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7CE13-0E89-4FDE-B1E5-33CDA26EB91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EC5BAF-3EB6-4495-B8DE-E5FA572C8D85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17412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8461375" cy="6132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600" b="1" smtClean="0">
                <a:effectLst/>
                <a:latin typeface="Times New Roman" pitchFamily="18" charset="0"/>
                <a:cs typeface="Times New Roman" pitchFamily="18" charset="0"/>
              </a:rPr>
              <a:t>ИНФОРМАЦИОННЫЕ РЕСУРСЫ</a:t>
            </a:r>
            <a:endParaRPr lang="ru-RU" sz="360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indent="457200" algn="just">
              <a:lnSpc>
                <a:spcPct val="150000"/>
              </a:lnSpc>
              <a:defRPr/>
            </a:pPr>
            <a:r>
              <a:rPr lang="ru-RU" sz="2400" smtClean="0">
                <a:effectLst/>
                <a:latin typeface="Times New Roman" pitchFamily="18" charset="0"/>
                <a:cs typeface="Times New Roman" pitchFamily="18" charset="0"/>
              </a:rPr>
              <a:t>Информационные технологии выступают инструментарием в управлении и формировании информационных ресурсов организации в рамках е информационной системы (рис. 2).</a:t>
            </a:r>
          </a:p>
          <a:p>
            <a:pPr indent="457200">
              <a:defRPr/>
            </a:pPr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FBB87-719C-4D2C-B255-4DED96E256C6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18437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789363"/>
            <a:ext cx="6624637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pPr>
              <a:defRPr/>
            </a:pPr>
            <a:r>
              <a:rPr lang="ru-RU" sz="3600" b="1" smtClean="0">
                <a:solidFill>
                  <a:srgbClr val="B39257"/>
                </a:solidFill>
                <a:effectLst/>
                <a:latin typeface="Times New Roman" pitchFamily="18" charset="0"/>
                <a:cs typeface="Times New Roman" pitchFamily="18" charset="0"/>
              </a:rPr>
              <a:t>ИНФОРМАЦИОННЫЕ РЕСУРСЫ</a:t>
            </a: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836613"/>
            <a:ext cx="8229600" cy="4525962"/>
          </a:xfrm>
        </p:spPr>
        <p:txBody>
          <a:bodyPr/>
          <a:lstStyle/>
          <a:p>
            <a:pPr marL="0" indent="457200" algn="just">
              <a:spcBef>
                <a:spcPct val="0"/>
              </a:spcBef>
              <a:defRPr/>
            </a:pPr>
            <a:r>
              <a:rPr lang="ru-RU" sz="2400" b="1" smtClean="0">
                <a:effectLst/>
                <a:latin typeface="Times New Roman" pitchFamily="18" charset="0"/>
                <a:cs typeface="Times New Roman" pitchFamily="18" charset="0"/>
              </a:rPr>
              <a:t>ИНФОРМАЦИОННЫЕ РЕСУРСЫ </a:t>
            </a:r>
            <a:r>
              <a:rPr lang="ru-RU" sz="2400" smtClean="0">
                <a:effectLst/>
                <a:latin typeface="Times New Roman" pitchFamily="18" charset="0"/>
                <a:cs typeface="Times New Roman" pitchFamily="18" charset="0"/>
              </a:rPr>
              <a:t>- сочетание знаний и информации.</a:t>
            </a:r>
          </a:p>
          <a:p>
            <a:pPr marL="0" indent="457200" algn="just">
              <a:spcBef>
                <a:spcPct val="0"/>
              </a:spcBef>
              <a:defRPr/>
            </a:pPr>
            <a:r>
              <a:rPr lang="ru-RU" sz="2400" smtClean="0">
                <a:effectLst/>
                <a:latin typeface="Times New Roman" pitchFamily="18" charset="0"/>
                <a:cs typeface="Times New Roman" pitchFamily="18" charset="0"/>
              </a:rPr>
              <a:t>Существуют две формы информационного ресурса как отчуждаемы знаний, становящихся сообщениями: пассивная и активная.</a:t>
            </a:r>
          </a:p>
          <a:p>
            <a:pPr marL="0" indent="457200">
              <a:spcBef>
                <a:spcPct val="0"/>
              </a:spcBef>
              <a:defRPr/>
            </a:pPr>
            <a:r>
              <a:rPr lang="ru-RU" sz="2400" smtClean="0">
                <a:effectLst/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i="1" smtClean="0">
                <a:effectLst/>
                <a:latin typeface="Times New Roman" pitchFamily="18" charset="0"/>
                <a:cs typeface="Times New Roman" pitchFamily="18" charset="0"/>
              </a:rPr>
              <a:t>пассивной форме ИР </a:t>
            </a:r>
            <a:r>
              <a:rPr lang="ru-RU" sz="2400" smtClean="0">
                <a:effectLst/>
                <a:latin typeface="Times New Roman" pitchFamily="18" charset="0"/>
                <a:cs typeface="Times New Roman" pitchFamily="18" charset="0"/>
              </a:rPr>
              <a:t>относятся книги, журнальные статьи, патенты базы данных. К ним могут также относиться и знания, привязанные конкретным предметным областям, если они не комплексные, т.е. недостаточны для целенаправленного применения.</a:t>
            </a:r>
          </a:p>
          <a:p>
            <a:pPr marL="0" indent="457200" algn="just">
              <a:spcBef>
                <a:spcPct val="0"/>
              </a:spcBef>
              <a:defRPr/>
            </a:pPr>
            <a:r>
              <a:rPr lang="ru-RU" sz="2400" smtClean="0">
                <a:effectLst/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i="1" smtClean="0">
                <a:effectLst/>
                <a:latin typeface="Times New Roman" pitchFamily="18" charset="0"/>
                <a:cs typeface="Times New Roman" pitchFamily="18" charset="0"/>
              </a:rPr>
              <a:t>активной форме </a:t>
            </a:r>
            <a:r>
              <a:rPr lang="ru-RU" sz="2400" smtClean="0">
                <a:effectLst/>
                <a:latin typeface="Times New Roman" pitchFamily="18" charset="0"/>
                <a:cs typeface="Times New Roman" pitchFamily="18" charset="0"/>
              </a:rPr>
              <a:t>ЯР относятся модель, алгоритм, проект, программа и база знания. Эти формы можно трактовать в целом как стадии созревания ИР, степени доведения его до готовности и возможности превратиться в «силу».</a:t>
            </a:r>
          </a:p>
          <a:p>
            <a:pPr marL="0" indent="457200">
              <a:defRPr/>
            </a:pPr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B598A8-2CD7-4E11-9D6D-3423C4EC233A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r>
              <a:rPr lang="ru-RU" sz="2400" b="1" smtClean="0">
                <a:effectLst/>
                <a:latin typeface="Times New Roman" pitchFamily="18" charset="0"/>
                <a:cs typeface="Times New Roman" pitchFamily="18" charset="0"/>
              </a:rPr>
              <a:t>Общая ТЕХНОЛОГИЯ процессов сбора, передачи, обработки и хранения информации В СИСТЕМАХ</a:t>
            </a:r>
            <a:endParaRPr lang="ru-RU" sz="2400" b="1" smtClean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4525962"/>
          </a:xfrm>
        </p:spPr>
        <p:txBody>
          <a:bodyPr/>
          <a:lstStyle/>
          <a:p>
            <a:pPr marL="0" algn="just">
              <a:spcBef>
                <a:spcPct val="0"/>
              </a:spcBef>
              <a:buFont typeface="Times New Roman" pitchFamily="18" charset="0"/>
              <a:buAutoNum type="arabicPeriod"/>
              <a:tabLst>
                <a:tab pos="463550" algn="l"/>
              </a:tabLst>
              <a:defRPr/>
            </a:pPr>
            <a:r>
              <a:rPr lang="ru-RU" sz="2000" i="1" smtClean="0">
                <a:effectLst/>
                <a:latin typeface="Times New Roman" pitchFamily="18" charset="0"/>
                <a:cs typeface="Times New Roman" pitchFamily="18" charset="0"/>
              </a:rPr>
              <a:t>Процесс сбора информации. </a:t>
            </a:r>
            <a:r>
              <a:rPr lang="ru-RU" sz="2000" smtClean="0">
                <a:effectLst/>
                <a:latin typeface="Times New Roman" pitchFamily="18" charset="0"/>
                <a:cs typeface="Times New Roman" pitchFamily="18" charset="0"/>
              </a:rPr>
              <a:t>На этом этапе происходит восприятие информации, в процесс которого сведения, поступающие в систему из внешнего мира, преобразуются в форму, пригодную для дальнейшего использования. Благодаря восприятию информации обеспечивается связь системы с внешней средой. Сбор информации — это процесс получения информации из внешнего мира и приведение ее к виду, стандартному для данной информационной системы.</a:t>
            </a:r>
          </a:p>
          <a:p>
            <a:pPr marL="0" algn="just">
              <a:spcBef>
                <a:spcPct val="0"/>
              </a:spcBef>
              <a:buFont typeface="Times New Roman" pitchFamily="18" charset="0"/>
              <a:buAutoNum type="arabicPeriod"/>
              <a:tabLst>
                <a:tab pos="463550" algn="l"/>
              </a:tabLst>
              <a:defRPr/>
            </a:pPr>
            <a:r>
              <a:rPr lang="ru-RU" sz="2000" i="1" smtClean="0">
                <a:effectLst/>
                <a:latin typeface="Times New Roman" pitchFamily="18" charset="0"/>
                <a:cs typeface="Times New Roman" pitchFamily="18" charset="0"/>
              </a:rPr>
              <a:t>Процесс передачи информации. </a:t>
            </a:r>
            <a:r>
              <a:rPr lang="ru-RU" sz="2000" smtClean="0">
                <a:effectLst/>
                <a:latin typeface="Times New Roman" pitchFamily="18" charset="0"/>
                <a:cs typeface="Times New Roman" pitchFamily="18" charset="0"/>
              </a:rPr>
              <a:t>Осуществляется различными способами: с помощью курьера, пересылка по почте, доставка транспортом, дистанционная передача по каналам связи.</a:t>
            </a:r>
          </a:p>
          <a:p>
            <a:pPr marL="0">
              <a:spcBef>
                <a:spcPct val="0"/>
              </a:spcBef>
              <a:buFont typeface="Times New Roman" pitchFamily="18" charset="0"/>
              <a:buAutoNum type="arabicPeriod" startAt="3"/>
              <a:tabLst>
                <a:tab pos="463550" algn="l"/>
              </a:tabLst>
              <a:defRPr/>
            </a:pPr>
            <a:r>
              <a:rPr lang="ru-RU" sz="2000" i="1" smtClean="0">
                <a:effectLst/>
                <a:latin typeface="Times New Roman" pitchFamily="18" charset="0"/>
                <a:cs typeface="Times New Roman" pitchFamily="18" charset="0"/>
              </a:rPr>
              <a:t>Процесс обработки информации. </a:t>
            </a:r>
            <a:r>
              <a:rPr lang="ru-RU" sz="2000" smtClean="0">
                <a:effectLst/>
                <a:latin typeface="Times New Roman" pitchFamily="18" charset="0"/>
                <a:cs typeface="Times New Roman" pitchFamily="18" charset="0"/>
              </a:rPr>
              <a:t>В зависимости от поставленных за дач, система анализирует полученную информацию и принимает решени по ее дальнейшему использованию.</a:t>
            </a:r>
          </a:p>
          <a:p>
            <a:pPr marL="0">
              <a:spcBef>
                <a:spcPct val="0"/>
              </a:spcBef>
              <a:buFont typeface="Times New Roman" pitchFamily="18" charset="0"/>
              <a:buAutoNum type="arabicPeriod" startAt="3"/>
              <a:tabLst>
                <a:tab pos="463550" algn="l"/>
              </a:tabLst>
              <a:defRPr/>
            </a:pPr>
            <a:r>
              <a:rPr lang="ru-RU" sz="2000" i="1" smtClean="0">
                <a:effectLst/>
                <a:latin typeface="Times New Roman" pitchFamily="18" charset="0"/>
                <a:cs typeface="Times New Roman" pitchFamily="18" charset="0"/>
              </a:rPr>
              <a:t>Процесс хранения информации. </a:t>
            </a:r>
            <a:r>
              <a:rPr lang="ru-RU" sz="2000" smtClean="0">
                <a:effectLst/>
                <a:latin typeface="Times New Roman" pitchFamily="18" charset="0"/>
                <a:cs typeface="Times New Roman" pitchFamily="18" charset="0"/>
              </a:rPr>
              <a:t>В процессе получения, чтобы сократить время на поиск и обработку информации, возникает необходимость сохранении полученных результатов с целью дальнейшего использование Хранение информации осуществляется на технических носителях в вид информационных массивов.</a:t>
            </a:r>
          </a:p>
          <a:p>
            <a:pPr marL="0">
              <a:tabLst>
                <a:tab pos="463550" algn="l"/>
              </a:tabLst>
              <a:defRPr/>
            </a:pPr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EAF7DE-28CE-423C-AD74-A5EBAB7D5785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ru-RU" sz="2800" smtClean="0">
                <a:effectLst/>
                <a:cs typeface="Times New Roman" pitchFamily="18" charset="0"/>
              </a:rPr>
              <a:t>Принципиальная модель получения и обработки информации.</a:t>
            </a:r>
            <a:endParaRPr lang="ru-RU" sz="280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38AA6-1947-40D0-8B0D-A0EFE3B599B7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21508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125538"/>
            <a:ext cx="8208962" cy="559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A24FF6-8E70-48F9-9C07-803E1F0E4BF6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План лекции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  <a:defRPr/>
            </a:pPr>
            <a:r>
              <a:rPr lang="ru-RU" dirty="0" smtClean="0"/>
              <a:t>Основные понятия предмета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ru-RU" dirty="0" smtClean="0"/>
              <a:t>Исторические этапы развития информационного общества. 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ru-RU" dirty="0" smtClean="0"/>
              <a:t>Этапы </a:t>
            </a:r>
            <a:r>
              <a:rPr lang="ru-RU" dirty="0"/>
              <a:t>развития ИТ (информационных технологий)</a:t>
            </a:r>
            <a:endParaRPr lang="ru-RU" dirty="0" smtClean="0"/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ru-RU" dirty="0" smtClean="0"/>
              <a:t>Основы процесса получения и обработки информации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ru-RU" dirty="0" smtClean="0"/>
              <a:t>Измерение информации и данных</a:t>
            </a:r>
          </a:p>
          <a:p>
            <a:pPr marL="609600" indent="-609600" eaLnBrk="1" hangingPunct="1">
              <a:buFontTx/>
              <a:buNone/>
              <a:defRPr/>
            </a:pPr>
            <a:endParaRPr lang="ru-RU" dirty="0" smtClean="0"/>
          </a:p>
        </p:txBody>
      </p:sp>
      <p:sp>
        <p:nvSpPr>
          <p:cNvPr id="4101" name="Пятно 2 5"/>
          <p:cNvSpPr>
            <a:spLocks noChangeArrowheads="1"/>
          </p:cNvSpPr>
          <p:nvPr/>
        </p:nvSpPr>
        <p:spPr bwMode="auto">
          <a:xfrm>
            <a:off x="7143750" y="5429250"/>
            <a:ext cx="914400" cy="914400"/>
          </a:xfrm>
          <a:prstGeom prst="irregularSeal2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4105" name="~PP9101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99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28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4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76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5"/>
                </p:tgtEl>
              </p:cMediaNode>
            </p:audio>
          </p:childTnLst>
        </p:cTn>
      </p:par>
    </p:tnLst>
    <p:bldLst>
      <p:bldP spid="3074" grpId="0"/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A5170-AE0B-4337-8D43-DC454FE4A73C}" type="slidenum">
              <a:rPr lang="ru-RU"/>
              <a:pPr>
                <a:defRPr/>
              </a:pPr>
              <a:t>20</a:t>
            </a:fld>
            <a:endParaRPr lang="ru-RU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Предмет информационных технологий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dirty="0" smtClean="0"/>
              <a:t>аппаратное обеспечение (АО) средств вычислительное техники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dirty="0" smtClean="0"/>
              <a:t>программное обеспечение (ПО) средств вычислительной техники</a:t>
            </a:r>
          </a:p>
        </p:txBody>
      </p:sp>
      <p:pic>
        <p:nvPicPr>
          <p:cNvPr id="15368" name="~PP139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57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7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8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8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8"/>
                </p:tgtEl>
              </p:cMediaNode>
            </p:audio>
          </p:childTnLst>
        </p:cTn>
      </p:par>
    </p:tnLst>
    <p:bldLst>
      <p:bldP spid="8194" grpId="0"/>
      <p:bldP spid="819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b="1" dirty="0" smtClean="0"/>
              <a:t>Этапы развития ИТ (информационных технологий)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2400" dirty="0" smtClean="0"/>
              <a:t>Существует несколько точек зрения на развитие информационных технологий с использованием компьютеров, которые определяются различными признаками деления. Общим для всех изложенных ниже подходов является то, что с появлением ПК (персональных компьютеров) начался новый этап развития ИТ. Основной целью становится удовлетворение персональных информационных потребностей человека, как для профессиональной, так и для бытовой сферы. Может быть рассмотрена следующая классификация развития ИТ по признакам: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F9562F-DA3F-4A4F-A2EF-ACE602445C37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dirty="0" smtClean="0"/>
              <a:t>По виду задач и по виду процессов обработки информации.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/>
              <a:buChar char="•"/>
              <a:defRPr/>
            </a:pPr>
            <a:r>
              <a:rPr lang="ru-RU" dirty="0" smtClean="0"/>
              <a:t>1-й этап (60 - 70-е гг.) — обработка данных в вычислительных центрах в режиме коллективного пользования. </a:t>
            </a:r>
          </a:p>
          <a:p>
            <a:pPr lvl="1">
              <a:buFont typeface="Arial"/>
              <a:buChar char="•"/>
              <a:defRPr/>
            </a:pPr>
            <a:endParaRPr lang="ru-RU" dirty="0" smtClean="0"/>
          </a:p>
          <a:p>
            <a:pPr lvl="1">
              <a:buFont typeface="Arial"/>
              <a:buChar char="•"/>
              <a:defRPr/>
            </a:pPr>
            <a:r>
              <a:rPr lang="ru-RU" dirty="0" smtClean="0"/>
              <a:t>2-й этап (с 80-х гг.) — создание ИТ, направленных на решение стратегических задач.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46E0EE-AA4C-4690-8E8C-727674FEF15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600" dirty="0" smtClean="0"/>
              <a:t>По используемому техническому обеспечению 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1600200"/>
            <a:ext cx="8362950" cy="4525963"/>
          </a:xfrm>
        </p:spPr>
        <p:txBody>
          <a:bodyPr/>
          <a:lstStyle/>
          <a:p>
            <a:pPr lvl="1">
              <a:buFont typeface="Arial"/>
              <a:buChar char="•"/>
              <a:defRPr/>
            </a:pPr>
            <a:r>
              <a:rPr lang="ru-RU" sz="2400" dirty="0" smtClean="0"/>
              <a:t>1-й этап (до конца 60-х гг.) – решение проблемы обработки больших объемов данных в условиях ограниченных возможностей аппаратных средств. </a:t>
            </a:r>
          </a:p>
          <a:p>
            <a:pPr lvl="1">
              <a:buFont typeface="Arial"/>
              <a:buChar char="•"/>
              <a:defRPr/>
            </a:pPr>
            <a:r>
              <a:rPr lang="ru-RU" sz="2400" dirty="0" smtClean="0"/>
              <a:t>2-и этап (до конца 70-х гг.) -распространение ЭВМ серии IBM/360, БЭСМ, МЭСМ</a:t>
            </a:r>
          </a:p>
          <a:p>
            <a:pPr lvl="1">
              <a:buFont typeface="Arial"/>
              <a:buChar char="•"/>
              <a:defRPr/>
            </a:pPr>
            <a:r>
              <a:rPr lang="ru-RU" sz="2400" dirty="0" smtClean="0"/>
              <a:t>3-й этап (с начала 80-х гг.) — компьютер становится инструментом непрофессионального пользователя, а ИТ — средством поддержки принятия его решений </a:t>
            </a:r>
          </a:p>
          <a:p>
            <a:pPr lvl="1">
              <a:buFont typeface="Arial"/>
              <a:buChar char="•"/>
              <a:defRPr/>
            </a:pPr>
            <a:r>
              <a:rPr lang="ru-RU" sz="2400" dirty="0" smtClean="0"/>
              <a:t>4-йэтап (с начала 90-х гг.) — создание современной технологии </a:t>
            </a:r>
            <a:r>
              <a:rPr lang="ru-RU" sz="2400" dirty="0" err="1" smtClean="0"/>
              <a:t>межорганизационных</a:t>
            </a:r>
            <a:r>
              <a:rPr lang="ru-RU" sz="2400" dirty="0" smtClean="0"/>
              <a:t> связей и ИС.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D05B93-A3CF-42CB-89BF-58CB247DC35F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dirty="0" smtClean="0"/>
              <a:t>По преимуществам, которое приносит компьютерная технология: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5538"/>
            <a:ext cx="9109075" cy="5616575"/>
          </a:xfrm>
        </p:spPr>
        <p:txBody>
          <a:bodyPr/>
          <a:lstStyle/>
          <a:p>
            <a:pPr lvl="1">
              <a:buFont typeface="Arial"/>
              <a:buChar char="•"/>
              <a:defRPr/>
            </a:pPr>
            <a:r>
              <a:rPr lang="ru-RU" sz="2400" dirty="0" smtClean="0"/>
              <a:t>1-й этап (с начала 60-х гг.)-обеспечение эффективной обработкой информации при выполнении рутинных операций с ориентацией на централизованное коллективное использование ресурсов вычислительных центров. Основным критерием оценки эффективности создаваемых ИС была разница между затраченными на разработку и сэкономленными в результате внедрения средствами. Основной проблемой на этом этапе была психологическая — плохое взаимодействие пользователей, для которых создавались ИТ, и разработчиков из-за различия их взглядов и понимания решаемых проблем. Как следствие этой проблемы, создавались системы, которые пользователи плохо воспринимали и, несмотря на их достаточно большие возможности, не использовали в полной мере.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266759-DE28-44DB-9522-E1D3CCE6BC8F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3200" dirty="0">
                <a:solidFill>
                  <a:srgbClr val="B39257"/>
                </a:solidFill>
              </a:rPr>
              <a:t>По преимуществам, которое приносит компьютерная технология: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513"/>
            <a:ext cx="9144000" cy="5073650"/>
          </a:xfrm>
        </p:spPr>
        <p:txBody>
          <a:bodyPr/>
          <a:lstStyle/>
          <a:p>
            <a:pPr lvl="1">
              <a:buClr>
                <a:srgbClr val="B39257"/>
              </a:buClr>
              <a:buFont typeface="Arial"/>
              <a:buChar char="•"/>
              <a:defRPr/>
            </a:pPr>
            <a:r>
              <a:rPr lang="ru-RU" sz="2300" dirty="0">
                <a:solidFill>
                  <a:srgbClr val="000000"/>
                </a:solidFill>
              </a:rPr>
              <a:t>2-й этап (с середины 70-х гг.) связан с появлением персональных компьютеров. Изменился подход к созданию ИС — ориентация смещается в сторону индивидуального пользователя для поддержки принимаемых им решений. Пользователь заинтересован в проводимой разработке, налаживается контакт с разработчиком, возникает взаимопонимание обеих групп специалистов. На этом этапе используется как централизованная обработка данных, характерная для первого этапа, так и децентрализованная, базирующаяся на решении локальных задач и работе с локальными базами данных на рабочем месте пользователя. </a:t>
            </a:r>
          </a:p>
          <a:p>
            <a:pPr lvl="1">
              <a:buClr>
                <a:srgbClr val="B39257"/>
              </a:buClr>
              <a:buFont typeface="Arial"/>
              <a:buChar char="•"/>
              <a:defRPr/>
            </a:pPr>
            <a:r>
              <a:rPr lang="ru-RU" sz="2300" dirty="0">
                <a:solidFill>
                  <a:srgbClr val="000000"/>
                </a:solidFill>
              </a:rPr>
              <a:t>3-й этап (с начала 90-х гг.) связан с понятием анализа стратегических преимуществ в бизнесе и основан на достижениях телекоммуникационной технологии распределенной обработки информации. </a:t>
            </a:r>
          </a:p>
          <a:p>
            <a:pPr>
              <a:defRPr/>
            </a:pPr>
            <a:endParaRPr lang="ru-RU" sz="23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500795-B5EE-4640-AAD3-1D5CAD5F9093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/>
          <a:lstStyle/>
          <a:p>
            <a:pPr>
              <a:defRPr/>
            </a:pPr>
            <a:r>
              <a:rPr lang="ru-RU" sz="3200" dirty="0" smtClean="0"/>
              <a:t>По применяемому инструментарию ИТ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6350" y="1125538"/>
            <a:ext cx="9144000" cy="5432425"/>
          </a:xfrm>
        </p:spPr>
        <p:txBody>
          <a:bodyPr/>
          <a:lstStyle/>
          <a:p>
            <a:pPr lvl="1">
              <a:buFont typeface="Arial"/>
              <a:buChar char="•"/>
              <a:defRPr/>
            </a:pPr>
            <a:r>
              <a:rPr lang="ru-RU" sz="2400" dirty="0" smtClean="0"/>
              <a:t>1-й этап (до второй половины XIX в.) — "ручная" ИТ, инструментарий которой составляли: перо, чернильница, книга. Коммуникации осуществлялись ручным способом путем переправки через почту писем, пакетов, депеш. Основная цель технологии — представление информации в нужной форме. </a:t>
            </a:r>
          </a:p>
          <a:p>
            <a:pPr lvl="1">
              <a:buFont typeface="Arial"/>
              <a:buChar char="•"/>
              <a:defRPr/>
            </a:pPr>
            <a:r>
              <a:rPr lang="ru-RU" sz="2400" dirty="0" smtClean="0"/>
              <a:t>2-й этап (с конца XIX в.) — "механическая" технология, инструментарий которой составляли: пишущая машинка, телефон, диктофон, оснащенная более совершенными средствами доставки почта. Основная цель технологии — представление информации в нужной форме более удобными средствами. </a:t>
            </a:r>
          </a:p>
          <a:p>
            <a:pPr>
              <a:defRPr/>
            </a:pP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F7F8A-3CD5-4F64-88C8-5231392A180F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ru-RU" sz="3200" dirty="0">
                <a:solidFill>
                  <a:srgbClr val="B39257"/>
                </a:solidFill>
              </a:rPr>
              <a:t>По применяемому инструментарию ИТ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6513" y="1844675"/>
            <a:ext cx="9180513" cy="4281488"/>
          </a:xfrm>
        </p:spPr>
        <p:txBody>
          <a:bodyPr/>
          <a:lstStyle/>
          <a:p>
            <a:pPr lvl="1">
              <a:buClr>
                <a:srgbClr val="B39257"/>
              </a:buClr>
              <a:buFont typeface="Arial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</a:rPr>
              <a:t>3-й этап (40 — 60-е гг. XX в.) — "электрическая" технология, инструментарий которой составляли: большие ЭВМ и соответствующее программное обеспечение, электрические пишущие машинки, ксероксы, портативные диктофоны. Изменяется цель технологии. Акцент в информационной технологии начинает перемещаться с формы представления информации на формирование ее содержания.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DFAF75-39B5-4E49-8461-CCB365227E51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dirty="0">
                <a:solidFill>
                  <a:srgbClr val="B39257"/>
                </a:solidFill>
              </a:rPr>
              <a:t>По применяемому инструментарию ИТ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 lvl="1">
              <a:buClr>
                <a:srgbClr val="B39257"/>
              </a:buClr>
              <a:buFont typeface="Arial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</a:rPr>
              <a:t>4-й этап (с начала 70-х гг.) — "электронная" технология, основным инструментарием которой становятся большие ЭВМ и создаваемые на их базе ИС, оснащенные широким спектром базовых и специализированных программных комплексов. Центр тяжести технологии еще более смещается на формирование содержательной стороны информации для различных сфер использования, особенно на организацию аналитической работы. Был приобретен опыт формирования содержательной стороны информации и подготовлена профессиональная, психологическая и социальная база для перехода на новый этап развития технологии.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AEA59A-2BCD-4BCF-BFDD-44A800F5C9B3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dirty="0">
                <a:solidFill>
                  <a:srgbClr val="B39257"/>
                </a:solidFill>
              </a:rPr>
              <a:t>По применяемому инструментарию ИТ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Clr>
                <a:srgbClr val="B39257"/>
              </a:buClr>
              <a:buFont typeface="Arial"/>
              <a:buChar char="•"/>
              <a:defRPr/>
            </a:pPr>
            <a:r>
              <a:rPr lang="ru-RU" sz="2400" dirty="0">
                <a:solidFill>
                  <a:srgbClr val="000000"/>
                </a:solidFill>
              </a:rPr>
              <a:t>5-й этап (с середины 80-х гг.) — "компьютерная" ("новая") технология, основным инструментарием которой является персональный компьютер с широким спектром стандартных программных продуктов разного назначения. На этом этапе происходит процесс персонализации ИС, которая проявляется в создании систем поддержки принятия решений. Начинают широко использоваться в различных областях глобальные и локальные компьютерные сети.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7BB06-CEE9-4E43-9F45-6D2442AD3FD9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171C1C-C848-4A15-8417-EFA3A7F19F51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Рекомендуемая литература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16013" y="1844675"/>
            <a:ext cx="6911975" cy="298132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dirty="0" smtClean="0"/>
              <a:t>	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Основная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А.И. Бердичевский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800" dirty="0" smtClean="0"/>
              <a:t>Информационные технологии управления. Учебно-методическое пособие. ­­­‒ СПб филиал ГУ-ВШЭ, 2005. – 84с.</a:t>
            </a:r>
          </a:p>
        </p:txBody>
      </p:sp>
      <p:pic>
        <p:nvPicPr>
          <p:cNvPr id="5129" name="~PP3116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05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2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9"/>
                </p:tgtEl>
              </p:cMediaNode>
            </p:audio>
          </p:childTnLst>
        </p:cTn>
      </p:par>
    </p:tnLst>
    <p:bldLst>
      <p:bldP spid="4098" grpId="0"/>
      <p:bldP spid="409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30238"/>
          </a:xfrm>
        </p:spPr>
        <p:txBody>
          <a:bodyPr/>
          <a:lstStyle/>
          <a:p>
            <a:pPr>
              <a:defRPr/>
            </a:pPr>
            <a:r>
              <a:rPr lang="ru-RU" sz="3200" dirty="0" smtClean="0"/>
              <a:t>По методологии использования ИТ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9275"/>
            <a:ext cx="9144000" cy="5216525"/>
          </a:xfrm>
        </p:spPr>
        <p:txBody>
          <a:bodyPr/>
          <a:lstStyle/>
          <a:p>
            <a:pPr lvl="1">
              <a:buFont typeface="Arial"/>
              <a:buChar char="•"/>
              <a:defRPr/>
            </a:pPr>
            <a:r>
              <a:rPr lang="ru-RU" sz="2400" dirty="0" smtClean="0"/>
              <a:t>1-й этап (до конца 80-х гг.) - централизованная обработка информации на ЭВМ вычислительных центров. Создавались крупные вычислительные центры коллективного пользования, оснащенные большими ЭВМ. Применение таких ЭВМ позволяло обрабатывать большие массивы входной информации и получать на этой основе различные виды информационной продукции, которая затем передавалась пользователям. </a:t>
            </a:r>
          </a:p>
          <a:p>
            <a:pPr lvl="1">
              <a:buFont typeface="Arial"/>
              <a:buChar char="•"/>
              <a:defRPr/>
            </a:pPr>
            <a:r>
              <a:rPr lang="ru-RU" sz="2400" dirty="0" smtClean="0"/>
              <a:t>2-й этап (до конца 90-х гг.) - децентрализованная обработка информации связанная с появлением ПК и развитием средств телекоммуникаций. </a:t>
            </a:r>
          </a:p>
          <a:p>
            <a:pPr lvl="1">
              <a:buFont typeface="Arial"/>
              <a:buChar char="•"/>
              <a:defRPr/>
            </a:pPr>
            <a:r>
              <a:rPr lang="ru-RU" sz="2400" dirty="0" smtClean="0"/>
              <a:t>3-й этап - рациональная обработка информации. Достоинства и недостатки централизованной и де-централизованной ИТ привели к необходимости разумного сочетания того, и другого подхода.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A03156-3A48-435C-A1E1-21D60DF942BD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00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Российская специфика развития ИТ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Связана прежде всего с отставанием в создании персональных компьютеров и программного обеспечения для пользователей примерно на 20 лет.</a:t>
            </a:r>
          </a:p>
          <a:p>
            <a:pPr>
              <a:defRPr/>
            </a:pPr>
            <a:r>
              <a:rPr lang="ru-RU" dirty="0" smtClean="0"/>
              <a:t>Однако в 90-х годах с появлением на рынке иностранных компьютеров и ПО отставание стало стремительно сокращаться и в настоящий момент, благодаря развитию интернет практически отсутствует.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B9B579-1A0B-464F-BF27-FE726318C729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9AC5AB-5140-4745-B55A-26539E505AB2}" type="slidenum">
              <a:rPr lang="ru-RU"/>
              <a:pPr>
                <a:defRPr/>
              </a:pPr>
              <a:t>32</a:t>
            </a:fld>
            <a:endParaRPr lang="ru-RU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2189163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5400" smtClean="0">
                <a:effectLst/>
              </a:rPr>
              <a:t>3. </a:t>
            </a:r>
            <a:r>
              <a:rPr lang="ru-RU" sz="5400" smtClean="0"/>
              <a:t>Основы процесса получения и обработки информации</a:t>
            </a:r>
          </a:p>
        </p:txBody>
      </p:sp>
      <p:pic>
        <p:nvPicPr>
          <p:cNvPr id="31751" name="~PP269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22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95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7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1"/>
                </p:tgtEl>
              </p:cMediaNode>
            </p:audio>
          </p:childTnLst>
        </p:cTn>
      </p:par>
    </p:tnLst>
    <p:bldLst>
      <p:bldP spid="6861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638300"/>
          </a:xfrm>
        </p:spPr>
        <p:txBody>
          <a:bodyPr/>
          <a:lstStyle/>
          <a:p>
            <a:pPr>
              <a:defRPr/>
            </a:pPr>
            <a:r>
              <a:rPr lang="ru-RU" sz="6000" b="1" i="1" smtClean="0"/>
              <a:t>Информационное</a:t>
            </a:r>
            <a:r>
              <a:rPr lang="ru-RU" sz="6600" b="1" i="1" smtClean="0"/>
              <a:t> </a:t>
            </a:r>
            <a:r>
              <a:rPr lang="ru-RU" sz="6000" b="1" i="1" smtClean="0"/>
              <a:t>общество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060575"/>
            <a:ext cx="8229600" cy="4105275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sz="4000" b="1" i="1" smtClean="0"/>
              <a:t>теоретическая концепция постиндустриального общества; историческая фаза возможного развития цивилизации, в которой главными продуктами производства становятся информация и знания.</a:t>
            </a:r>
          </a:p>
        </p:txBody>
      </p:sp>
      <p:pic>
        <p:nvPicPr>
          <p:cNvPr id="74756" name="~PP269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09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2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75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ru-RU" sz="4000" b="1" i="1" smtClean="0"/>
              <a:t>Отличительные черты информационного общества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8964613" cy="5732462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sz="2400" b="1" i="1" smtClean="0"/>
              <a:t>увеличение роли информации, знаний и информационных технологий в жизни </a:t>
            </a:r>
            <a:r>
              <a:rPr lang="ru-RU" sz="2400" b="1" i="1" smtClean="0">
                <a:hlinkClick r:id="rId3" tooltip="Общество"/>
              </a:rPr>
              <a:t>общества</a:t>
            </a:r>
            <a:r>
              <a:rPr lang="ru-RU" sz="2400" b="1" i="1" smtClean="0"/>
              <a:t>; 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i="1" smtClean="0"/>
              <a:t>возрастание числа людей, занятых информационными технологиями, коммуникациями и производством информационных </a:t>
            </a:r>
            <a:r>
              <a:rPr lang="ru-RU" sz="2400" b="1" i="1" smtClean="0">
                <a:hlinkClick r:id="rId4" tooltip="Продукт"/>
              </a:rPr>
              <a:t>продуктов</a:t>
            </a:r>
            <a:r>
              <a:rPr lang="ru-RU" sz="2400" b="1" i="1" smtClean="0"/>
              <a:t> и </a:t>
            </a:r>
            <a:r>
              <a:rPr lang="ru-RU" sz="2400" b="1" i="1" smtClean="0">
                <a:hlinkClick r:id="rId5" tooltip="Услуга"/>
              </a:rPr>
              <a:t>услуг</a:t>
            </a:r>
            <a:r>
              <a:rPr lang="ru-RU" sz="2400" b="1" i="1" smtClean="0"/>
              <a:t> в </a:t>
            </a:r>
            <a:r>
              <a:rPr lang="ru-RU" sz="2400" b="1" i="1" smtClean="0">
                <a:hlinkClick r:id="rId6" tooltip="ВВП"/>
              </a:rPr>
              <a:t>валовом внутреннем продукте</a:t>
            </a:r>
            <a:r>
              <a:rPr lang="ru-RU" sz="2400" b="1" i="1" smtClean="0"/>
              <a:t>; 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i="1" smtClean="0"/>
              <a:t>нарастающая </a:t>
            </a:r>
            <a:r>
              <a:rPr lang="ru-RU" sz="2400" b="1" i="1" smtClean="0">
                <a:hlinkClick r:id="rId7" tooltip="Информатизация (страница отсутствует)"/>
              </a:rPr>
              <a:t>информатизация</a:t>
            </a:r>
            <a:r>
              <a:rPr lang="ru-RU" sz="2400" b="1" i="1" smtClean="0"/>
              <a:t> общества с использованием телефонии, радио, телевидения, сети Интернет , а также традиционных и электронных СМИ; 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i="1" smtClean="0"/>
              <a:t>создание глобального </a:t>
            </a:r>
            <a:r>
              <a:rPr lang="ru-RU" sz="2400" b="1" i="1" smtClean="0">
                <a:hlinkClick r:id="rId8" tooltip="Информационное пространство (страница отсутствует)"/>
              </a:rPr>
              <a:t>информационного пространства</a:t>
            </a:r>
            <a:r>
              <a:rPr lang="ru-RU" sz="2400" b="1" i="1" smtClean="0"/>
              <a:t>, обеспечивающего: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smtClean="0"/>
              <a:t>(а) эффективное информационное взаимодействие людей,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smtClean="0"/>
              <a:t>(б) их доступ к мировым информационным ресурсам и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i="1" smtClean="0"/>
              <a:t> (в) удовлетворение их потребностей в информационных продуктах и услугах.</a:t>
            </a:r>
            <a:r>
              <a:rPr lang="ru-RU" sz="1600" b="1" i="1" smtClean="0"/>
              <a:t> </a:t>
            </a:r>
            <a:endParaRPr lang="ru-RU" sz="1600" smtClean="0">
              <a:effectLst/>
            </a:endParaRPr>
          </a:p>
        </p:txBody>
      </p:sp>
      <p:pic>
        <p:nvPicPr>
          <p:cNvPr id="73732" name="~PP270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01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4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7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3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20688" y="115888"/>
            <a:ext cx="8229600" cy="703262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Программы развития ИО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0688" y="3573463"/>
            <a:ext cx="8229600" cy="2981325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Первая программа ИО – «</a:t>
            </a:r>
            <a:r>
              <a:rPr lang="ru-RU" sz="36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Национальная информационная инфраструктура</a:t>
            </a:r>
            <a:r>
              <a:rPr lang="ru-RU" sz="3600" dirty="0" smtClean="0"/>
              <a:t>» была разработана в начале 90-х годов ХХ века в </a:t>
            </a:r>
            <a:r>
              <a:rPr lang="ru-RU" sz="36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США.</a:t>
            </a:r>
          </a:p>
        </p:txBody>
      </p:sp>
      <p:pic>
        <p:nvPicPr>
          <p:cNvPr id="75780" name="~PP772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71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79388" y="765175"/>
            <a:ext cx="871378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/>
              <a:t>На современном этапе информационное развитие общества является </a:t>
            </a:r>
          </a:p>
          <a:p>
            <a:pPr eaLnBrk="1" hangingPunct="1"/>
            <a:r>
              <a:rPr lang="ru-RU" sz="2000"/>
              <a:t>важным стратегическим, политическим, экономическим и социальным </a:t>
            </a:r>
          </a:p>
          <a:p>
            <a:pPr eaLnBrk="1" hangingPunct="1"/>
            <a:r>
              <a:rPr lang="ru-RU" sz="2000"/>
              <a:t>факторами развития общества.</a:t>
            </a:r>
          </a:p>
          <a:p>
            <a:pPr eaLnBrk="1" hangingPunct="1"/>
            <a:r>
              <a:rPr lang="ru-RU" sz="2000"/>
              <a:t>Так например 31.08.09. Дмитрий Медведев на совещании указал на то, </a:t>
            </a:r>
          </a:p>
          <a:p>
            <a:pPr eaLnBrk="1" hangingPunct="1"/>
            <a:r>
              <a:rPr lang="ru-RU" sz="2000"/>
              <a:t>что информационное развитие Российского общества отстаёт от ведущих мировых государств, в частности:</a:t>
            </a:r>
          </a:p>
          <a:p>
            <a:pPr eaLnBrk="1" hangingPunct="1"/>
            <a:r>
              <a:rPr lang="ru-RU" sz="2000" b="1"/>
              <a:t>Электронное правительство</a:t>
            </a:r>
            <a:r>
              <a:rPr lang="ru-RU" sz="2000"/>
              <a:t> и Административная часть, а так же </a:t>
            </a:r>
          </a:p>
          <a:p>
            <a:pPr eaLnBrk="1" hangingPunct="1"/>
            <a:r>
              <a:rPr lang="ru-RU" sz="2000"/>
              <a:t>организация </a:t>
            </a:r>
            <a:r>
              <a:rPr lang="ru-RU" sz="2000" b="1"/>
              <a:t>дистанционного обучения, </a:t>
            </a:r>
            <a:r>
              <a:rPr lang="ru-RU" sz="2000"/>
              <a:t>но уже в мае 2010 года заработал портал</a:t>
            </a:r>
            <a:r>
              <a:rPr lang="ru-RU" sz="2000" b="1"/>
              <a:t> </a:t>
            </a:r>
            <a:r>
              <a:rPr lang="en-US" sz="2000" b="1"/>
              <a:t>www.gosuslugi.ru</a:t>
            </a:r>
            <a:endParaRPr lang="ru-RU" sz="2000" b="1"/>
          </a:p>
        </p:txBody>
      </p:sp>
    </p:spTree>
  </p:cSld>
  <p:clrMapOvr>
    <a:masterClrMapping/>
  </p:clrMapOvr>
  <p:transition advTm="151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57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78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33EF40-2D25-4E05-B9CB-DC42F27F322E}" type="slidenum">
              <a:rPr lang="ru-RU"/>
              <a:pPr>
                <a:defRPr/>
              </a:pPr>
              <a:t>36</a:t>
            </a:fld>
            <a:endParaRPr lang="ru-RU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«Электронная Европа»</a:t>
            </a:r>
            <a:br>
              <a:rPr lang="ru-RU" sz="4000" smtClean="0"/>
            </a:br>
            <a:r>
              <a:rPr lang="ru-RU" sz="4000" smtClean="0"/>
              <a:t> </a:t>
            </a:r>
            <a:r>
              <a:rPr lang="en-US" sz="4000" smtClean="0"/>
              <a:t>(</a:t>
            </a:r>
            <a:r>
              <a:rPr lang="ru-RU" sz="4000" smtClean="0"/>
              <a:t>е-Европа)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Все школы имеют выход в ИНТЕРНЕТ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Быстрый ИНТЕРНЕТ для исследователей и студентов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Вовлечение в электронное сообщество нетрудоспособного населения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Онлайновая медицина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Интеллектуализация автотранспорта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Электронная коммерция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Смарт-карты для электронного доступа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Онлайновое правительство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800" smtClean="0"/>
          </a:p>
        </p:txBody>
      </p:sp>
      <p:pic>
        <p:nvPicPr>
          <p:cNvPr id="34824" name="~PP1756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94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984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8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4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4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24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74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4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74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240"/>
                            </p:stCondLst>
                            <p:childTnLst>
                              <p:par>
                                <p:cTn id="3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40"/>
                            </p:stCondLst>
                            <p:childTnLst>
                              <p:par>
                                <p:cTn id="4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4"/>
                </p:tgtEl>
              </p:cMediaNode>
            </p:audio>
          </p:childTnLst>
        </p:cTn>
      </p:par>
    </p:tnLst>
    <p:bldLst>
      <p:bldP spid="18434" grpId="0"/>
      <p:bldP spid="1843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2E06C-A5AC-419D-BDFB-2201C4DA8E68}" type="slidenum">
              <a:rPr lang="ru-RU"/>
              <a:pPr>
                <a:defRPr/>
              </a:pPr>
              <a:t>37</a:t>
            </a:fld>
            <a:endParaRPr lang="ru-RU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«Электронная Россия»</a:t>
            </a:r>
            <a:br>
              <a:rPr lang="ru-RU" sz="4000" smtClean="0"/>
            </a:br>
            <a:r>
              <a:rPr lang="ru-RU" sz="4000" smtClean="0"/>
              <a:t> </a:t>
            </a:r>
            <a:r>
              <a:rPr lang="en-US" sz="4000" smtClean="0"/>
              <a:t>(</a:t>
            </a:r>
            <a:r>
              <a:rPr lang="ru-RU" sz="4000" smtClean="0"/>
              <a:t>е-Россия), 2002-2010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Доступ в ИНТЕРНЕТ всего населения;</a:t>
            </a:r>
          </a:p>
          <a:p>
            <a:pPr eaLnBrk="1" hangingPunct="1">
              <a:defRPr/>
            </a:pPr>
            <a:r>
              <a:rPr lang="ru-RU" smtClean="0"/>
              <a:t>К ИНТЕРНЕТУ должны быть подключены все Российские ВУЗы и 50% школ;</a:t>
            </a:r>
          </a:p>
          <a:p>
            <a:pPr eaLnBrk="1" hangingPunct="1">
              <a:defRPr/>
            </a:pPr>
            <a:r>
              <a:rPr lang="ru-RU" smtClean="0"/>
              <a:t>Развитая система подготовки специалистов по информатике и ИТ.</a:t>
            </a:r>
          </a:p>
        </p:txBody>
      </p:sp>
      <p:pic>
        <p:nvPicPr>
          <p:cNvPr id="35848" name="~PP377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381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487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8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64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14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" decel="100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64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0" decel="100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48"/>
                </p:tgtEl>
              </p:cMediaNode>
            </p:audio>
          </p:childTnLst>
        </p:cTn>
      </p:par>
    </p:tnLst>
    <p:bldLst>
      <p:bldP spid="19458" grpId="0"/>
      <p:bldP spid="1945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40883-C875-49D0-811C-1E117DC8D075}" type="slidenum">
              <a:rPr lang="ru-RU"/>
              <a:pPr>
                <a:defRPr/>
              </a:pPr>
              <a:t>38</a:t>
            </a:fld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49500"/>
            <a:ext cx="8229600" cy="2263775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sz="6000" smtClean="0">
                <a:effectLst/>
              </a:rPr>
              <a:t>1.4. Информация, данные, методы</a:t>
            </a:r>
          </a:p>
        </p:txBody>
      </p:sp>
      <p:pic>
        <p:nvPicPr>
          <p:cNvPr id="45063" name="~PP588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583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0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3"/>
                </p:tgtEl>
              </p:cMediaNode>
            </p:audio>
          </p:childTnLst>
        </p:cTn>
      </p:par>
    </p:tnLst>
    <p:bldLst>
      <p:bldP spid="6963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47026-6133-4303-9DB6-327EA00C3628}" type="slidenum">
              <a:rPr lang="ru-RU"/>
              <a:pPr>
                <a:defRPr/>
              </a:pPr>
              <a:t>39</a:t>
            </a:fld>
            <a:endParaRPr lang="ru-RU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24765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4000" smtClean="0">
                <a:effectLst/>
              </a:rPr>
              <a:t>Термин </a:t>
            </a:r>
            <a:r>
              <a:rPr lang="ru-RU" sz="4000" b="1" i="1" smtClean="0">
                <a:solidFill>
                  <a:srgbClr val="990033"/>
                </a:solidFill>
                <a:effectLst/>
              </a:rPr>
              <a:t>информация</a:t>
            </a:r>
            <a:r>
              <a:rPr lang="ru-RU" sz="4000" smtClean="0">
                <a:solidFill>
                  <a:srgbClr val="CC3300"/>
                </a:solidFill>
                <a:effectLst/>
              </a:rPr>
              <a:t> </a:t>
            </a:r>
            <a:r>
              <a:rPr lang="ru-RU" sz="4000" smtClean="0">
                <a:effectLst/>
              </a:rPr>
              <a:t>происходит от латинского слова </a:t>
            </a:r>
            <a:r>
              <a:rPr lang="en-US" sz="4000" smtClean="0">
                <a:effectLst/>
              </a:rPr>
              <a:t>informatio – </a:t>
            </a:r>
            <a:r>
              <a:rPr lang="ru-RU" sz="4000" smtClean="0">
                <a:effectLst/>
              </a:rPr>
              <a:t>разъяснение, осведомление, изложение</a:t>
            </a:r>
            <a:r>
              <a:rPr lang="ru-RU" smtClean="0">
                <a:effectLst/>
              </a:rPr>
              <a:t>.</a:t>
            </a:r>
          </a:p>
        </p:txBody>
      </p:sp>
      <p:pic>
        <p:nvPicPr>
          <p:cNvPr id="46087" name="~PP1896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625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0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087"/>
                </p:tgtEl>
              </p:cMediaNode>
            </p:audio>
          </p:childTnLst>
        </p:cTn>
      </p:par>
    </p:tnLst>
    <p:bldLst>
      <p:bldP spid="737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C98CE-D3D2-4DA2-8E93-9F667AD7778D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8477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/>
              <a:t>Дополнительная 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000125"/>
            <a:ext cx="8229600" cy="5643563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effectLst/>
              </a:rPr>
              <a:t>Информационные</a:t>
            </a:r>
            <a:r>
              <a:rPr lang="ru-RU" sz="2800" dirty="0" smtClean="0">
                <a:effectLst/>
              </a:rPr>
              <a:t> </a:t>
            </a:r>
            <a:r>
              <a:rPr lang="ru-RU" sz="2800" b="1" dirty="0">
                <a:effectLst/>
              </a:rPr>
              <a:t>технологии</a:t>
            </a:r>
            <a:r>
              <a:rPr lang="ru-RU" sz="2800" dirty="0">
                <a:effectLst/>
              </a:rPr>
              <a:t>: Учебное пособие 2-е </a:t>
            </a:r>
            <a:r>
              <a:rPr lang="ru-RU" sz="2800" dirty="0" err="1" smtClean="0">
                <a:effectLst/>
              </a:rPr>
              <a:t>изд</a:t>
            </a:r>
            <a:r>
              <a:rPr lang="ru-RU" sz="2800" dirty="0" smtClean="0">
                <a:effectLst/>
              </a:rPr>
              <a:t> </a:t>
            </a:r>
            <a:r>
              <a:rPr lang="ru-RU" sz="2400" dirty="0" smtClean="0">
                <a:effectLst/>
              </a:rPr>
              <a:t>Б. Я. Советов, В. В. </a:t>
            </a:r>
            <a:r>
              <a:rPr lang="ru-RU" sz="2400" dirty="0" err="1" smtClean="0">
                <a:effectLst/>
              </a:rPr>
              <a:t>Цехановский</a:t>
            </a:r>
            <a:r>
              <a:rPr lang="ru-RU" sz="2400" dirty="0" smtClean="0">
                <a:effectLst/>
              </a:rPr>
              <a:t> </a:t>
            </a:r>
          </a:p>
          <a:p>
            <a:pPr>
              <a:defRPr/>
            </a:pPr>
            <a:r>
              <a:rPr lang="ru-RU" sz="2800" dirty="0" smtClean="0">
                <a:effectLst/>
              </a:rPr>
              <a:t>Основы </a:t>
            </a:r>
            <a:r>
              <a:rPr lang="ru-RU" sz="2800" b="1" dirty="0">
                <a:effectLst/>
              </a:rPr>
              <a:t>информационных</a:t>
            </a:r>
            <a:r>
              <a:rPr lang="ru-RU" sz="2800" dirty="0">
                <a:effectLst/>
              </a:rPr>
              <a:t> и телекоммуникационных </a:t>
            </a:r>
            <a:r>
              <a:rPr lang="ru-RU" sz="2800" b="1" dirty="0" smtClean="0">
                <a:effectLst/>
              </a:rPr>
              <a:t>технологий </a:t>
            </a:r>
            <a:r>
              <a:rPr lang="ru-RU" sz="2800" dirty="0" smtClean="0">
                <a:effectLst/>
              </a:rPr>
              <a:t>Попов В.Б.</a:t>
            </a:r>
            <a:endParaRPr lang="ru-RU" sz="2800" dirty="0" smtClean="0">
              <a:sym typeface="Wingdings" pitchFamily="2" charset="2"/>
              <a:hlinkClick r:id="rId4"/>
            </a:endParaRPr>
          </a:p>
          <a:p>
            <a:pPr>
              <a:defRPr/>
            </a:pPr>
            <a:r>
              <a:rPr lang="ru-RU" sz="2800" b="1" dirty="0" smtClean="0">
                <a:effectLst/>
              </a:rPr>
              <a:t>Информационные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>
                <a:effectLst/>
              </a:rPr>
              <a:t>системы и </a:t>
            </a:r>
            <a:r>
              <a:rPr lang="ru-RU" sz="2800" b="1" dirty="0">
                <a:effectLst/>
              </a:rPr>
              <a:t>технологии</a:t>
            </a:r>
            <a:r>
              <a:rPr lang="ru-RU" sz="2800" dirty="0">
                <a:effectLst/>
              </a:rPr>
              <a:t> в экономике и </a:t>
            </a:r>
            <a:r>
              <a:rPr lang="ru-RU" sz="2800" dirty="0" smtClean="0">
                <a:effectLst/>
              </a:rPr>
              <a:t>управлении Трофимов В.В </a:t>
            </a:r>
            <a:endParaRPr lang="ru-RU" sz="2800" dirty="0">
              <a:sym typeface="Wingdings" pitchFamily="2" charset="2"/>
              <a:hlinkClick r:id="rId4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dirty="0" smtClean="0">
                <a:sym typeface="Wingdings" pitchFamily="2" charset="2"/>
                <a:hlinkClick r:id="rId4"/>
              </a:rPr>
              <a:t>http://ru.wikipedia.org/wiki</a:t>
            </a:r>
            <a:r>
              <a:rPr lang="ru-RU" sz="2800" dirty="0" smtClean="0">
                <a:sym typeface="Wingdings" pitchFamily="2" charset="2"/>
              </a:rPr>
              <a:t> </a:t>
            </a:r>
            <a:r>
              <a:rPr lang="en-US" sz="2400" dirty="0" smtClean="0">
                <a:sym typeface="Wingdings" pitchFamily="2" charset="2"/>
              </a:rPr>
              <a:t> </a:t>
            </a:r>
            <a:r>
              <a:rPr lang="ru-RU" sz="2400" dirty="0" smtClean="0">
                <a:sym typeface="Wingdings" pitchFamily="2" charset="2"/>
              </a:rPr>
              <a:t>свободная энциклопедия, которую может редактировать каждый.</a:t>
            </a:r>
            <a:r>
              <a:rPr lang="ru-RU" sz="2400" dirty="0" smtClean="0">
                <a:effectLst/>
                <a:sym typeface="Wingdings" pitchFamily="2" charset="2"/>
              </a:rPr>
              <a:t> </a:t>
            </a:r>
            <a:endParaRPr lang="en-US" sz="2400" dirty="0" smtClean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hlinkClick r:id="rId5"/>
              </a:rPr>
              <a:t>www.pbord.spb.ru</a:t>
            </a:r>
            <a:r>
              <a:rPr lang="en-US" sz="2400" dirty="0" smtClean="0"/>
              <a:t> </a:t>
            </a:r>
            <a:r>
              <a:rPr lang="ru-RU" sz="2400" dirty="0" smtClean="0"/>
              <a:t>(личный сайт Бордовского Павла Георгиевича для студентов НГУ им. П.Ф.Лесгафта (по информатике) 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hlinkClick r:id="rId6"/>
              </a:rPr>
              <a:t>www.yandex.ru</a:t>
            </a:r>
            <a:r>
              <a:rPr lang="en-US" sz="2400" dirty="0" smtClean="0"/>
              <a:t> – </a:t>
            </a:r>
            <a:r>
              <a:rPr lang="ru-RU" sz="2400" dirty="0" smtClean="0"/>
              <a:t>поисковая система.</a:t>
            </a:r>
          </a:p>
        </p:txBody>
      </p:sp>
      <p:pic>
        <p:nvPicPr>
          <p:cNvPr id="6150" name="~PP1132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1677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375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0"/>
                </p:tgtEl>
              </p:cMediaNode>
            </p:audio>
          </p:childTnLst>
        </p:cTn>
      </p:par>
    </p:tnLst>
    <p:bldLst>
      <p:bldP spid="78850" grpId="0"/>
      <p:bldP spid="7885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E05A20-2330-4C52-B734-D3101A9C2630}" type="slidenum">
              <a:rPr lang="ru-RU"/>
              <a:pPr>
                <a:defRPr/>
              </a:pPr>
              <a:t>40</a:t>
            </a:fld>
            <a:endParaRPr lang="ru-RU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32765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3600" b="1" i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Информация</a:t>
            </a:r>
            <a:r>
              <a:rPr lang="ru-RU" sz="3600" smtClean="0"/>
              <a:t> – сведения об объектах и явлениях окружающей среды, их параметрах, свойствах и состоянии, которые уменьшают имеющуюся о них степень неопределенности.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b="1" i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Информация</a:t>
            </a:r>
            <a:r>
              <a:rPr lang="ru-RU" smtClean="0"/>
              <a:t> – продукт взаимодействия данных и адекватных методов.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b="1" i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Данные</a:t>
            </a:r>
            <a:r>
              <a:rPr lang="ru-RU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mtClean="0"/>
              <a:t>– зарегистрированные сигналы.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sz="360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ru-RU" sz="3600" smtClean="0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457200" y="5957888"/>
            <a:ext cx="8229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ru-RU" sz="3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7112" name="~PP291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04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76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2"/>
                </p:tgtEl>
              </p:cMediaNode>
            </p:audio>
          </p:childTnLst>
        </p:cTn>
      </p:par>
    </p:tnLst>
    <p:bldLst>
      <p:bldP spid="7475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61611-423B-4600-A796-A710A1506C97}" type="slidenum">
              <a:rPr lang="ru-RU"/>
              <a:pPr>
                <a:defRPr/>
              </a:pPr>
              <a:t>41</a:t>
            </a:fld>
            <a:endParaRPr lang="ru-RU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6477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smtClean="0"/>
              <a:t>Связь между данными и информацией</a:t>
            </a:r>
          </a:p>
        </p:txBody>
      </p:sp>
      <p:sp>
        <p:nvSpPr>
          <p:cNvPr id="57348" name="Text Box 8"/>
          <p:cNvSpPr txBox="1">
            <a:spLocks noChangeArrowheads="1"/>
          </p:cNvSpPr>
          <p:nvPr/>
        </p:nvSpPr>
        <p:spPr bwMode="auto">
          <a:xfrm>
            <a:off x="539750" y="908050"/>
            <a:ext cx="8135938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200"/>
              <a:t>На компакт диске записаны сведения «Жёлтые страницы</a:t>
            </a:r>
          </a:p>
          <a:p>
            <a:pPr eaLnBrk="1" hangingPunct="1"/>
            <a:r>
              <a:rPr lang="ru-RU" sz="3200"/>
              <a:t> Санкт-Петербурга» – Это ДАННЫЕ</a:t>
            </a:r>
          </a:p>
          <a:p>
            <a:pPr eaLnBrk="1" hangingPunct="1"/>
            <a:endParaRPr lang="ru-RU" sz="3200"/>
          </a:p>
          <a:p>
            <a:pPr eaLnBrk="1" hangingPunct="1"/>
            <a:r>
              <a:rPr lang="ru-RU" sz="3200"/>
              <a:t>При установке этого диска на компьютер и выполнение поиска фирм по запросу пользователя выводит отобранные записи – это ИНФОРМАЦИЯ</a:t>
            </a:r>
          </a:p>
          <a:p>
            <a:pPr eaLnBrk="1" hangingPunct="1"/>
            <a:endParaRPr lang="ru-RU" sz="3200"/>
          </a:p>
          <a:p>
            <a:pPr eaLnBrk="1" hangingPunct="1"/>
            <a:r>
              <a:rPr lang="ru-RU" sz="3200"/>
              <a:t>Используемый адекватный метод – компьютерная обработка информации</a:t>
            </a:r>
          </a:p>
        </p:txBody>
      </p:sp>
      <p:pic>
        <p:nvPicPr>
          <p:cNvPr id="48137" name="~PP392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47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69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137"/>
                </p:tgtEl>
              </p:cMediaNode>
            </p:audio>
          </p:childTnLst>
        </p:cTn>
      </p:par>
    </p:tnLst>
    <p:bldLst>
      <p:bldP spid="7577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BC1307-52D1-4227-A351-B69DEEAA8AB4}" type="slidenum">
              <a:rPr lang="ru-RU"/>
              <a:pPr>
                <a:defRPr/>
              </a:pPr>
              <a:t>42</a:t>
            </a:fld>
            <a:endParaRPr lang="ru-RU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20938"/>
            <a:ext cx="8229600" cy="2189162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sz="6000" smtClean="0">
                <a:effectLst/>
              </a:rPr>
              <a:t>1.5. Меры информации и данных</a:t>
            </a:r>
          </a:p>
        </p:txBody>
      </p:sp>
      <p:pic>
        <p:nvPicPr>
          <p:cNvPr id="49159" name="~PP394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81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159"/>
                </p:tgtEl>
              </p:cMediaNode>
            </p:audio>
          </p:childTnLst>
        </p:cTn>
      </p:par>
    </p:tnLst>
    <p:bldLst>
      <p:bldP spid="7270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1AE2A-408E-4761-BB33-0626171288F1}" type="slidenum">
              <a:rPr lang="ru-RU"/>
              <a:pPr>
                <a:defRPr/>
              </a:pPr>
              <a:t>43</a:t>
            </a:fld>
            <a:endParaRPr lang="ru-RU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6613"/>
            <a:ext cx="8229600" cy="1512887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smtClean="0"/>
              <a:t>Меры информации и данных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090863"/>
            <a:ext cx="8229600" cy="1397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Объем данных</a:t>
            </a:r>
          </a:p>
          <a:p>
            <a:pPr eaLnBrk="1" hangingPunct="1">
              <a:defRPr/>
            </a:pPr>
            <a:r>
              <a:rPr lang="ru-RU" sz="4000" smtClean="0"/>
              <a:t>Количество информации</a:t>
            </a:r>
          </a:p>
        </p:txBody>
      </p:sp>
      <p:pic>
        <p:nvPicPr>
          <p:cNvPr id="50184" name="~PP395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28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1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36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4"/>
                </p:tgtEl>
              </p:cMediaNode>
            </p:audio>
          </p:childTnLst>
        </p:cTn>
      </p:par>
    </p:tnLst>
    <p:bldLst>
      <p:bldP spid="30722" grpId="0"/>
      <p:bldP spid="3072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A9ABA8-06FF-4ACC-8743-A10DEC2B3DF6}" type="slidenum">
              <a:rPr lang="ru-RU"/>
              <a:pPr>
                <a:defRPr/>
              </a:pPr>
              <a:t>44</a:t>
            </a:fld>
            <a:endParaRPr lang="ru-RU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Объем данных</a:t>
            </a:r>
            <a:br>
              <a:rPr lang="ru-RU" dirty="0" smtClean="0"/>
            </a:br>
            <a:r>
              <a:rPr lang="ru-RU" sz="2800" dirty="0" smtClean="0"/>
              <a:t>в вычислительной технике</a:t>
            </a:r>
            <a:endParaRPr lang="ru-RU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Объем данных в сообщении измеряется количеством символов (разрядов). </a:t>
            </a:r>
          </a:p>
          <a:p>
            <a:pPr eaLnBrk="1" hangingPunct="1">
              <a:defRPr/>
            </a:pPr>
            <a:r>
              <a:rPr lang="ru-RU" smtClean="0"/>
              <a:t>В двоичной системе счисления единица измерения – бит. Эта единица предложена </a:t>
            </a:r>
            <a:r>
              <a:rPr lang="ru-RU" b="1" i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Клодом Шэнноном</a:t>
            </a:r>
            <a:r>
              <a:rPr lang="ru-RU" smtClean="0"/>
              <a:t>.</a:t>
            </a:r>
            <a:endParaRPr lang="en-US" smtClean="0"/>
          </a:p>
          <a:p>
            <a:pPr eaLnBrk="1" hangingPunct="1">
              <a:defRPr/>
            </a:pPr>
            <a:r>
              <a:rPr lang="en-US" smtClean="0"/>
              <a:t>bit (binary digit) – </a:t>
            </a:r>
            <a:r>
              <a:rPr lang="ru-RU" smtClean="0"/>
              <a:t>двоичная цифра.</a:t>
            </a:r>
          </a:p>
        </p:txBody>
      </p:sp>
      <p:pic>
        <p:nvPicPr>
          <p:cNvPr id="51208" name="~PP3974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504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2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36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86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6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8"/>
                </p:tgtEl>
              </p:cMediaNode>
            </p:audio>
          </p:childTnLst>
        </p:cTn>
      </p:par>
    </p:tnLst>
    <p:bldLst>
      <p:bldP spid="32770" grpId="0"/>
      <p:bldP spid="3277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D695DF-B7F6-4DCC-B9F1-821EBC812A80}" type="slidenum">
              <a:rPr lang="ru-RU"/>
              <a:pPr>
                <a:defRPr/>
              </a:pPr>
              <a:t>45</a:t>
            </a:fld>
            <a:endParaRPr lang="ru-RU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Пример кодирования символов</a:t>
            </a:r>
          </a:p>
        </p:txBody>
      </p:sp>
      <p:graphicFrame>
        <p:nvGraphicFramePr>
          <p:cNvPr id="33897" name="Group 10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4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1131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буква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буква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код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a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01000001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d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01000100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0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b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01000010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e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01000101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c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01000011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f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01000110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2258" name="~PP2103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030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39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4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3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58"/>
                </p:tgtEl>
              </p:cMediaNode>
            </p:audio>
          </p:childTnLst>
        </p:cTn>
      </p:par>
    </p:tnLst>
    <p:bldLst>
      <p:bldP spid="3379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F07736-E260-4FC9-B028-D8D872751BDD}" type="slidenum">
              <a:rPr lang="ru-RU"/>
              <a:pPr>
                <a:defRPr/>
              </a:pPr>
              <a:t>46</a:t>
            </a:fld>
            <a:endParaRPr lang="ru-RU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Единицы объема данных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6000" smtClean="0"/>
              <a:t>1 байт = 8 бит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6000" smtClean="0"/>
              <a:t>1 Кбайт = 1024 байт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6000" smtClean="0"/>
              <a:t>1Мбайт = 1024 Кбайт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6000" smtClean="0"/>
              <a:t>1Гбайт = 1024 Мбайт</a:t>
            </a:r>
          </a:p>
        </p:txBody>
      </p:sp>
      <p:pic>
        <p:nvPicPr>
          <p:cNvPr id="53256" name="~PP2105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97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6"/>
                </p:tgtEl>
              </p:cMediaNode>
            </p:audio>
          </p:childTnLst>
        </p:cTn>
      </p:par>
    </p:tnLst>
    <p:bldLst>
      <p:bldP spid="38914" grpId="0"/>
      <p:bldP spid="3891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976DF4-0E63-4287-8828-32C9168599E8}" type="slidenum">
              <a:rPr lang="ru-RU"/>
              <a:pPr>
                <a:defRPr/>
              </a:pPr>
              <a:t>47</a:t>
            </a:fld>
            <a:endParaRPr lang="ru-RU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Количество информации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Для измерения смыслового содержания информации (количества информации) наибольшее распространение получила тезаурусная мера.</a:t>
            </a:r>
          </a:p>
          <a:p>
            <a:pPr eaLnBrk="1" hangingPunct="1">
              <a:defRPr/>
            </a:pPr>
            <a:r>
              <a:rPr lang="ru-RU" b="1" i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Тезаурус</a:t>
            </a:r>
            <a:r>
              <a:rPr lang="ru-RU" smtClean="0"/>
              <a:t> – совокупность сведений, которыми располагает пользователь или система.</a:t>
            </a:r>
          </a:p>
        </p:txBody>
      </p:sp>
      <p:pic>
        <p:nvPicPr>
          <p:cNvPr id="54280" name="~PP4106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406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9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4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4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80"/>
                </p:tgtEl>
              </p:cMediaNode>
            </p:audio>
          </p:childTnLst>
        </p:cTn>
      </p:par>
    </p:tnLst>
    <p:bldLst>
      <p:bldP spid="39938" grpId="0"/>
      <p:bldP spid="39939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B01E7-4275-43CE-8092-B50C1DA8DCD9}" type="slidenum">
              <a:rPr lang="ru-RU"/>
              <a:pPr>
                <a:defRPr/>
              </a:pPr>
              <a:t>48</a:t>
            </a:fld>
            <a:endParaRPr lang="ru-RU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640762" cy="130175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smtClean="0"/>
              <a:t>Зависимость количества семантической информации, воспринимаемой потребителем, от его тезауруса.</a:t>
            </a:r>
          </a:p>
        </p:txBody>
      </p:sp>
      <p:pic>
        <p:nvPicPr>
          <p:cNvPr id="77828" name="Picture 4" descr="График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628775"/>
            <a:ext cx="7920038" cy="453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507" name="~PP2106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89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Box 1"/>
          <p:cNvSpPr txBox="1">
            <a:spLocks noChangeArrowheads="1"/>
          </p:cNvSpPr>
          <p:nvPr/>
        </p:nvSpPr>
        <p:spPr bwMode="auto">
          <a:xfrm rot="-5400000">
            <a:off x="-996950" y="3681413"/>
            <a:ext cx="2865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Количество информации</a:t>
            </a:r>
          </a:p>
        </p:txBody>
      </p:sp>
      <p:sp>
        <p:nvSpPr>
          <p:cNvPr id="64519" name="TextBox 2"/>
          <p:cNvSpPr txBox="1">
            <a:spLocks noChangeArrowheads="1"/>
          </p:cNvSpPr>
          <p:nvPr/>
        </p:nvSpPr>
        <p:spPr bwMode="auto">
          <a:xfrm>
            <a:off x="2916238" y="6269038"/>
            <a:ext cx="211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/>
              <a:t>Тезаурус системы</a:t>
            </a:r>
          </a:p>
        </p:txBody>
      </p:sp>
    </p:spTree>
  </p:cSld>
  <p:clrMapOvr>
    <a:masterClrMapping/>
  </p:clrMapOvr>
  <p:transition advTm="1093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2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507"/>
                </p:tgtEl>
              </p:cMediaNode>
            </p:audio>
          </p:childTnLst>
        </p:cTn>
      </p:par>
    </p:tnLst>
    <p:bldLst>
      <p:bldP spid="7782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47BFFE-5069-4896-BE59-40EB822AFE7F}" type="slidenum">
              <a:rPr lang="ru-RU"/>
              <a:pPr>
                <a:defRPr/>
              </a:pPr>
              <a:t>49</a:t>
            </a:fld>
            <a:endParaRPr lang="ru-RU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49538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6600" dirty="0" smtClean="0"/>
              <a:t>Конец лекции</a:t>
            </a:r>
          </a:p>
        </p:txBody>
      </p:sp>
      <p:sp>
        <p:nvSpPr>
          <p:cNvPr id="65540" name="Прямоугольник с двумя скругленными противолежащими углами 3"/>
          <p:cNvSpPr>
            <a:spLocks/>
          </p:cNvSpPr>
          <p:nvPr/>
        </p:nvSpPr>
        <p:spPr bwMode="auto">
          <a:xfrm>
            <a:off x="3000375" y="3929063"/>
            <a:ext cx="3286125" cy="1055687"/>
          </a:xfrm>
          <a:custGeom>
            <a:avLst/>
            <a:gdLst>
              <a:gd name="T0" fmla="*/ 175951 w 3286125"/>
              <a:gd name="T1" fmla="*/ 0 h 1055687"/>
              <a:gd name="T2" fmla="*/ 3286125 w 3286125"/>
              <a:gd name="T3" fmla="*/ 0 h 1055687"/>
              <a:gd name="T4" fmla="*/ 3286125 w 3286125"/>
              <a:gd name="T5" fmla="*/ 0 h 1055687"/>
              <a:gd name="T6" fmla="*/ 3286125 w 3286125"/>
              <a:gd name="T7" fmla="*/ 879736 h 1055687"/>
              <a:gd name="T8" fmla="*/ 3110174 w 3286125"/>
              <a:gd name="T9" fmla="*/ 1055687 h 1055687"/>
              <a:gd name="T10" fmla="*/ 0 w 3286125"/>
              <a:gd name="T11" fmla="*/ 1055687 h 1055687"/>
              <a:gd name="T12" fmla="*/ 0 w 3286125"/>
              <a:gd name="T13" fmla="*/ 1055687 h 1055687"/>
              <a:gd name="T14" fmla="*/ 0 w 3286125"/>
              <a:gd name="T15" fmla="*/ 175951 h 1055687"/>
              <a:gd name="T16" fmla="*/ 175951 w 3286125"/>
              <a:gd name="T17" fmla="*/ 0 h 10556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286125"/>
              <a:gd name="T28" fmla="*/ 0 h 1055687"/>
              <a:gd name="T29" fmla="*/ 3286125 w 3286125"/>
              <a:gd name="T30" fmla="*/ 1055687 h 105568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286125" h="1055687">
                <a:moveTo>
                  <a:pt x="175951" y="0"/>
                </a:moveTo>
                <a:lnTo>
                  <a:pt x="3286125" y="0"/>
                </a:lnTo>
                <a:lnTo>
                  <a:pt x="3286125" y="879736"/>
                </a:lnTo>
                <a:cubicBezTo>
                  <a:pt x="3286125" y="976911"/>
                  <a:pt x="3207349" y="1055687"/>
                  <a:pt x="3110174" y="1055687"/>
                </a:cubicBezTo>
                <a:lnTo>
                  <a:pt x="0" y="1055687"/>
                </a:lnTo>
                <a:lnTo>
                  <a:pt x="0" y="175951"/>
                </a:lnTo>
                <a:cubicBezTo>
                  <a:pt x="0" y="78776"/>
                  <a:pt x="78776" y="0"/>
                  <a:pt x="175951" y="0"/>
                </a:cubicBez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hlinkClick r:id="rId4" action="ppaction://hlinkpres?slideindex=1&amp;slidetitle="/>
              </a:rPr>
              <a:t>Продолжение  -  Лекция 2 История</a:t>
            </a:r>
            <a:endParaRPr lang="ru-RU" sz="2800"/>
          </a:p>
        </p:txBody>
      </p:sp>
      <p:pic>
        <p:nvPicPr>
          <p:cNvPr id="56328" name="Лекция 1_new.ppt286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28"/>
                </p:tgtEl>
              </p:cMediaNode>
            </p:audio>
          </p:childTnLst>
        </p:cTn>
      </p:par>
    </p:tnLst>
    <p:bldLst>
      <p:bldP spid="40962" grpId="0"/>
      <p:bldP spid="4096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3262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/>
              <a:t>Информационные технологии (IT)</a:t>
            </a: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6E1F2F-5111-48E4-A671-83CC81EDF824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7172" name="Прямоугольник 4"/>
          <p:cNvSpPr>
            <a:spLocks noChangeArrowheads="1"/>
          </p:cNvSpPr>
          <p:nvPr/>
        </p:nvSpPr>
        <p:spPr bwMode="auto">
          <a:xfrm>
            <a:off x="468313" y="1052513"/>
            <a:ext cx="8207375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/>
              <a:t>Информационные технологии</a:t>
            </a:r>
            <a:r>
              <a:rPr lang="ru-RU" sz="2400"/>
              <a:t> (ИТ, от англ. information technology, </a:t>
            </a:r>
            <a:r>
              <a:rPr lang="ru-RU" sz="2400" b="1"/>
              <a:t>IT</a:t>
            </a:r>
            <a:r>
              <a:rPr lang="ru-RU" sz="2400"/>
              <a:t>) — широкий класс дисциплин и областей деятельности, относящихся к технологиям управления и обработки данных, в том числе, с применением вычислительной техники.</a:t>
            </a:r>
          </a:p>
          <a:p>
            <a:r>
              <a:rPr lang="ru-RU" sz="2400"/>
              <a:t/>
            </a:r>
            <a:br>
              <a:rPr lang="ru-RU" sz="2400"/>
            </a:br>
            <a:r>
              <a:rPr lang="ru-RU" sz="2400" i="1"/>
              <a:t>В настоящее время, под информационными технологиями, чаще всего, понимают компьютерные технологии.</a:t>
            </a:r>
            <a:r>
              <a:rPr lang="ru-RU" sz="2400"/>
              <a:t> В частности, ИТ имеют дело с использованием компьютеров и программного обеспечения для хранения, преобразования, защиты, обработки, передачи и получения информации. Специалистов по компьютерной технике и программированию часто называют ИТ-специалистами.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ИНФОРМАЦИЯ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2800" i="1" u="sng" dirty="0" smtClean="0">
                <a:solidFill>
                  <a:srgbClr val="FF0000"/>
                </a:solidFill>
              </a:rPr>
              <a:t>Определение 1.</a:t>
            </a:r>
            <a:r>
              <a:rPr lang="ru-RU" sz="2800" b="1" dirty="0" smtClean="0"/>
              <a:t> </a:t>
            </a:r>
            <a:r>
              <a:rPr lang="ru-RU" sz="2800" b="1" i="1" dirty="0" smtClean="0"/>
              <a:t>Информация</a:t>
            </a:r>
            <a:r>
              <a:rPr lang="ru-RU" sz="2800" b="1" dirty="0" smtClean="0"/>
              <a:t> есть отражение реального мира, это сведения, которые один реальный объект содержит о другом реальном объекте.</a:t>
            </a:r>
            <a:endParaRPr lang="ru-RU" sz="2800" dirty="0" smtClean="0"/>
          </a:p>
          <a:p>
            <a:pPr>
              <a:defRPr/>
            </a:pPr>
            <a:r>
              <a:rPr lang="ru-RU" sz="2800" i="1" u="sng" dirty="0" smtClean="0"/>
              <a:t>Определение 2.</a:t>
            </a:r>
            <a:r>
              <a:rPr lang="ru-RU" sz="2800" b="1" dirty="0" smtClean="0"/>
              <a:t> </a:t>
            </a:r>
            <a:r>
              <a:rPr lang="ru-RU" sz="2800" b="1" i="1" dirty="0" smtClean="0"/>
              <a:t>Информация</a:t>
            </a:r>
            <a:r>
              <a:rPr lang="ru-RU" sz="2800" b="1" dirty="0" smtClean="0"/>
              <a:t> есть форма движения материи.</a:t>
            </a:r>
            <a:endParaRPr lang="ru-RU" sz="2800" dirty="0" smtClean="0"/>
          </a:p>
          <a:p>
            <a:pPr>
              <a:defRPr/>
            </a:pPr>
            <a:r>
              <a:rPr lang="ru-RU" sz="2800" i="1" u="sng" dirty="0" smtClean="0"/>
              <a:t>Определение 3.</a:t>
            </a:r>
            <a:r>
              <a:rPr lang="ru-RU" sz="2800" b="1" dirty="0" smtClean="0"/>
              <a:t> </a:t>
            </a:r>
            <a:r>
              <a:rPr lang="ru-RU" sz="2800" b="1" i="1" dirty="0" smtClean="0"/>
              <a:t>Информация</a:t>
            </a:r>
            <a:r>
              <a:rPr lang="ru-RU" sz="2800" b="1" dirty="0" smtClean="0"/>
              <a:t> - одна из трех составляющих основ мироздания наряду с материей и энергией.</a:t>
            </a:r>
            <a:r>
              <a:rPr lang="ru-RU" sz="2800" dirty="0" smtClean="0"/>
              <a:t>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47D42-A9B5-47E7-922A-73CFF3EE710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10248" name="~PP316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10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8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436563"/>
          </a:xfrm>
        </p:spPr>
        <p:txBody>
          <a:bodyPr/>
          <a:lstStyle/>
          <a:p>
            <a:pPr>
              <a:defRPr/>
            </a:pPr>
            <a:r>
              <a:rPr lang="ru-RU" sz="3200" dirty="0" smtClean="0"/>
              <a:t>ИНФОРМАЦИЯ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642938"/>
            <a:ext cx="8786813" cy="5929312"/>
          </a:xfrm>
        </p:spPr>
        <p:txBody>
          <a:bodyPr/>
          <a:lstStyle/>
          <a:p>
            <a:pPr>
              <a:defRPr/>
            </a:pPr>
            <a:r>
              <a:rPr lang="ru-RU" sz="2000" dirty="0" smtClean="0"/>
              <a:t>понятие информации может связывается с определенным объектом, свойства которого она отражает. </a:t>
            </a:r>
          </a:p>
          <a:p>
            <a:pPr>
              <a:defRPr/>
            </a:pPr>
            <a:r>
              <a:rPr lang="ru-RU" sz="2000" dirty="0" smtClean="0"/>
              <a:t>Информация о любом материальном объекте может быть получена путем наблюдения за этим объектом, вычислительного эксперимента над ним или путем логического вывода. В связи с этим информацию делят </a:t>
            </a:r>
            <a:r>
              <a:rPr lang="ru-RU" sz="2000" b="1" dirty="0" smtClean="0"/>
              <a:t>на </a:t>
            </a:r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доопытную, или </a:t>
            </a:r>
            <a:r>
              <a:rPr lang="ru-RU" sz="2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априорную</a:t>
            </a:r>
            <a:r>
              <a:rPr lang="ru-RU" sz="2000" dirty="0" smtClean="0"/>
              <a:t>, </a:t>
            </a:r>
            <a:r>
              <a:rPr lang="ru-RU" sz="2000" b="1" dirty="0" smtClean="0"/>
              <a:t>и </a:t>
            </a:r>
            <a:r>
              <a:rPr lang="ru-RU" sz="24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послеопытную</a:t>
            </a:r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или </a:t>
            </a:r>
            <a:r>
              <a:rPr lang="ru-RU" sz="2400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апостериорную</a:t>
            </a:r>
            <a:r>
              <a:rPr lang="ru-RU" sz="2000" dirty="0" smtClean="0"/>
              <a:t>, полученную в результате проведенного эксперимента. </a:t>
            </a:r>
          </a:p>
          <a:p>
            <a:pPr>
              <a:defRPr/>
            </a:pPr>
            <a:r>
              <a:rPr lang="ru-RU" sz="2000" dirty="0" smtClean="0"/>
              <a:t>Информация передается с помощью сообщений. Под сообщением будем понимать различные средства общения людей. </a:t>
            </a:r>
          </a:p>
          <a:p>
            <a:pPr>
              <a:defRPr/>
            </a:pPr>
            <a:r>
              <a:rPr lang="ru-RU" sz="2000" dirty="0" smtClean="0"/>
              <a:t>Одно и то же сообщение может передавать совершенно различную информацию. Т.е. сообщение – это данные.</a:t>
            </a:r>
          </a:p>
          <a:p>
            <a:pPr>
              <a:defRPr/>
            </a:pPr>
            <a:r>
              <a:rPr lang="ru-RU" sz="2000" dirty="0" smtClean="0"/>
              <a:t>Таким образом, одно и то же сообщение, по-разному интерпретированное, может передавать разную информацию. Правило интерпретации может быть известно лишь ограниченному кругу лиц; существуют правила интерпретации для специальных языков.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95695D-CC59-4504-878B-CBB320DEA91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11272" name="~PP9194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982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95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>
              <a:defRPr/>
            </a:pPr>
            <a:r>
              <a:rPr lang="ru-RU" sz="2400" smtClean="0"/>
              <a:t>В житейском смысле </a:t>
            </a:r>
            <a:r>
              <a:rPr lang="ru-RU" sz="2400" b="1" smtClean="0"/>
              <a:t>под информацией мы понимаем совокупность интересующих нас сведений, знаний, набор данных и т. д</a:t>
            </a:r>
            <a:r>
              <a:rPr lang="ru-RU" sz="2400" smtClean="0"/>
              <a:t>. Информация не может существовать без наличия источника и потребителя информации. </a:t>
            </a:r>
            <a:r>
              <a:rPr lang="ru-RU" sz="2400" b="1" smtClean="0"/>
              <a:t>Основной источник и потребитель информации - это человек,</a:t>
            </a:r>
            <a:r>
              <a:rPr lang="ru-RU" sz="2400" smtClean="0"/>
              <a:t> поэтому можно сказать, что существует столько видов информации, сколько органов чувств у человека.</a:t>
            </a:r>
          </a:p>
          <a:p>
            <a:pPr>
              <a:defRPr/>
            </a:pPr>
            <a:r>
              <a:rPr lang="ru-RU" sz="2400" smtClean="0"/>
              <a:t>Информацию можно отнести к абстрактным понятиям. Однако ряд ее особенностей приближает информацию к материальному миру. Информацию можно получить, записать, передать, продать, купить, своровать, уничтожить, в конце концов, информация может устареть. </a:t>
            </a:r>
          </a:p>
          <a:p>
            <a:pPr>
              <a:buFont typeface="Wingdings" pitchFamily="2" charset="2"/>
              <a:buNone/>
              <a:defRPr/>
            </a:pPr>
            <a:endParaRPr lang="ru-RU" sz="2400" smtClean="0">
              <a:effectLst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436563"/>
          </a:xfrm>
        </p:spPr>
        <p:txBody>
          <a:bodyPr/>
          <a:lstStyle/>
          <a:p>
            <a:pPr>
              <a:defRPr/>
            </a:pPr>
            <a:r>
              <a:rPr lang="ru-RU" sz="3600" dirty="0" smtClean="0"/>
              <a:t>Представление информации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857250"/>
            <a:ext cx="8786813" cy="5667375"/>
          </a:xfrm>
        </p:spPr>
        <p:txBody>
          <a:bodyPr/>
          <a:lstStyle/>
          <a:p>
            <a:pPr>
              <a:defRPr/>
            </a:pPr>
            <a:r>
              <a:rPr lang="ru-RU" sz="2400" b="1" i="1" dirty="0" smtClean="0"/>
              <a:t>Синтаксический аспект</a:t>
            </a:r>
            <a:r>
              <a:rPr lang="ru-RU" sz="2000" dirty="0" smtClean="0"/>
              <a:t> связан со способом представления информации вне зависимости от ее смысловых и потребительских качеств и рассматривает формы представления информации для ее передачи и хранения (в виде знаков и символов). Данный аспект необходим для измерения информации. Информацию, рассмотренную только в синтаксическом аспекте, называют </a:t>
            </a:r>
            <a:r>
              <a:rPr lang="ru-RU" sz="2000" i="1" dirty="0" smtClean="0"/>
              <a:t>данными</a:t>
            </a:r>
            <a:r>
              <a:rPr lang="ru-RU" sz="2000" dirty="0" smtClean="0"/>
              <a:t>. Измеряется символами, байтами, страницами и т.д.</a:t>
            </a:r>
          </a:p>
          <a:p>
            <a:pPr>
              <a:buFont typeface="Wingdings" pitchFamily="2" charset="2"/>
              <a:buNone/>
              <a:defRPr/>
            </a:pPr>
            <a:endParaRPr lang="ru-RU" sz="2000" dirty="0" smtClean="0"/>
          </a:p>
          <a:p>
            <a:pPr>
              <a:defRPr/>
            </a:pPr>
            <a:r>
              <a:rPr lang="ru-RU" sz="2400" b="1" i="1" dirty="0" smtClean="0"/>
              <a:t>Семантический аспект</a:t>
            </a:r>
            <a:r>
              <a:rPr lang="ru-RU" sz="2000" dirty="0" smtClean="0"/>
              <a:t> передает смысловое содержание информации и соотносит ее с ранее имевшейся информацией. Этот аспект информации может быть выражен (измерен) через  тезаурус.</a:t>
            </a:r>
            <a:br>
              <a:rPr lang="ru-RU" sz="2000" dirty="0" smtClean="0"/>
            </a:br>
            <a:endParaRPr lang="ru-RU" sz="2000" dirty="0" smtClean="0"/>
          </a:p>
          <a:p>
            <a:pPr>
              <a:defRPr/>
            </a:pPr>
            <a:r>
              <a:rPr lang="ru-RU" sz="2400" b="1" i="1" dirty="0" smtClean="0"/>
              <a:t>Прагматический аспект</a:t>
            </a:r>
            <a:r>
              <a:rPr lang="ru-RU" sz="2000" dirty="0" smtClean="0"/>
              <a:t> передает возможность достижения цели с учетом полученной информации.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dirty="0" smtClean="0"/>
              <a:t>Оценивается статистическими методами: вероятность достижения цели до получения информации и вероятность достижения цели после получения информации.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B13F88-EDAB-4870-877F-FC26065C6876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12296" name="~PP1225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1689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463" y="63674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71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2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75.4|14.3|69.7|7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"/>
</p:tagLst>
</file>

<file path=ppt/theme/theme1.xml><?xml version="1.0" encoding="utf-8"?>
<a:theme xmlns:a="http://schemas.openxmlformats.org/drawingml/2006/main" name="Круги">
  <a:themeElements>
    <a:clrScheme name="Круги 9">
      <a:dk1>
        <a:srgbClr val="000000"/>
      </a:dk1>
      <a:lt1>
        <a:srgbClr val="D7D1B9"/>
      </a:lt1>
      <a:dk2>
        <a:srgbClr val="B39257"/>
      </a:dk2>
      <a:lt2>
        <a:srgbClr val="B1A887"/>
      </a:lt2>
      <a:accent1>
        <a:srgbClr val="FFCC66"/>
      </a:accent1>
      <a:accent2>
        <a:srgbClr val="E6E3AC"/>
      </a:accent2>
      <a:accent3>
        <a:srgbClr val="E8E5D9"/>
      </a:accent3>
      <a:accent4>
        <a:srgbClr val="000000"/>
      </a:accent4>
      <a:accent5>
        <a:srgbClr val="FFE2B8"/>
      </a:accent5>
      <a:accent6>
        <a:srgbClr val="D0CE9B"/>
      </a:accent6>
      <a:hlink>
        <a:srgbClr val="666633"/>
      </a:hlink>
      <a:folHlink>
        <a:srgbClr val="9C9800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2668</TotalTime>
  <Words>2693</Words>
  <Application>Microsoft Office PowerPoint</Application>
  <PresentationFormat>Экран (4:3)</PresentationFormat>
  <Paragraphs>234</Paragraphs>
  <Slides>49</Slides>
  <Notes>0</Notes>
  <HiddenSlides>3</HiddenSlides>
  <MMClips>27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3" baseType="lpstr">
      <vt:lpstr>Arial</vt:lpstr>
      <vt:lpstr>Wingdings</vt:lpstr>
      <vt:lpstr>Times New Roman</vt:lpstr>
      <vt:lpstr>Круги</vt:lpstr>
      <vt:lpstr>Бордовский Павел Георгиевич (кафедра биомеханики) Лекция 1</vt:lpstr>
      <vt:lpstr>План лекции</vt:lpstr>
      <vt:lpstr>Рекомендуемая литература</vt:lpstr>
      <vt:lpstr>Дополнительная </vt:lpstr>
      <vt:lpstr>Информационные технологии (IT)</vt:lpstr>
      <vt:lpstr>ИНФОРМАЦИЯ</vt:lpstr>
      <vt:lpstr>ИНФОРМАЦИЯ</vt:lpstr>
      <vt:lpstr>Презентация PowerPoint</vt:lpstr>
      <vt:lpstr>Представление информации</vt:lpstr>
      <vt:lpstr>Обработка информации </vt:lpstr>
      <vt:lpstr>ИНФОРМАЦИОННАЯ СИСТЕМА</vt:lpstr>
      <vt:lpstr>ИНФОРМАЦИОННЫЕ ТЕХНОЛОГИИ</vt:lpstr>
      <vt:lpstr>ИНФОРМАЦИОННЫЕ ТЕХНОЛОГИИ</vt:lpstr>
      <vt:lpstr>Автоматизированные информационные системы для информационной технологии</vt:lpstr>
      <vt:lpstr>Презентация PowerPoint</vt:lpstr>
      <vt:lpstr>ИНФОРМАЦИОННЫЕ РЕСУРСЫ</vt:lpstr>
      <vt:lpstr>ИНФОРМАЦИОННЫЕ РЕСУРСЫ</vt:lpstr>
      <vt:lpstr>Общая ТЕХНОЛОГИЯ процессов сбора, передачи, обработки и хранения информации В СИСТЕМАХ</vt:lpstr>
      <vt:lpstr>Принципиальная модель получения и обработки информации.</vt:lpstr>
      <vt:lpstr>Предмет информационных технологий</vt:lpstr>
      <vt:lpstr>Этапы развития ИТ (информационных технологий)</vt:lpstr>
      <vt:lpstr>По виду задач и по виду процессов обработки информации. </vt:lpstr>
      <vt:lpstr>По используемому техническому обеспечению  </vt:lpstr>
      <vt:lpstr>По преимуществам, которое приносит компьютерная технология:  </vt:lpstr>
      <vt:lpstr>По преимуществам, которое приносит компьютерная технология:</vt:lpstr>
      <vt:lpstr>По применяемому инструментарию ИТ  </vt:lpstr>
      <vt:lpstr>По применяемому инструментарию ИТ</vt:lpstr>
      <vt:lpstr>По применяемому инструментарию ИТ</vt:lpstr>
      <vt:lpstr>По применяемому инструментарию ИТ</vt:lpstr>
      <vt:lpstr>По методологии использования ИТ </vt:lpstr>
      <vt:lpstr>Российская специфика развития ИТ</vt:lpstr>
      <vt:lpstr>Презентация PowerPoint</vt:lpstr>
      <vt:lpstr>Информационное общество</vt:lpstr>
      <vt:lpstr>Отличительные черты информационного общества</vt:lpstr>
      <vt:lpstr>Программы развития ИО</vt:lpstr>
      <vt:lpstr>«Электронная Европа»  (е-Европа)</vt:lpstr>
      <vt:lpstr>«Электронная Россия»  (е-Россия), 2002-2010</vt:lpstr>
      <vt:lpstr>Презентация PowerPoint</vt:lpstr>
      <vt:lpstr>Презентация PowerPoint</vt:lpstr>
      <vt:lpstr>Презентация PowerPoint</vt:lpstr>
      <vt:lpstr>Связь между данными и информацией</vt:lpstr>
      <vt:lpstr>Презентация PowerPoint</vt:lpstr>
      <vt:lpstr>Меры информации и данных</vt:lpstr>
      <vt:lpstr>Объем данных в вычислительной технике</vt:lpstr>
      <vt:lpstr>Пример кодирования символов</vt:lpstr>
      <vt:lpstr>Единицы объема данных</vt:lpstr>
      <vt:lpstr>Количество информации</vt:lpstr>
      <vt:lpstr>Зависимость количества семантической информации, воспринимаемой потребителем, от его тезауруса.</vt:lpstr>
      <vt:lpstr>Конец лекции</vt:lpstr>
    </vt:vector>
  </TitlesOfParts>
  <Company>GAFC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1</dc:title>
  <dc:creator>юзер</dc:creator>
  <cp:lastModifiedBy>Павел</cp:lastModifiedBy>
  <cp:revision>175</cp:revision>
  <dcterms:created xsi:type="dcterms:W3CDTF">2004-08-17T12:47:00Z</dcterms:created>
  <dcterms:modified xsi:type="dcterms:W3CDTF">2012-04-16T09:01:37Z</dcterms:modified>
</cp:coreProperties>
</file>