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4"/>
  </p:notesMasterIdLst>
  <p:sldIdLst>
    <p:sldId id="256" r:id="rId2"/>
    <p:sldId id="272" r:id="rId3"/>
    <p:sldId id="257" r:id="rId4"/>
    <p:sldId id="258" r:id="rId5"/>
    <p:sldId id="274" r:id="rId6"/>
    <p:sldId id="277" r:id="rId7"/>
    <p:sldId id="279" r:id="rId8"/>
    <p:sldId id="276" r:id="rId9"/>
    <p:sldId id="259" r:id="rId10"/>
    <p:sldId id="268" r:id="rId11"/>
    <p:sldId id="273" r:id="rId12"/>
    <p:sldId id="275" r:id="rId13"/>
    <p:sldId id="260" r:id="rId14"/>
    <p:sldId id="261" r:id="rId15"/>
    <p:sldId id="270" r:id="rId16"/>
    <p:sldId id="271" r:id="rId17"/>
    <p:sldId id="266" r:id="rId18"/>
    <p:sldId id="265" r:id="rId19"/>
    <p:sldId id="280" r:id="rId20"/>
    <p:sldId id="292" r:id="rId21"/>
    <p:sldId id="281" r:id="rId22"/>
    <p:sldId id="293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1" r:id="rId32"/>
    <p:sldId id="290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748" autoAdjust="0"/>
  </p:normalViewPr>
  <p:slideViewPr>
    <p:cSldViewPr>
      <p:cViewPr varScale="1">
        <p:scale>
          <a:sx n="56" d="100"/>
          <a:sy n="56" d="100"/>
        </p:scale>
        <p:origin x="-108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D50DE7-AC01-4722-8249-1A545628B5E1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3DEB74-35ED-41BB-BC90-AE0F1FB8B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618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1A480A-094C-4B59-81FF-E1566041FBDB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D8493-9FE3-483A-B68E-E122023B012E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56FCA4-8376-43D9-822A-3A73963C8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50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1F0F8-A9A9-49DB-983E-C3175C5D25C4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922E6-BA7F-4278-9A92-3DF47D58D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9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A6820-B1FB-4B05-AA4C-5A962CA6A457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A2A4-4956-4647-9A4A-FF0CF0DD4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02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4AF54-66FA-481D-9629-0830E89993B5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14659-DEBC-4BB8-A78B-AC9B5F793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7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C7C00-2580-4E93-8A85-62FD382EB4B8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011D-5A61-496A-9FD1-720976BC5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08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C8B5-B8C8-4694-A699-08A2BFA919F8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96EA-305B-4E49-9693-50411F1B4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30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D1C07-AE23-488A-A3E3-CA9CF4FF801C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2E9FA-783A-4D36-A90E-EE31AE106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73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17D3C-5DF0-42B9-B1AC-5535F2DD950E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31A3E-ED91-4B12-8210-51A627B01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3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DAB29-B241-4A84-AB73-8867F4DAA14E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17EE1-2464-4491-953F-0FD5FE121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82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2AF84-2854-4BB7-8575-CA50430C8E02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6FEC-FD28-447A-9A0C-C793A43FB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50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98A25-6FAE-456F-A90A-A80E13D39152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B4169-B1A8-47DF-9F9C-B4E586FE2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15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B4CC7F-AD14-47B2-814A-A0E79573981E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7671A92-2C82-40D1-8193-93DB75825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05" r:id="rId2"/>
    <p:sldLayoutId id="2147483813" r:id="rId3"/>
    <p:sldLayoutId id="2147483806" r:id="rId4"/>
    <p:sldLayoutId id="2147483807" r:id="rId5"/>
    <p:sldLayoutId id="2147483808" r:id="rId6"/>
    <p:sldLayoutId id="2147483809" r:id="rId7"/>
    <p:sldLayoutId id="2147483814" r:id="rId8"/>
    <p:sldLayoutId id="2147483815" r:id="rId9"/>
    <p:sldLayoutId id="2147483810" r:id="rId10"/>
    <p:sldLayoutId id="21474838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2988" y="3213100"/>
            <a:ext cx="7345362" cy="3001963"/>
          </a:xfrm>
        </p:spPr>
        <p:txBody>
          <a:bodyPr/>
          <a:lstStyle/>
          <a:p>
            <a:pPr marL="457200" indent="-457200" algn="just" eaLnBrk="1" hangingPunct="1">
              <a:buFont typeface="Arial" charset="0"/>
              <a:buChar char="•"/>
            </a:pPr>
            <a:r>
              <a:rPr lang="ru-RU" sz="3600" b="1" smtClean="0">
                <a:solidFill>
                  <a:schemeClr val="tx1"/>
                </a:solidFill>
              </a:rPr>
              <a:t>СОЦИАЛЬНО-КУЛЬТУРНОМ СЕРВИСЕ И ТУРИЗМЕ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ru-RU" sz="3600" b="1" smtClean="0">
                <a:solidFill>
                  <a:schemeClr val="tx1"/>
                </a:solidFill>
              </a:rPr>
              <a:t>СВЯЗЯХ С ОБЩЕСТВЕННОСТЬЮ</a:t>
            </a:r>
            <a:endParaRPr lang="ru-RU" sz="3600" smtClean="0">
              <a:solidFill>
                <a:schemeClr val="tx1"/>
              </a:solidFill>
            </a:endParaRPr>
          </a:p>
        </p:txBody>
      </p:sp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539750" y="1412875"/>
            <a:ext cx="7772400" cy="1584325"/>
          </a:xfrm>
        </p:spPr>
        <p:txBody>
          <a:bodyPr/>
          <a:lstStyle/>
          <a:p>
            <a:pPr eaLnBrk="1" hangingPunct="1"/>
            <a:r>
              <a:rPr lang="ru-RU" b="1" smtClean="0"/>
              <a:t>ИНФОРМАЦИОННЫЕ ТЕХНОЛОГИИ В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3175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Глобальные системы бронирования  и резервирования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sz="quarter" idx="1"/>
          </p:nvPr>
        </p:nvSpPr>
        <p:spPr>
          <a:xfrm>
            <a:off x="107950" y="1052513"/>
            <a:ext cx="8578850" cy="5689600"/>
          </a:xfrm>
        </p:spPr>
        <p:txBody>
          <a:bodyPr/>
          <a:lstStyle/>
          <a:p>
            <a:pPr eaLnBrk="1" hangingPunct="1"/>
            <a:r>
              <a:rPr lang="ru-RU" smtClean="0"/>
              <a:t>Компьютерные системы бронирования обладают рядом преимуществ перед другими каналами сбыта продукции и услуг в сфере социально-культурного сервиса и туризма. Они предоставляют возможность производить бронирование в самые короткие сроки и осуществлять визуальный просмотр резервируемых гостиничных мест, а также схемы расположения мест на транспортных средствах. Компьютерные системы бронирования обеспечивают экономию расходов на телефон, факс, осуществляют строгий финансовый учет и контроль выполняемых операций, анализ сбытовой деятельности на основе статистических данных, предоставляемых компьютером и т. д.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0096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Глобальные системы бронирования  и резервирования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950" y="908050"/>
            <a:ext cx="8856663" cy="5834063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Система </a:t>
            </a:r>
            <a:r>
              <a:rPr lang="ru-RU" dirty="0" err="1"/>
              <a:t>Amadeus</a:t>
            </a:r>
            <a:r>
              <a:rPr lang="ru-RU" dirty="0"/>
              <a:t> включает ряд стандартных и несколько дополнительных модулей: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/>
              <a:t>Amadeus</a:t>
            </a:r>
            <a:r>
              <a:rPr lang="ru-RU" dirty="0"/>
              <a:t> </a:t>
            </a:r>
            <a:r>
              <a:rPr lang="ru-RU" dirty="0" err="1"/>
              <a:t>Air</a:t>
            </a:r>
            <a:r>
              <a:rPr lang="ru-RU" dirty="0"/>
              <a:t> осуществляет бронирование полетов более 700 авиакомпаний;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/>
              <a:t>Amadeus</a:t>
            </a:r>
            <a:r>
              <a:rPr lang="ru-RU" dirty="0"/>
              <a:t> </a:t>
            </a:r>
            <a:r>
              <a:rPr lang="ru-RU" dirty="0" err="1"/>
              <a:t>Car</a:t>
            </a:r>
            <a:r>
              <a:rPr lang="ru-RU" dirty="0"/>
              <a:t> обеспечивает бронирование автомобилей в 128 странах мира (4600 различных пунктов);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/>
              <a:t>Amadeus</a:t>
            </a:r>
            <a:r>
              <a:rPr lang="ru-RU" dirty="0"/>
              <a:t> </a:t>
            </a:r>
            <a:r>
              <a:rPr lang="ru-RU" dirty="0" err="1"/>
              <a:t>Hotel</a:t>
            </a:r>
            <a:r>
              <a:rPr lang="ru-RU" dirty="0"/>
              <a:t> позволяет получить информацию более чем о 51 тыс. отелей по всему миру (в том числе о московских гостиницах «Метрополь», «Балчуг» и др.), а также обеспечить бронирование мест в них;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/>
              <a:t>Amadeus</a:t>
            </a:r>
            <a:r>
              <a:rPr lang="ru-RU" dirty="0"/>
              <a:t> </a:t>
            </a:r>
            <a:r>
              <a:rPr lang="ru-RU" dirty="0" err="1"/>
              <a:t>Ferry</a:t>
            </a:r>
            <a:r>
              <a:rPr lang="ru-RU" dirty="0"/>
              <a:t> (паромные переправы) предоставляет широкий набор услуг путешествующим на пароме;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/>
              <a:t>Amadeus</a:t>
            </a:r>
            <a:r>
              <a:rPr lang="ru-RU" dirty="0"/>
              <a:t> </a:t>
            </a:r>
            <a:r>
              <a:rPr lang="ru-RU" dirty="0" err="1"/>
              <a:t>tickets</a:t>
            </a:r>
            <a:r>
              <a:rPr lang="ru-RU" dirty="0"/>
              <a:t> позволяет бронировать билеты на спортивные и культурные мероприятия, причем в среднем осуществляется более 300 бронирований ежедневно;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/>
              <a:t>Amadeus</a:t>
            </a:r>
            <a:r>
              <a:rPr lang="ru-RU" dirty="0"/>
              <a:t> </a:t>
            </a:r>
            <a:r>
              <a:rPr lang="ru-RU" dirty="0" err="1"/>
              <a:t>Videotext</a:t>
            </a:r>
            <a:r>
              <a:rPr lang="ru-RU" dirty="0"/>
              <a:t> является новинкой электронной связи </a:t>
            </a:r>
            <a:r>
              <a:rPr lang="ru-RU" dirty="0" smtClean="0"/>
              <a:t>между </a:t>
            </a:r>
            <a:r>
              <a:rPr lang="ru-RU" dirty="0" err="1"/>
              <a:t>турагентами</a:t>
            </a:r>
            <a:r>
              <a:rPr lang="ru-RU" dirty="0"/>
              <a:t> и потребителями;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/>
              <a:t>Amadeus</a:t>
            </a:r>
            <a:r>
              <a:rPr lang="ru-RU" dirty="0"/>
              <a:t> </a:t>
            </a:r>
            <a:r>
              <a:rPr lang="ru-RU" dirty="0" err="1"/>
              <a:t>Pro</a:t>
            </a:r>
            <a:r>
              <a:rPr lang="ru-RU" dirty="0"/>
              <a:t> </a:t>
            </a:r>
            <a:r>
              <a:rPr lang="ru-RU" dirty="0" err="1"/>
              <a:t>Tempo</a:t>
            </a:r>
            <a:r>
              <a:rPr lang="ru-RU" dirty="0"/>
              <a:t> обеспечивает поиск гостиницы по выбранным достопримечательностям;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/>
              <a:t>Hotel</a:t>
            </a:r>
            <a:r>
              <a:rPr lang="ru-RU" dirty="0"/>
              <a:t> </a:t>
            </a:r>
            <a:r>
              <a:rPr lang="ru-RU" dirty="0" err="1"/>
              <a:t>Mapping</a:t>
            </a:r>
            <a:r>
              <a:rPr lang="ru-RU" dirty="0"/>
              <a:t> выводит на экран монитора карту местности, на которой обозначено месторасположение интересующей клиента гостиницы.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Глобальные системы бронирования  и резервирования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sz="quarter" idx="1"/>
          </p:nvPr>
        </p:nvSpPr>
        <p:spPr>
          <a:xfrm>
            <a:off x="179388" y="1052513"/>
            <a:ext cx="8785225" cy="5616575"/>
          </a:xfrm>
        </p:spPr>
        <p:txBody>
          <a:bodyPr/>
          <a:lstStyle/>
          <a:p>
            <a:pPr eaLnBrk="1" hangingPunct="1"/>
            <a:r>
              <a:rPr lang="ru-RU" sz="2800" smtClean="0"/>
              <a:t>В дополнение к использованию непосредственно самой системы Amadeus пользователям предлагается установка популярной back-office программы Jack, которая адаптирована для России. Программа Jack разработана фирмой Bewotec, имеет интерфейс с Amadeus и другими системами бронирования, фактически обеспечивает автоматизацию работы турагентства, поддерживает около 100 выходных отчетов. Все модули являются совместимыми и могут функционировать как изолированно, так и наращиваться и обновляться в любое время.</a:t>
            </a:r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Использование мультимедийных технологий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125538"/>
            <a:ext cx="8964613" cy="5616575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Одним из основных направлений применения информационных технологий в туризме является внедрение мультимедийных технологий, в частности справочников и каталогов. В настоящее время туристские справочники и каталоги выпускаются в книжном исполнении, на видеокассетах, на лазерных дисках CD-ROM, в сети Интернет. Электронные каталоги позволяют виртуально путешествовать по предлагаемым маршрутам, просмотреть эти маршруты в активном режиме, получить информацию о стране, объектах по трассе маршрута, данные о гостиницах, кемпингах, мотелях и других средствах размещения, ознакомиться с системой льгот и скидок, а также законодательством в сфере туризма. Кроме того, в этих каталогах обычно приводятся информация о правилах оформления туристских документов, туристские формальности, модели поведения туриста в экстремальных ситуациях и т.д. Клиент может спланировать программу тура, выбрать его по заданным оптимальным параметрам (цена, система льгот, система транспорта, сезон и др.).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7064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Управление туристическим офисом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388" y="908050"/>
            <a:ext cx="8785225" cy="5834063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В области менеджмента в туристском бизнесе произошли также кардинальные изменения. Современный уровень развития турбизнеса и жесткая конкуренция в этой области придают особую важность информационным системам туристских агентств. Функциональные возможности этих систем должны обеспечивать ввод, редактирование и хранение информации о турах, гостиницах, клиентах, о состоянии заявок, предусматривать вывод информации в форме различных документов: анкет, ваучеров, списков туристов, описаний туров, гостиниц; рассчитывать стоимость туров с учетом курса валют, скидок, контролировать оплату туров, формирование финансовой отчетности, перевод экспорт-импорт данных в другие программные продукты (</a:t>
            </a:r>
            <a:r>
              <a:rPr lang="ru-RU" dirty="0" err="1"/>
              <a:t>Word</a:t>
            </a:r>
            <a:r>
              <a:rPr lang="ru-RU" dirty="0"/>
              <a:t>, </a:t>
            </a:r>
            <a:r>
              <a:rPr lang="ru-RU" dirty="0" err="1"/>
              <a:t>Excel</a:t>
            </a:r>
            <a:r>
              <a:rPr lang="ru-RU" dirty="0"/>
              <a:t>, бухгалтерские программы) и прочие возможности. Эти системы не только ускоряют процесс расчетов и формирование документов, но и могут уменьшать стоимость услуг (турпакета), выбрав оптимальный по цене вариант доставки клиентов, размещения и т. п. Заказ на разработку уникальной информационной системы автоматизации туристского офиса стоит достаточно дорого, да и в настоящее время в этом нет особой необходимости, так как существует ряд хорошо зарекомендовавших себя программных продуктов. Разработки специализированных программных продуктов для туристского бизнеса в настоящее время ведут несколько российских фирм: «</a:t>
            </a:r>
            <a:r>
              <a:rPr lang="ru-RU" dirty="0" err="1"/>
              <a:t>Мегатек</a:t>
            </a:r>
            <a:r>
              <a:rPr lang="ru-RU" dirty="0"/>
              <a:t>» (программа «Мастер-Тур»), «</a:t>
            </a:r>
            <a:r>
              <a:rPr lang="ru-RU" dirty="0" err="1"/>
              <a:t>Арим</a:t>
            </a:r>
            <a:r>
              <a:rPr lang="ru-RU" dirty="0"/>
              <a:t>-Софт» (программы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Управление туристическим офисом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1075"/>
            <a:ext cx="8229600" cy="561657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Программа </a:t>
            </a:r>
            <a:r>
              <a:rPr lang="ru-RU" dirty="0" err="1"/>
              <a:t>TurWin</a:t>
            </a:r>
            <a:r>
              <a:rPr lang="ru-RU" dirty="0"/>
              <a:t> («</a:t>
            </a:r>
            <a:r>
              <a:rPr lang="ru-RU" dirty="0" err="1"/>
              <a:t>Турагент</a:t>
            </a:r>
            <a:r>
              <a:rPr lang="ru-RU" dirty="0"/>
              <a:t>»). Программа, разработанная компанией «</a:t>
            </a:r>
            <a:r>
              <a:rPr lang="ru-RU" dirty="0" err="1"/>
              <a:t>Арим</a:t>
            </a:r>
            <a:r>
              <a:rPr lang="ru-RU" dirty="0"/>
              <a:t>-Софт», появилась в 1995 г. Эта программа предназначена для фирм, занимающихся выездным туризмом. Основными логическими элементами программы являются понятия «тур», «заезд», «заказ», «клиент». В программе предусмотрены основные функциональные блоки по формированию и ведению справочников, пакетированию и бронированию туров.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В программе обеспечивается ведение различных справочников, в том числе по странам, отелям, партнерам, рейсам, услугам, визам и т.д. Определенный тур связывается с базовыми услугами из справочника и датами заезда. Каждый заезд соотносится с заказами, объединяющими клиентов по критерию совместной оплаты. Набор услуг может быть сформирован исходя из базового набора, определенного при формировании тура, либо на основании шаблонов. Последние создаются для каждого тура и включают в себя стоимость размещения в отеле, стоимость авиабилетов, страховки, визы и дополнительные услуги. Использование шаблонов значительно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635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Управление туристическим офисом</a:t>
            </a:r>
            <a:endParaRPr lang="ru-RU" dirty="0"/>
          </a:p>
        </p:txBody>
      </p:sp>
      <p:sp>
        <p:nvSpPr>
          <p:cNvPr id="21507" name="Объект 2"/>
          <p:cNvSpPr>
            <a:spLocks noGrp="1"/>
          </p:cNvSpPr>
          <p:nvPr>
            <p:ph sz="quarter" idx="1"/>
          </p:nvPr>
        </p:nvSpPr>
        <p:spPr>
          <a:xfrm>
            <a:off x="179388" y="692150"/>
            <a:ext cx="8518525" cy="5834063"/>
          </a:xfrm>
        </p:spPr>
        <p:txBody>
          <a:bodyPr/>
          <a:lstStyle/>
          <a:p>
            <a:pPr eaLnBrk="1" hangingPunct="1"/>
            <a:r>
              <a:rPr lang="ru-RU" sz="3200" smtClean="0"/>
              <a:t>В таком программном комплексе основным структурным элементом любого тура считается понятие услуги, а совокупность взаимосвязанных услуг формирует турпродукт. Выделены основные виды услуг: авиаперелет, трансфер, проживание, экскурсии, виза, страховка. Однако можно задавать дополнительные виды услуг, например прокат автомобилей и т. п.  </a:t>
            </a:r>
          </a:p>
          <a:p>
            <a:pPr eaLnBrk="1" hangingPunct="1"/>
            <a:r>
              <a:rPr lang="ru-RU" sz="3200" smtClean="0"/>
              <a:t>Программный комплекс должен соединять все виды услуг с клиентской базой.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1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Управление туристическим офисом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sz="quarter" idx="1"/>
          </p:nvPr>
        </p:nvSpPr>
        <p:spPr>
          <a:xfrm>
            <a:off x="179388" y="765175"/>
            <a:ext cx="8713787" cy="5903913"/>
          </a:xfrm>
        </p:spPr>
        <p:txBody>
          <a:bodyPr/>
          <a:lstStyle/>
          <a:p>
            <a:pPr eaLnBrk="1" hangingPunct="1"/>
            <a:r>
              <a:rPr lang="ru-RU" sz="3200" smtClean="0"/>
              <a:t>Как правило, эти системы позволяют вести справочные базы данных по клиентам, партнерам, гостиницам, транспорту, посольствам, а также вести учет туров и платежей, прием заказов и работу с клиентами, формирование выходных документов и т.д. Практически все программные комплексы обеспечивают формирование бухгалтерской отчетности и часто импорт-экспорт данных в специализированные бухгалтерские программы, такие, как 1С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633412"/>
          </a:xfrm>
        </p:spPr>
        <p:txBody>
          <a:bodyPr/>
          <a:lstStyle/>
          <a:p>
            <a:pPr eaLnBrk="1" hangingPunct="1"/>
            <a:r>
              <a:rPr lang="ru-RU" sz="3200" smtClean="0"/>
              <a:t>УПРАВЛЕНИЕ ГОСТИНИЧНЫМ КОМПЛЕКСОМ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sz="quarter" idx="1"/>
          </p:nvPr>
        </p:nvSpPr>
        <p:spPr>
          <a:xfrm>
            <a:off x="250825" y="765175"/>
            <a:ext cx="8713788" cy="5832475"/>
          </a:xfrm>
        </p:spPr>
        <p:txBody>
          <a:bodyPr/>
          <a:lstStyle/>
          <a:p>
            <a:pPr eaLnBrk="1" hangingPunct="1"/>
            <a:r>
              <a:rPr lang="ru-RU" smtClean="0"/>
              <a:t>Гостиничный сервис — ведущая отрасль сферы обслуживания. Современное состояние рынка гостиничных услуг характеризуется высоким уровнем конкуренции, разнообразием видов предоставляемых основных и дополнительных услуг, повышением уровня обслуживания. С точки зрения организации и управления гостиничные комплексы представляют собой сложные системы, которые состоят из различных взаимосвязанных служб. К основным типовым службам относятся: служба управления номерным фондом; административная служба; коммерческая служба; служба питания; инженерно-технические службы; вспомогательные службы.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/>
              <a:t>УПРАВЛЕНИЕ ГОСТИНИЧНЫМ КОМПЛЕКСОМ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950" y="549275"/>
            <a:ext cx="8856663" cy="630872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Система Hotel-2000 предусматривает выполнение следующих функций: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управление номерным фондом, оптимизацию загрузки гостиницы и своевременное предоставление актуальной информации о состоянии номеров;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управление работой горничных и контроль за своевременной уборкой номеров;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индивидуальное и групповое бронирование в реальном режиме времени с проверкой наличия свободных номеров и возможностью оптимизации загрузки гостиницы;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бронирование блоков номеров с гарантированной и негарантированной формами оплаты;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просмотр и изменение информации о бронировании и моментальное восстановление отмененных броней и </a:t>
            </a:r>
            <a:r>
              <a:rPr lang="ru-RU" dirty="0" err="1"/>
              <a:t>незаездов</a:t>
            </a:r>
            <a:r>
              <a:rPr lang="ru-RU" dirty="0"/>
              <a:t>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автоматизацию процедур регистрации и оформления индивидуальных гостей и групп как по предварительной брони, так и без нее с моментальным поиском необходимого для гостя номера;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выписку счетов с автоматическим начислением стоимости проживания и оказанных дополнительных услуг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Содержание</a:t>
            </a:r>
          </a:p>
        </p:txBody>
      </p:sp>
      <p:sp>
        <p:nvSpPr>
          <p:cNvPr id="7171" name="Объект 2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229600" cy="4525962"/>
          </a:xfrm>
        </p:spPr>
        <p:txBody>
          <a:bodyPr/>
          <a:lstStyle/>
          <a:p>
            <a:pPr marL="514350" indent="-514350" eaLnBrk="1" hangingPunct="1">
              <a:buFont typeface="Franklin Gothic Book" pitchFamily="34" charset="0"/>
              <a:buAutoNum type="arabicPeriod"/>
            </a:pPr>
            <a:r>
              <a:rPr lang="ru-RU" sz="3600" smtClean="0"/>
              <a:t>Реклама и продвижение услуг фирмы.</a:t>
            </a:r>
          </a:p>
          <a:p>
            <a:pPr marL="514350" indent="-514350" eaLnBrk="1" hangingPunct="1">
              <a:buFont typeface="Franklin Gothic Book" pitchFamily="34" charset="0"/>
              <a:buAutoNum type="arabicPeriod"/>
            </a:pPr>
            <a:r>
              <a:rPr lang="ru-RU" sz="3600" smtClean="0"/>
              <a:t> Рекламно-коммерческая деятельность.</a:t>
            </a:r>
          </a:p>
          <a:p>
            <a:pPr marL="514350" indent="-514350" eaLnBrk="1" hangingPunct="1">
              <a:buFont typeface="Franklin Gothic Book" pitchFamily="34" charset="0"/>
              <a:buAutoNum type="arabicPeriod"/>
            </a:pPr>
            <a:r>
              <a:rPr lang="ru-RU" sz="3600" smtClean="0"/>
              <a:t>Глобальные системы резервирования.</a:t>
            </a:r>
          </a:p>
          <a:p>
            <a:pPr marL="514350" indent="-514350" eaLnBrk="1" hangingPunct="1">
              <a:buFont typeface="Franklin Gothic Book" pitchFamily="34" charset="0"/>
              <a:buAutoNum type="arabicPeriod"/>
            </a:pPr>
            <a:r>
              <a:rPr lang="ru-RU" sz="3600" smtClean="0"/>
              <a:t>Глобальные системы заказа билетов.</a:t>
            </a:r>
          </a:p>
          <a:p>
            <a:pPr marL="514350" indent="-514350" eaLnBrk="1" hangingPunct="1">
              <a:buFont typeface="Franklin Gothic Book" pitchFamily="34" charset="0"/>
              <a:buAutoNum type="arabicPeriod"/>
            </a:pP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0825" y="908050"/>
            <a:ext cx="8642350" cy="5761038"/>
          </a:xfrm>
        </p:spPr>
        <p:txBody>
          <a:bodyPr/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/>
              <a:t>получение в любой момент по требованию клиента всей необходимой информации о проживании с выдачей промежуточных счетов;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/>
              <a:t>ведение архива гостей;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/>
              <a:t>быстрое и простое ежесуточное закрытие дня, позволяющее осуществить все начисления за прошедшие сутки и проверить работу кассиров без остановки работы гостиницы;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/>
              <a:t>управление ценовой политикой гостиницы с учетом сезонных колебаний, условий взаимоотношений с партнерами и т.д.;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/>
              <a:t>управление финансами гостиницы;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/>
              <a:t>ведение бухгалтерского учета, обеспечение связи с российскими и западными бухгалтерскими системами для формирования отчетности в соответствии с российским планом счетов и планом счетов в стандарте GAAP.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/>
              <a:t>Система Hotel-2000 позволяет получить более 100 различных статистических и финансовых отчетов и проанализировать информацию о гостинице. Обеспечивает учет кассовых операций с применением зарегистрированных учетно-кассовых машин.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507412" cy="561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/>
              <a:t>УПРАВЛЕНИЕ ГОСТИНИЧНЫМ КОМПЛЕКСОМ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395288" y="44450"/>
            <a:ext cx="8229600" cy="561975"/>
          </a:xfrm>
        </p:spPr>
        <p:txBody>
          <a:bodyPr/>
          <a:lstStyle/>
          <a:p>
            <a:pPr eaLnBrk="1" hangingPunct="1"/>
            <a:r>
              <a:rPr lang="ru-RU" sz="3200" smtClean="0"/>
              <a:t>Система автоматизации ресторанов и баров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950" y="549275"/>
            <a:ext cx="8928100" cy="619283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Система обеспечивает: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возможность работы с неограниченным числом блюд;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группировку блюд по категориям и группам;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ведение сложных комбинаций налогов и наценок с возможностью их включения в цену и исключения из цены;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учет и контроль цен, ассортимента и движения продуктов и напитков;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наличие для каждого блюда до 5 различных цен, до 12 вариантов продаж (различных порций одного блюда) с соответствующими ценами (до пяти на каждый вариант), до 12 инструкций по приготовлению, до 12 дополнительных блюд (продаваемых вместе с основным);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автоматическое изменение цен в меню в зависимости от времени суток;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ведение быстрых продаж (печать и закрытие счетов без ввода формы оплаты и суммы</a:t>
            </a:r>
            <a:r>
              <a:rPr lang="ru-RU" dirty="0" smtClean="0"/>
              <a:t>);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364538" cy="504825"/>
          </a:xfrm>
        </p:spPr>
        <p:txBody>
          <a:bodyPr/>
          <a:lstStyle/>
          <a:p>
            <a:r>
              <a:rPr lang="ru-RU" sz="3200" smtClean="0"/>
              <a:t>Система автоматизации ресторанов и баров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0825" y="765175"/>
            <a:ext cx="8713788" cy="5976938"/>
          </a:xfrm>
        </p:spPr>
        <p:txBody>
          <a:bodyPr/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/>
              <a:t>ведение баз данных клиентов и их адресов для доставки блюд и продуктов на дом;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/>
              <a:t>моментальную автоматическую передачу заказов на кухню после их приема;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/>
              <a:t>печать гостевых счетов как на непрерывной роликовой ленте, так и на </a:t>
            </a:r>
            <a:r>
              <a:rPr lang="ru-RU" sz="2000" dirty="0" err="1"/>
              <a:t>самокопирующихся</a:t>
            </a:r>
            <a:r>
              <a:rPr lang="ru-RU" sz="2000" dirty="0"/>
              <a:t> бланках в строгом соответствии с требованиями налоговых органов;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/>
              <a:t>просмотр статуса столов в реальном режиме времени;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/>
              <a:t>учет и контроль совершенных операций, печать кассовых отчетов;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/>
              <a:t>передачу данных о продажах в систему автоматизации гостиничных служб с зачислением задолженности гостей, проживающих в гостинице, на их счета с мгновенным обновлением их балансов;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/>
              <a:t>формирование консолидированного отчета о продажах;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/>
              <a:t>проведение финансового анализа работы точек продаж и получение статистических отчетов с информацией за текущий </a:t>
            </a:r>
            <a:r>
              <a:rPr lang="ru-RU" sz="2000" b="1" dirty="0"/>
              <a:t>и </a:t>
            </a:r>
            <a:r>
              <a:rPr lang="ru-RU" sz="2000" dirty="0"/>
              <a:t>прошлый годы;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/>
              <a:t>получение более 60 стандартных отчетов о продажах с возможностью сравнительного анализа данных текущего и прошлого периодов.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68313" y="15875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ИНФОРМАЦИОННЫЕ ТЕХНОЛОГИИ В СКС И ТУРИЗМЕ НА БАЗЕ MICROSOFT OFFICE</a:t>
            </a:r>
            <a:endParaRPr lang="ru-RU" sz="3200" smtClean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5538"/>
            <a:ext cx="8229600" cy="561657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/>
              <a:t>ИСПОЛЬЗОВАНИЕ </a:t>
            </a:r>
            <a:r>
              <a:rPr lang="ru-RU" sz="2400" b="1" dirty="0" smtClean="0"/>
              <a:t>MICROSOFT EXCEL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Функции табличных процессоров весьма разнообразны: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создание и редактирование электронных таблиц;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оформление и печать электронных таблиц;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создание многотабличных документов, объединенных формулами;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построение диаграмм, их модификация и решение экономических задач графическими методами;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работа </a:t>
            </a:r>
            <a:r>
              <a:rPr lang="ru-RU" sz="2400" dirty="0"/>
              <a:t>с электронными таблицами как с базами данных: сортировка таблиц, выборка данных по запросам;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создание итоговых и сводных таблиц;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использование информации при построении таблиц из внешних баз данных;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решение экономических задач типа «что-если» путем подбора параметров;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решение оптимизационных задач;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статистическая обработка данных;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создание слайд-шоу;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разработка макрокоманд, настройка экрана электронных таблиц под потребности пользователя и т. д.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68313" y="7938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СОЗДАНИЕ БАЗ ДАННЫХ ДЛЯ СФЕРЫ СКС И ТУРИЗМА СРЕДСТВАМИ MICROSOFT ACCESS</a:t>
            </a:r>
            <a:endParaRPr lang="ru-RU" sz="3200" smtClean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513"/>
            <a:ext cx="8229600" cy="56896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Основные понятия реляционных баз данных</a:t>
            </a:r>
            <a:endParaRPr lang="ru-RU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База данных (БД) — это совокупность специальным образом организованных и взаимосвязанных данных по конкретной предметной области, хранимых на внешних носителях информации и управляемых средствами СУБД. В базе данных обеспечивается логическая взаимосвязь хранимых данных и их минимально необходимая избыточность. По способу организации данных различают иерархические, сетевые и реляционные базы данных. Последние являются наиболее распространенными, и данные в них структурированы в виде отдельных таблиц (отношений). Причем эти таблицы обладают рядом особенностей, в частности, каждый столбец имеет уникальное имя, значения в таблице представляют собой элементарные данные, смысловое содержание строк таблицы не зависит от их местоположения, отсутствуют повторяющиеся строки.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ИНФОРМАЦИОННЫЕ ТЕХНОЛОГИИ </a:t>
            </a:r>
            <a:r>
              <a:rPr lang="ru-RU" b="1" dirty="0" smtClean="0"/>
              <a:t>В </a:t>
            </a:r>
            <a:r>
              <a:rPr lang="ru-RU" b="1" dirty="0"/>
              <a:t>СВЯЗЯХ С </a:t>
            </a:r>
            <a:r>
              <a:rPr lang="ru-RU" b="1" dirty="0" smtClean="0"/>
              <a:t>ОБЩЕСТВЕННОСТЬЮ</a:t>
            </a:r>
            <a:endParaRPr lang="ru-RU" dirty="0"/>
          </a:p>
        </p:txBody>
      </p:sp>
      <p:sp>
        <p:nvSpPr>
          <p:cNvPr id="3072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Информационные технологии следует рассматривать как новый канал коммуникации.</a:t>
            </a:r>
          </a:p>
          <a:p>
            <a:pPr eaLnBrk="1" hangingPunct="1"/>
            <a:r>
              <a:rPr lang="ru-RU" smtClean="0"/>
              <a:t>В Информационных  технологиях представлены все три известных человечеству вида коммуникации: </a:t>
            </a:r>
          </a:p>
          <a:p>
            <a:pPr algn="ctr" eaLnBrk="1" hangingPunct="1">
              <a:buFont typeface="Wingdings" pitchFamily="2" charset="2"/>
              <a:buChar char="v"/>
            </a:pPr>
            <a:r>
              <a:rPr lang="ru-RU" smtClean="0"/>
              <a:t>межличностные, </a:t>
            </a:r>
          </a:p>
          <a:p>
            <a:pPr algn="ctr" eaLnBrk="1" hangingPunct="1">
              <a:buFont typeface="Wingdings" pitchFamily="2" charset="2"/>
              <a:buChar char="v"/>
            </a:pPr>
            <a:r>
              <a:rPr lang="ru-RU" smtClean="0"/>
              <a:t>групповые </a:t>
            </a:r>
          </a:p>
          <a:p>
            <a:pPr algn="ctr" eaLnBrk="1" hangingPunct="1">
              <a:buFont typeface="Wingdings" pitchFamily="2" charset="2"/>
              <a:buChar char="v"/>
            </a:pPr>
            <a:r>
              <a:rPr lang="ru-RU" smtClean="0"/>
              <a:t>массовые.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620713"/>
            <a:ext cx="7772400" cy="6334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Коммуникации</a:t>
            </a:r>
            <a:endParaRPr lang="ru-RU" dirty="0"/>
          </a:p>
        </p:txBody>
      </p:sp>
      <p:sp>
        <p:nvSpPr>
          <p:cNvPr id="31747" name="Объект 2"/>
          <p:cNvSpPr>
            <a:spLocks noGrp="1"/>
          </p:cNvSpPr>
          <p:nvPr>
            <p:ph sz="quarter" idx="1"/>
          </p:nvPr>
        </p:nvSpPr>
        <p:spPr>
          <a:xfrm>
            <a:off x="468313" y="1773238"/>
            <a:ext cx="8280400" cy="4562475"/>
          </a:xfrm>
        </p:spPr>
        <p:txBody>
          <a:bodyPr/>
          <a:lstStyle/>
          <a:p>
            <a:pPr eaLnBrk="1" hangingPunct="1"/>
            <a:r>
              <a:rPr lang="ru-RU" smtClean="0"/>
              <a:t>Межличностное общение считается одной из первых форм коммуникации: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mtClean="0"/>
              <a:t>Электронная почта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mtClean="0"/>
              <a:t>Текстовая </a:t>
            </a:r>
            <a:r>
              <a:rPr lang="en-US" smtClean="0"/>
              <a:t>on-line </a:t>
            </a:r>
            <a:r>
              <a:rPr lang="ru-RU" smtClean="0"/>
              <a:t>связь 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mtClean="0"/>
              <a:t>Голосовая связь ± видео</a:t>
            </a:r>
          </a:p>
          <a:p>
            <a:pPr eaLnBrk="1" hangingPunct="1"/>
            <a:r>
              <a:rPr lang="ru-RU" smtClean="0"/>
              <a:t>Поддержка работы с группами.</a:t>
            </a:r>
          </a:p>
          <a:p>
            <a:pPr eaLnBrk="1" hangingPunct="1"/>
            <a:r>
              <a:rPr lang="ru-RU" smtClean="0"/>
              <a:t>Последние (телевидение, радио, пресса) ориентируются в основном на общение с массовыми аудиториями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1975"/>
          </a:xfrm>
        </p:spPr>
        <p:txBody>
          <a:bodyPr/>
          <a:lstStyle/>
          <a:p>
            <a:pPr eaLnBrk="1" hangingPunct="1"/>
            <a:r>
              <a:rPr lang="ru-RU" smtClean="0"/>
              <a:t>Коммуникации</a:t>
            </a:r>
          </a:p>
        </p:txBody>
      </p:sp>
      <p:sp>
        <p:nvSpPr>
          <p:cNvPr id="32771" name="Объект 2"/>
          <p:cNvSpPr>
            <a:spLocks noGrp="1"/>
          </p:cNvSpPr>
          <p:nvPr>
            <p:ph sz="quarter" idx="1"/>
          </p:nvPr>
        </p:nvSpPr>
        <p:spPr>
          <a:xfrm>
            <a:off x="179388" y="1125538"/>
            <a:ext cx="8507412" cy="5543550"/>
          </a:xfrm>
        </p:spPr>
        <p:txBody>
          <a:bodyPr/>
          <a:lstStyle/>
          <a:p>
            <a:pPr eaLnBrk="1" hangingPunct="1"/>
            <a:r>
              <a:rPr lang="ru-RU" sz="3200" smtClean="0"/>
              <a:t>Межличностная коммуникация в Сети имеет свою специфику, так как исключает психологическое (и, конечно, физическое) давление на оппонента, что порождает чувство свободы, граничащее с ощущением вседозволенности. Именно поэтому анонимная коммуникация в Сети получила самое широкое распространение, о чем говорит массовое использование интернетовских кличек («nick-names»).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ru-RU" smtClean="0"/>
              <a:t>Коммуникации</a:t>
            </a:r>
          </a:p>
        </p:txBody>
      </p:sp>
      <p:sp>
        <p:nvSpPr>
          <p:cNvPr id="33795" name="Объект 2"/>
          <p:cNvSpPr>
            <a:spLocks noGrp="1"/>
          </p:cNvSpPr>
          <p:nvPr>
            <p:ph sz="quarter" idx="1"/>
          </p:nvPr>
        </p:nvSpPr>
        <p:spPr>
          <a:xfrm>
            <a:off x="250825" y="620713"/>
            <a:ext cx="8435975" cy="5832475"/>
          </a:xfrm>
        </p:spPr>
        <p:txBody>
          <a:bodyPr/>
          <a:lstStyle/>
          <a:p>
            <a:pPr eaLnBrk="1" hangingPunct="1"/>
            <a:r>
              <a:rPr lang="ru-RU" smtClean="0"/>
              <a:t>Групповое общение в Интернете имеет столько потенциальных возможностей, что, возможно, является наиболее перспективным полем деятельности для специалиста по связям с общественностью. Дело в том, что Интернет стал удобным местом встреч для различных групп по интересам, профессиональных сообществ, потребительских ассоциаций и т.п. Интернет-сообщества возникают вокруг определенных электронных ресурсов и эксплуатируют естественное стремление людей к общению с единомышленниками. </a:t>
            </a:r>
            <a:endParaRPr lang="en-US" smtClean="0"/>
          </a:p>
          <a:p>
            <a:pPr eaLnBrk="1" hangingPunct="1"/>
            <a:r>
              <a:rPr lang="ru-RU" smtClean="0"/>
              <a:t>Групповые рассылки, форумы, чаты, клубы.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762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Корпоративный </a:t>
            </a:r>
            <a:r>
              <a:rPr lang="ru-RU" dirty="0" err="1"/>
              <a:t>вэб</a:t>
            </a:r>
            <a:r>
              <a:rPr lang="ru-RU" dirty="0"/>
              <a:t>-сайт </a:t>
            </a:r>
          </a:p>
        </p:txBody>
      </p:sp>
      <p:sp>
        <p:nvSpPr>
          <p:cNvPr id="34819" name="Объект 2"/>
          <p:cNvSpPr>
            <a:spLocks noGrp="1"/>
          </p:cNvSpPr>
          <p:nvPr>
            <p:ph sz="quarter" idx="1"/>
          </p:nvPr>
        </p:nvSpPr>
        <p:spPr>
          <a:xfrm>
            <a:off x="179388" y="692150"/>
            <a:ext cx="8518525" cy="5865813"/>
          </a:xfrm>
        </p:spPr>
        <p:txBody>
          <a:bodyPr/>
          <a:lstStyle/>
          <a:p>
            <a:pPr eaLnBrk="1" hangingPunct="1"/>
            <a:r>
              <a:rPr lang="ru-RU" sz="2800" smtClean="0"/>
              <a:t>Корпоративный интернет-сайт является еще одним важнейшим инструментом работы специалиста по связям с общественностью в глобальной Сети. При этом очень важно отметить, что, согласно сложившейся мировой практике, именно на PR-специалистов возлагаются обязанности по подготовке и написанию информационного содержания корпоративных вэб-сайтов. При работе над содержанием вэб-сайта нужно всегда помнить, что самым ценным на сайте является уникальная информация.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115888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направления рекламирования услуг</a:t>
            </a:r>
            <a:endParaRPr lang="ru-RU" dirty="0"/>
          </a:p>
        </p:txBody>
      </p:sp>
      <p:sp>
        <p:nvSpPr>
          <p:cNvPr id="8195" name="Объект 2"/>
          <p:cNvSpPr>
            <a:spLocks noGrp="1"/>
          </p:cNvSpPr>
          <p:nvPr>
            <p:ph sz="quarter" idx="1"/>
          </p:nvPr>
        </p:nvSpPr>
        <p:spPr>
          <a:xfrm>
            <a:off x="179388" y="1196975"/>
            <a:ext cx="8785225" cy="5545138"/>
          </a:xfrm>
        </p:spPr>
        <p:txBody>
          <a:bodyPr/>
          <a:lstStyle/>
          <a:p>
            <a:pPr eaLnBrk="1" hangingPunct="1"/>
            <a:r>
              <a:rPr lang="ru-RU" sz="2800" smtClean="0"/>
              <a:t>Так, в области рекламы широкое распространение получила прямая рассылка туристской информации по электронной почте (direct-mail). </a:t>
            </a:r>
          </a:p>
          <a:p>
            <a:pPr eaLnBrk="1" hangingPunct="1"/>
            <a:r>
              <a:rPr lang="ru-RU" sz="2800" smtClean="0"/>
              <a:t>В последние годы большинство туристских предприятий создают свои собственные сайты в Интернете, а также используют баннерную рекламу. </a:t>
            </a:r>
          </a:p>
          <a:p>
            <a:pPr eaLnBrk="1" hangingPunct="1"/>
            <a:r>
              <a:rPr lang="ru-RU" sz="2800" smtClean="0"/>
              <a:t>Хотя эффективность этих каналов распространения туристского продукта в России не очень высока, это направление следует рассматривать как весьма перспективное.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Корпоративный </a:t>
            </a:r>
            <a:r>
              <a:rPr lang="ru-RU" dirty="0" err="1" smtClean="0"/>
              <a:t>вэб</a:t>
            </a:r>
            <a:r>
              <a:rPr lang="ru-RU" dirty="0" smtClean="0"/>
              <a:t>-сайт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713"/>
            <a:ext cx="8229600" cy="604837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Практика функционирования корпоративных </a:t>
            </a:r>
            <a:r>
              <a:rPr lang="ru-RU" dirty="0" err="1"/>
              <a:t>вэб</a:t>
            </a:r>
            <a:r>
              <a:rPr lang="ru-RU" dirty="0"/>
              <a:t>-сайтов показывает, что наибольшее распространение получили следующие типовые информационные блоки или разделы стандартного </a:t>
            </a:r>
            <a:r>
              <a:rPr lang="ru-RU" dirty="0" err="1"/>
              <a:t>вэб</a:t>
            </a:r>
            <a:r>
              <a:rPr lang="ru-RU" dirty="0"/>
              <a:t>-сайта: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история организации;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обращение к посетителям сайта от первого лица организации;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профиль деятельности, услуги и продукция организации;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анонсы проводимых организацией мероприятий;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часто задаваемые вопросы и ответы на них;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конференции для посетителей;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вопросы представителям (руководителям) организации;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чаты;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обратная </a:t>
            </a:r>
            <a:r>
              <a:rPr lang="ru-RU" dirty="0" smtClean="0"/>
              <a:t>связь.</a:t>
            </a:r>
            <a:endParaRPr lang="ru-RU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Мультимедиа средства</a:t>
            </a:r>
          </a:p>
        </p:txBody>
      </p:sp>
      <p:sp>
        <p:nvSpPr>
          <p:cNvPr id="36867" name="Объект 2"/>
          <p:cNvSpPr>
            <a:spLocks noGrp="1"/>
          </p:cNvSpPr>
          <p:nvPr>
            <p:ph sz="quarter" idx="1"/>
          </p:nvPr>
        </p:nvSpPr>
        <p:spPr>
          <a:xfrm>
            <a:off x="900113" y="1484313"/>
            <a:ext cx="7772400" cy="4465637"/>
          </a:xfrm>
        </p:spPr>
        <p:txBody>
          <a:bodyPr/>
          <a:lstStyle/>
          <a:p>
            <a:pPr eaLnBrk="1" hangingPunct="1"/>
            <a:r>
              <a:rPr lang="ru-RU" sz="3600" smtClean="0"/>
              <a:t>Программы для создания презентаций</a:t>
            </a:r>
          </a:p>
          <a:p>
            <a:pPr eaLnBrk="1" hangingPunct="1"/>
            <a:r>
              <a:rPr lang="ru-RU" sz="3600" smtClean="0"/>
              <a:t>Обработка графических изображений</a:t>
            </a:r>
          </a:p>
          <a:p>
            <a:pPr eaLnBrk="1" hangingPunct="1"/>
            <a:r>
              <a:rPr lang="ru-RU" sz="3600" smtClean="0"/>
              <a:t>Обработка звука</a:t>
            </a:r>
          </a:p>
          <a:p>
            <a:pPr eaLnBrk="1" hangingPunct="1"/>
            <a:r>
              <a:rPr lang="ru-RU" sz="3600" smtClean="0"/>
              <a:t>Создание видеофильмов. </a:t>
            </a:r>
            <a:r>
              <a:rPr lang="en-US" sz="3600" smtClean="0"/>
              <a:t>(You Tube</a:t>
            </a:r>
            <a:r>
              <a:rPr lang="ru-RU" sz="3600" smtClean="0"/>
              <a:t>, </a:t>
            </a:r>
            <a:r>
              <a:rPr lang="en-US" sz="3600" smtClean="0"/>
              <a:t>Ru Tube)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9275"/>
            <a:ext cx="8229600" cy="6119813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/>
              <a:t>И</a:t>
            </a:r>
            <a:r>
              <a:rPr lang="ru-RU" sz="4000" b="1" dirty="0" smtClean="0"/>
              <a:t>нтернет-технологии </a:t>
            </a:r>
            <a:r>
              <a:rPr lang="ru-RU" sz="4000" b="1" dirty="0"/>
              <a:t>имеют значительные возможности, которые: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позволяют поддерживать круглосуточную связь с целевыми аудиториями;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развивают возможность мгновенно реагировать на изменения ситуации на рынке;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служат дешевым каналом глобальной коммуникации;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создают условия для получения информации о потребностях, мнениях и требованиях целевых аудиторий;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предоставляют возможность аудитории свободно общаться с вами, осуществляя тем самым двустороннюю связь;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- добиваются значительной экономии расходов, выделяемых на связи с </a:t>
            </a:r>
            <a:r>
              <a:rPr lang="ru-RU" dirty="0" smtClean="0"/>
              <a:t>общественностью.</a:t>
            </a:r>
            <a:endParaRPr lang="ru-RU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1975"/>
          </a:xfrm>
        </p:spPr>
        <p:txBody>
          <a:bodyPr/>
          <a:lstStyle/>
          <a:p>
            <a:pPr eaLnBrk="1" hangingPunct="1"/>
            <a:r>
              <a:rPr lang="ru-RU" smtClean="0"/>
              <a:t>Рекламно-коммерческие сайты</a:t>
            </a:r>
          </a:p>
        </p:txBody>
      </p:sp>
      <p:sp>
        <p:nvSpPr>
          <p:cNvPr id="9219" name="Объект 2"/>
          <p:cNvSpPr>
            <a:spLocks noGrp="1"/>
          </p:cNvSpPr>
          <p:nvPr>
            <p:ph sz="quarter" idx="1"/>
          </p:nvPr>
        </p:nvSpPr>
        <p:spPr>
          <a:xfrm>
            <a:off x="250825" y="765175"/>
            <a:ext cx="8642350" cy="5903913"/>
          </a:xfrm>
        </p:spPr>
        <p:txBody>
          <a:bodyPr/>
          <a:lstStyle/>
          <a:p>
            <a:pPr eaLnBrk="1" hangingPunct="1"/>
            <a:r>
              <a:rPr lang="ru-RU" sz="2800" smtClean="0"/>
              <a:t>На туристский рынок начинает активно проникать и внедряться электронная коммерция. Существуют электронные туристские офисы, например туристское бюро «Экспедиа» фирмы Microsoft, позволяющее любому владельцу кредитной карты приобрести тур, забронировать место на самолет или в отеле, приобрести билеты на зрелищные мероприятия и заказать напрокат автомобиль в любой точке земного шара. По оценкам немецких экспертов, около 25 % всех продаж турпродукта может в ближайшем будущем реализовываться через электронную коммерцию.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Требования к сайтам.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950" y="765175"/>
            <a:ext cx="8928100" cy="5976938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Оформление сайта осуществляет обычно профессиональный </a:t>
            </a:r>
            <a:r>
              <a:rPr lang="ru-RU" dirty="0" err="1"/>
              <a:t>web</a:t>
            </a:r>
            <a:r>
              <a:rPr lang="ru-RU" dirty="0"/>
              <a:t>-мастер, который создает сайт и размещает на нем необходимую информацию. При создании сайта следует учесть несколько моментов: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сайт должен быть легкодоступным, т. е. время загрузки страницы не должно превышать 30 — 60 с и получение любой информации должно обеспечиваться за три клика (три щелчка мыши);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его имя должно быть легко запоминаемым;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информация на сайте должна быть точной и всегда актуальной, т. е. необходимо обеспечить своевременную и качественную поддержку сайта;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/>
              <a:t>сайт.должен</a:t>
            </a:r>
            <a:r>
              <a:rPr lang="ru-RU" dirty="0"/>
              <a:t> быть </a:t>
            </a:r>
            <a:r>
              <a:rPr lang="ru-RU" dirty="0" err="1"/>
              <a:t>отрекламирован</a:t>
            </a:r>
            <a:r>
              <a:rPr lang="ru-RU" dirty="0"/>
              <a:t>, и его адрес обязательно надо разместить на всех рекламно-информационных материалах фирмы.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По данным сервера «100 дорог» (www.tours.ra), собственные сайты в России имеют более 500 </a:t>
            </a:r>
            <a:r>
              <a:rPr lang="ru-RU" dirty="0" err="1"/>
              <a:t>туркомпаний</a:t>
            </a:r>
            <a:r>
              <a:rPr lang="ru-RU" dirty="0"/>
              <a:t>. Высокую активность проявляют московские туроператоры, которые через свои страницы осуществляют продвижение турпродуктов в регионы и осуществляют формирование турагентской сети.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7512"/>
          </a:xfrm>
        </p:spPr>
        <p:txBody>
          <a:bodyPr/>
          <a:lstStyle/>
          <a:p>
            <a:pPr eaLnBrk="1" hangingPunct="1"/>
            <a:r>
              <a:rPr lang="ru-RU" smtClean="0"/>
              <a:t>Туристские серверы и порталы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sz="quarter" idx="1"/>
          </p:nvPr>
        </p:nvSpPr>
        <p:spPr>
          <a:xfrm>
            <a:off x="179388" y="549275"/>
            <a:ext cx="8713787" cy="6192838"/>
          </a:xfrm>
        </p:spPr>
        <p:txBody>
          <a:bodyPr/>
          <a:lstStyle/>
          <a:p>
            <a:pPr eaLnBrk="1" hangingPunct="1"/>
            <a:r>
              <a:rPr lang="ru-RU" sz="2800" smtClean="0"/>
              <a:t>В российском Интернете первые туристские порталы начали появляться в 1996 г. К настоящему времени создано уже более 2500 туристских сайтов, посвященных туризму и содержащих информацию о туристских фирмах, странах, достопримечательностях, гостиницах, предоставляемых услугах и пр. На российских туристских серверах можно не только найти интересующую информацию по туристскому бизнесу, но и разместить свою рекламу. К таким порталам относится сайт «100 дорог» (www.tours.ru), разработанный фирмой «Арим-Софт» в 1996 г. и являющийся одним из самых посещаемых.</a:t>
            </a:r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3412"/>
          </a:xfrm>
        </p:spPr>
        <p:txBody>
          <a:bodyPr/>
          <a:lstStyle/>
          <a:p>
            <a:pPr eaLnBrk="1" hangingPunct="1"/>
            <a:r>
              <a:rPr lang="ru-RU" smtClean="0"/>
              <a:t>Туристские серверы и порталы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sz="quarter" idx="1"/>
          </p:nvPr>
        </p:nvSpPr>
        <p:spPr>
          <a:xfrm>
            <a:off x="179388" y="836613"/>
            <a:ext cx="8785225" cy="5905500"/>
          </a:xfrm>
        </p:spPr>
        <p:txBody>
          <a:bodyPr/>
          <a:lstStyle/>
          <a:p>
            <a:pPr eaLnBrk="1" hangingPunct="1"/>
            <a:r>
              <a:rPr lang="ru-RU" sz="3200" smtClean="0"/>
              <a:t>Аудитория туристских серверов распределяется следующим образом: туристские фирмы составляют 20 % (из них 20 — 30% — операторы, 70 — 80% — агентства), остальные 80 % потенциальные клиенты (50 % — молодежь, средний класс Москвы и Санкт-Петербурга, высшее и среднее звено информационных компаний, руководители региональных предприятий, 50% — лица, интересующиеся справочной информацией).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44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Глобальные системы бронирования  и резервирования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sz="quarter" idx="1"/>
          </p:nvPr>
        </p:nvSpPr>
        <p:spPr>
          <a:xfrm>
            <a:off x="179388" y="1484313"/>
            <a:ext cx="8856662" cy="5257800"/>
          </a:xfrm>
        </p:spPr>
        <p:txBody>
          <a:bodyPr/>
          <a:lstStyle/>
          <a:p>
            <a:pPr eaLnBrk="1" hangingPunct="1"/>
            <a:r>
              <a:rPr lang="ru-RU" sz="3600" smtClean="0"/>
              <a:t>Статистика процентного распределения основных туристических услуг показывает: </a:t>
            </a:r>
          </a:p>
          <a:p>
            <a:pPr eaLnBrk="1" hangingPunct="1"/>
            <a:r>
              <a:rPr lang="ru-RU" sz="3600" smtClean="0"/>
              <a:t>55% - составила продажа авиабилетов </a:t>
            </a:r>
          </a:p>
          <a:p>
            <a:pPr eaLnBrk="1" hangingPunct="1"/>
            <a:r>
              <a:rPr lang="ru-RU" sz="3600" smtClean="0"/>
              <a:t>20 % - продажа туров и гостиничных мест </a:t>
            </a:r>
          </a:p>
          <a:p>
            <a:pPr eaLnBrk="1" hangingPunct="1"/>
            <a:r>
              <a:rPr lang="ru-RU" sz="3600" smtClean="0"/>
              <a:t>25 % - приходится на билеты на поезда и паромы, прокат машин и другие туристские услуги.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88913"/>
            <a:ext cx="7772400" cy="10080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Глобальные системы бронирования  и резервирования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388" y="1052513"/>
            <a:ext cx="8785225" cy="5545137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Компьютерные системы резервирования CRS (</a:t>
            </a:r>
            <a:r>
              <a:rPr lang="ru-RU" dirty="0" err="1"/>
              <a:t>Computer</a:t>
            </a:r>
            <a:r>
              <a:rPr lang="ru-RU" dirty="0"/>
              <a:t> </a:t>
            </a:r>
            <a:r>
              <a:rPr lang="ru-RU" dirty="0" err="1"/>
              <a:t>Reservation</a:t>
            </a:r>
            <a:r>
              <a:rPr lang="ru-RU" dirty="0"/>
              <a:t> </a:t>
            </a:r>
            <a:r>
              <a:rPr lang="ru-RU" dirty="0" err="1"/>
              <a:t>System</a:t>
            </a:r>
            <a:r>
              <a:rPr lang="ru-RU" dirty="0"/>
              <a:t>), появившиеся в середине 60-х гг. XX в., позволили ускорить процесс резервирования авиабилетов и осуществить его в режиме реального времени. В результате этого повысилось качество сервисных услуг за счет уменьшения времени обслуживания клиентов, увеличения объемов и разнообразия предлагаемых услуг и т.д., а также появились возможности обеспечения оптимизации загрузки авиалайнеров, реализации стратегии гибкого ценообразования, применения новых управленческих методов и т.д. Высокая надежность и удобство этих систем резервирования способствовали их быстрому и широкому распространению. В настоящее время 98 % зарубежных предприятий сферы туризма используют системы бронирования. На российском рынке представлены в основном такие системы глобального резервирования, как </a:t>
            </a:r>
            <a:r>
              <a:rPr lang="ru-RU" dirty="0" err="1"/>
              <a:t>Amadeus</a:t>
            </a:r>
            <a:r>
              <a:rPr lang="ru-RU" dirty="0"/>
              <a:t>, </a:t>
            </a:r>
            <a:r>
              <a:rPr lang="ru-RU" dirty="0" err="1"/>
              <a:t>Galileo</a:t>
            </a:r>
            <a:r>
              <a:rPr lang="ru-RU" dirty="0"/>
              <a:t> </a:t>
            </a:r>
            <a:r>
              <a:rPr lang="ru-RU" dirty="0" err="1"/>
              <a:t>Worldspan</a:t>
            </a:r>
            <a:r>
              <a:rPr lang="ru-RU" dirty="0"/>
              <a:t>. Компьютерная система бронирования </a:t>
            </a:r>
            <a:r>
              <a:rPr lang="ru-RU" dirty="0" err="1"/>
              <a:t>Amadeus</a:t>
            </a:r>
            <a:r>
              <a:rPr lang="ru-RU" dirty="0"/>
              <a:t> функционирует на российском рынке с 1993 г., и на данный момент в России насчитывается более 600 турфирм — пользователей системы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279</TotalTime>
  <Words>2906</Words>
  <Application>Microsoft Office PowerPoint</Application>
  <PresentationFormat>Экран (4:3)</PresentationFormat>
  <Paragraphs>159</Paragraphs>
  <Slides>32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0" baseType="lpstr">
      <vt:lpstr>Perpetua</vt:lpstr>
      <vt:lpstr>Arial</vt:lpstr>
      <vt:lpstr>Calibri</vt:lpstr>
      <vt:lpstr>Cambria</vt:lpstr>
      <vt:lpstr>Wingdings 2</vt:lpstr>
      <vt:lpstr>Franklin Gothic Book</vt:lpstr>
      <vt:lpstr>Wingdings</vt:lpstr>
      <vt:lpstr>Справедливость</vt:lpstr>
      <vt:lpstr>ИНФОРМАЦИОННЫЕ ТЕХНОЛОГИИ В</vt:lpstr>
      <vt:lpstr>Содержание</vt:lpstr>
      <vt:lpstr>Основные направления рекламирования услуг</vt:lpstr>
      <vt:lpstr>Рекламно-коммерческие сайты</vt:lpstr>
      <vt:lpstr>Требования к сайтам.</vt:lpstr>
      <vt:lpstr>Туристские серверы и порталы</vt:lpstr>
      <vt:lpstr>Туристские серверы и порталы</vt:lpstr>
      <vt:lpstr>Глобальные системы бронирования  и резервирования</vt:lpstr>
      <vt:lpstr>Глобальные системы бронирования  и резервирования</vt:lpstr>
      <vt:lpstr>Глобальные системы бронирования  и резервирования</vt:lpstr>
      <vt:lpstr>Глобальные системы бронирования  и резервирования</vt:lpstr>
      <vt:lpstr>Глобальные системы бронирования  и резервирования</vt:lpstr>
      <vt:lpstr>Использование мультимедийных технологий</vt:lpstr>
      <vt:lpstr>Управление туристическим офисом</vt:lpstr>
      <vt:lpstr>Управление туристическим офисом</vt:lpstr>
      <vt:lpstr>Управление туристическим офисом</vt:lpstr>
      <vt:lpstr>Управление туристическим офисом</vt:lpstr>
      <vt:lpstr>УПРАВЛЕНИЕ ГОСТИНИЧНЫМ КОМПЛЕКСОМ</vt:lpstr>
      <vt:lpstr>УПРАВЛЕНИЕ ГОСТИНИЧНЫМ КОМПЛЕКСОМ</vt:lpstr>
      <vt:lpstr>УПРАВЛЕНИЕ ГОСТИНИЧНЫМ КОМПЛЕКСОМ</vt:lpstr>
      <vt:lpstr>Система автоматизации ресторанов и баров</vt:lpstr>
      <vt:lpstr>Система автоматизации ресторанов и баров</vt:lpstr>
      <vt:lpstr>ИНФОРМАЦИОННЫЕ ТЕХНОЛОГИИ В СКС И ТУРИЗМЕ НА БАЗЕ MICROSOFT OFFICE</vt:lpstr>
      <vt:lpstr>СОЗДАНИЕ БАЗ ДАННЫХ ДЛЯ СФЕРЫ СКС И ТУРИЗМА СРЕДСТВАМИ MICROSOFT ACCESS</vt:lpstr>
      <vt:lpstr>ИНФОРМАЦИОННЫЕ ТЕХНОЛОГИИ В СВЯЗЯХ С ОБЩЕСТВЕННОСТЬЮ</vt:lpstr>
      <vt:lpstr>Коммуникации</vt:lpstr>
      <vt:lpstr>Коммуникации</vt:lpstr>
      <vt:lpstr>Коммуникации</vt:lpstr>
      <vt:lpstr>Корпоративный вэб-сайт </vt:lpstr>
      <vt:lpstr>Корпоративный вэб-сайт</vt:lpstr>
      <vt:lpstr>Мультимедиа средства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ТЕХНОЛОГИИ В СОЦИАЛЬНО-КУЛЬТУРНОМ СЕРВИСЕ И ТУРИЗМЕ</dc:title>
  <dc:creator>Павел</dc:creator>
  <cp:lastModifiedBy>Павел</cp:lastModifiedBy>
  <cp:revision>21</cp:revision>
  <dcterms:created xsi:type="dcterms:W3CDTF">2010-10-22T12:38:24Z</dcterms:created>
  <dcterms:modified xsi:type="dcterms:W3CDTF">2012-04-16T09:20:34Z</dcterms:modified>
</cp:coreProperties>
</file>