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322" r:id="rId14"/>
    <p:sldId id="319" r:id="rId15"/>
    <p:sldId id="269" r:id="rId16"/>
    <p:sldId id="270" r:id="rId17"/>
    <p:sldId id="271" r:id="rId18"/>
    <p:sldId id="272" r:id="rId19"/>
    <p:sldId id="273" r:id="rId20"/>
    <p:sldId id="286" r:id="rId21"/>
    <p:sldId id="274" r:id="rId22"/>
    <p:sldId id="275" r:id="rId23"/>
    <p:sldId id="276" r:id="rId24"/>
    <p:sldId id="277" r:id="rId25"/>
    <p:sldId id="278" r:id="rId26"/>
    <p:sldId id="279" r:id="rId27"/>
    <p:sldId id="280" r:id="rId28"/>
    <p:sldId id="281" r:id="rId29"/>
    <p:sldId id="282" r:id="rId30"/>
    <p:sldId id="284" r:id="rId31"/>
    <p:sldId id="283" r:id="rId32"/>
    <p:sldId id="285" r:id="rId33"/>
    <p:sldId id="287" r:id="rId34"/>
    <p:sldId id="288" r:id="rId35"/>
    <p:sldId id="289" r:id="rId36"/>
    <p:sldId id="290" r:id="rId37"/>
    <p:sldId id="291" r:id="rId38"/>
    <p:sldId id="292" r:id="rId39"/>
    <p:sldId id="293" r:id="rId40"/>
    <p:sldId id="294" r:id="rId41"/>
    <p:sldId id="295" r:id="rId42"/>
    <p:sldId id="296" r:id="rId43"/>
    <p:sldId id="304" r:id="rId44"/>
    <p:sldId id="306" r:id="rId45"/>
    <p:sldId id="297" r:id="rId46"/>
    <p:sldId id="298" r:id="rId47"/>
    <p:sldId id="299" r:id="rId48"/>
    <p:sldId id="300" r:id="rId49"/>
    <p:sldId id="301" r:id="rId50"/>
    <p:sldId id="302" r:id="rId51"/>
    <p:sldId id="303" r:id="rId52"/>
    <p:sldId id="305" r:id="rId53"/>
    <p:sldId id="307" r:id="rId54"/>
    <p:sldId id="309" r:id="rId55"/>
    <p:sldId id="310" r:id="rId56"/>
    <p:sldId id="308" r:id="rId57"/>
    <p:sldId id="311" r:id="rId58"/>
    <p:sldId id="312" r:id="rId59"/>
    <p:sldId id="313" r:id="rId60"/>
    <p:sldId id="314" r:id="rId61"/>
    <p:sldId id="315" r:id="rId62"/>
    <p:sldId id="321" r:id="rId63"/>
    <p:sldId id="316" r:id="rId64"/>
    <p:sldId id="317" r:id="rId65"/>
    <p:sldId id="318" r:id="rId66"/>
    <p:sldId id="320" r:id="rId67"/>
  </p:sldIdLst>
  <p:sldSz cx="11161713" cy="7921625"/>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5613" indent="1588" algn="l" rtl="0" fontAlgn="base">
      <a:spcBef>
        <a:spcPct val="0"/>
      </a:spcBef>
      <a:spcAft>
        <a:spcPct val="0"/>
      </a:spcAft>
      <a:defRPr kern="1200">
        <a:solidFill>
          <a:schemeClr val="tx1"/>
        </a:solidFill>
        <a:latin typeface="Arial" charset="0"/>
        <a:ea typeface="+mn-ea"/>
        <a:cs typeface="+mn-cs"/>
      </a:defRPr>
    </a:lvl2pPr>
    <a:lvl3pPr marL="912813" indent="1588" algn="l" rtl="0" fontAlgn="base">
      <a:spcBef>
        <a:spcPct val="0"/>
      </a:spcBef>
      <a:spcAft>
        <a:spcPct val="0"/>
      </a:spcAft>
      <a:defRPr kern="1200">
        <a:solidFill>
          <a:schemeClr val="tx1"/>
        </a:solidFill>
        <a:latin typeface="Arial" charset="0"/>
        <a:ea typeface="+mn-ea"/>
        <a:cs typeface="+mn-cs"/>
      </a:defRPr>
    </a:lvl3pPr>
    <a:lvl4pPr marL="1370013" indent="1588" algn="l" rtl="0" fontAlgn="base">
      <a:spcBef>
        <a:spcPct val="0"/>
      </a:spcBef>
      <a:spcAft>
        <a:spcPct val="0"/>
      </a:spcAft>
      <a:defRPr kern="1200">
        <a:solidFill>
          <a:schemeClr val="tx1"/>
        </a:solidFill>
        <a:latin typeface="Arial" charset="0"/>
        <a:ea typeface="+mn-ea"/>
        <a:cs typeface="+mn-cs"/>
      </a:defRPr>
    </a:lvl4pPr>
    <a:lvl5pPr marL="1827213" indent="1588"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78" autoAdjust="0"/>
    <p:restoredTop sz="94721" autoAdjust="0"/>
  </p:normalViewPr>
  <p:slideViewPr>
    <p:cSldViewPr>
      <p:cViewPr varScale="1">
        <p:scale>
          <a:sx n="45" d="100"/>
          <a:sy n="45" d="100"/>
        </p:scale>
        <p:origin x="-1051" y="-86"/>
      </p:cViewPr>
      <p:guideLst>
        <p:guide orient="horz" pos="2496"/>
        <p:guide pos="35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B37C0C3-49BB-4D65-B83B-4A240CBAFB39}" type="datetimeFigureOut">
              <a:rPr lang="en-US"/>
              <a:pPr>
                <a:defRPr/>
              </a:pPr>
              <a:t>4/16/2012</a:t>
            </a:fld>
            <a:endParaRPr lang="en-US"/>
          </a:p>
        </p:txBody>
      </p:sp>
      <p:sp>
        <p:nvSpPr>
          <p:cNvPr id="4" name="Образ слайда 3"/>
          <p:cNvSpPr>
            <a:spLocks noGrp="1" noRot="1" noChangeAspect="1"/>
          </p:cNvSpPr>
          <p:nvPr>
            <p:ph type="sldImg" idx="2"/>
          </p:nvPr>
        </p:nvSpPr>
        <p:spPr>
          <a:xfrm>
            <a:off x="1014413" y="685800"/>
            <a:ext cx="4829175"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en-US" noProof="0" smtClean="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B335E61-E97E-4E60-B7BF-65FBC10155E3}" type="slidenum">
              <a:rPr lang="en-US"/>
              <a:pPr>
                <a:defRPr/>
              </a:pPr>
              <a:t>‹#›</a:t>
            </a:fld>
            <a:endParaRPr lang="en-US"/>
          </a:p>
        </p:txBody>
      </p:sp>
    </p:spTree>
    <p:extLst>
      <p:ext uri="{BB962C8B-B14F-4D97-AF65-F5344CB8AC3E}">
        <p14:creationId xmlns:p14="http://schemas.microsoft.com/office/powerpoint/2010/main" val="4457204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07B66D-7D51-467D-91E8-5D87ADD2BFB4}" type="slidenum">
              <a:rPr lang="en-US" smtClean="0"/>
              <a:pPr eaLnBrk="1" hangingPunct="1"/>
              <a:t>61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7168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59FE54-C158-456E-87F0-A0D799B0B0BD}" type="slidenum">
              <a:rPr lang="en-US" smtClean="0"/>
              <a:pPr eaLnBrk="1" hangingPunct="1"/>
              <a:t>65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36613" y="2460625"/>
            <a:ext cx="9488487" cy="16986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674813" y="4489450"/>
            <a:ext cx="7812087" cy="20240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D7A6653-DE14-4D0F-9D11-6E0B422250E8}" type="slidenum">
              <a:rPr lang="ru-RU"/>
              <a:pPr>
                <a:defRPr/>
              </a:pPr>
              <a:t>‹#›</a:t>
            </a:fld>
            <a:endParaRPr lang="ru-RU"/>
          </a:p>
        </p:txBody>
      </p:sp>
    </p:spTree>
    <p:extLst>
      <p:ext uri="{BB962C8B-B14F-4D97-AF65-F5344CB8AC3E}">
        <p14:creationId xmlns:p14="http://schemas.microsoft.com/office/powerpoint/2010/main" val="3557663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3C9632C-745F-45FF-94A4-9579E524EF08}" type="slidenum">
              <a:rPr lang="ru-RU"/>
              <a:pPr>
                <a:defRPr/>
              </a:pPr>
              <a:t>‹#›</a:t>
            </a:fld>
            <a:endParaRPr lang="ru-RU"/>
          </a:p>
        </p:txBody>
      </p:sp>
    </p:spTree>
    <p:extLst>
      <p:ext uri="{BB962C8B-B14F-4D97-AF65-F5344CB8AC3E}">
        <p14:creationId xmlns:p14="http://schemas.microsoft.com/office/powerpoint/2010/main" val="4252128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093075" y="317500"/>
            <a:ext cx="2509838" cy="67595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58800" y="317500"/>
            <a:ext cx="7381875" cy="67595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C79B52B-3468-45F7-8099-2AD34927F95C}" type="slidenum">
              <a:rPr lang="ru-RU"/>
              <a:pPr>
                <a:defRPr/>
              </a:pPr>
              <a:t>‹#›</a:t>
            </a:fld>
            <a:endParaRPr lang="ru-RU"/>
          </a:p>
        </p:txBody>
      </p:sp>
    </p:spTree>
    <p:extLst>
      <p:ext uri="{BB962C8B-B14F-4D97-AF65-F5344CB8AC3E}">
        <p14:creationId xmlns:p14="http://schemas.microsoft.com/office/powerpoint/2010/main" val="1286784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800" y="317500"/>
            <a:ext cx="10044113" cy="13208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558800" y="1847850"/>
            <a:ext cx="10044113" cy="5229225"/>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CBD32AB-474A-47C2-A943-F99D182B8E3B}" type="slidenum">
              <a:rPr lang="ru-RU"/>
              <a:pPr>
                <a:defRPr/>
              </a:pPr>
              <a:t>‹#›</a:t>
            </a:fld>
            <a:endParaRPr lang="ru-RU"/>
          </a:p>
        </p:txBody>
      </p:sp>
    </p:spTree>
    <p:extLst>
      <p:ext uri="{BB962C8B-B14F-4D97-AF65-F5344CB8AC3E}">
        <p14:creationId xmlns:p14="http://schemas.microsoft.com/office/powerpoint/2010/main" val="1398559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5DC8815-C89B-4FD8-BFED-1A4E16C5BEE3}" type="slidenum">
              <a:rPr lang="ru-RU"/>
              <a:pPr>
                <a:defRPr/>
              </a:pPr>
              <a:t>‹#›</a:t>
            </a:fld>
            <a:endParaRPr lang="ru-RU"/>
          </a:p>
        </p:txBody>
      </p:sp>
    </p:spTree>
    <p:extLst>
      <p:ext uri="{BB962C8B-B14F-4D97-AF65-F5344CB8AC3E}">
        <p14:creationId xmlns:p14="http://schemas.microsoft.com/office/powerpoint/2010/main" val="826547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1063" y="5091113"/>
            <a:ext cx="9488487" cy="1573212"/>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881063" y="3357563"/>
            <a:ext cx="9488487" cy="17335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E41D340-9484-4565-9FB5-0FC2D1A7E6E1}" type="slidenum">
              <a:rPr lang="ru-RU"/>
              <a:pPr>
                <a:defRPr/>
              </a:pPr>
              <a:t>‹#›</a:t>
            </a:fld>
            <a:endParaRPr lang="ru-RU"/>
          </a:p>
        </p:txBody>
      </p:sp>
    </p:spTree>
    <p:extLst>
      <p:ext uri="{BB962C8B-B14F-4D97-AF65-F5344CB8AC3E}">
        <p14:creationId xmlns:p14="http://schemas.microsoft.com/office/powerpoint/2010/main" val="3866780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58800" y="1847850"/>
            <a:ext cx="4945063" cy="522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656263" y="1847850"/>
            <a:ext cx="4946650" cy="522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98B9033-3D73-48D6-9FE7-3B2D62FA28FB}" type="slidenum">
              <a:rPr lang="ru-RU"/>
              <a:pPr>
                <a:defRPr/>
              </a:pPr>
              <a:t>‹#›</a:t>
            </a:fld>
            <a:endParaRPr lang="ru-RU"/>
          </a:p>
        </p:txBody>
      </p:sp>
    </p:spTree>
    <p:extLst>
      <p:ext uri="{BB962C8B-B14F-4D97-AF65-F5344CB8AC3E}">
        <p14:creationId xmlns:p14="http://schemas.microsoft.com/office/powerpoint/2010/main" val="3364588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800" y="317500"/>
            <a:ext cx="10044113" cy="1319213"/>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58800" y="1773238"/>
            <a:ext cx="4930775" cy="7381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558800" y="2511425"/>
            <a:ext cx="4930775" cy="45656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670550" y="1773238"/>
            <a:ext cx="4932363" cy="7381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670550" y="2511425"/>
            <a:ext cx="4932363" cy="45656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BEA87CB7-20B2-40BB-AECF-6B68E0B61C1F}" type="slidenum">
              <a:rPr lang="ru-RU"/>
              <a:pPr>
                <a:defRPr/>
              </a:pPr>
              <a:t>‹#›</a:t>
            </a:fld>
            <a:endParaRPr lang="ru-RU"/>
          </a:p>
        </p:txBody>
      </p:sp>
    </p:spTree>
    <p:extLst>
      <p:ext uri="{BB962C8B-B14F-4D97-AF65-F5344CB8AC3E}">
        <p14:creationId xmlns:p14="http://schemas.microsoft.com/office/powerpoint/2010/main" val="241113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11937F23-C68D-4E57-B534-7DC42B28221C}" type="slidenum">
              <a:rPr lang="ru-RU"/>
              <a:pPr>
                <a:defRPr/>
              </a:pPr>
              <a:t>‹#›</a:t>
            </a:fld>
            <a:endParaRPr lang="ru-RU"/>
          </a:p>
        </p:txBody>
      </p:sp>
    </p:spTree>
    <p:extLst>
      <p:ext uri="{BB962C8B-B14F-4D97-AF65-F5344CB8AC3E}">
        <p14:creationId xmlns:p14="http://schemas.microsoft.com/office/powerpoint/2010/main" val="231280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220232DF-28C4-4FE0-A1EC-D97DB91B7CC3}" type="slidenum">
              <a:rPr lang="ru-RU"/>
              <a:pPr>
                <a:defRPr/>
              </a:pPr>
              <a:t>‹#›</a:t>
            </a:fld>
            <a:endParaRPr lang="ru-RU"/>
          </a:p>
        </p:txBody>
      </p:sp>
    </p:spTree>
    <p:extLst>
      <p:ext uri="{BB962C8B-B14F-4D97-AF65-F5344CB8AC3E}">
        <p14:creationId xmlns:p14="http://schemas.microsoft.com/office/powerpoint/2010/main" val="3927058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800" y="315913"/>
            <a:ext cx="3671888" cy="1341437"/>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364038" y="315913"/>
            <a:ext cx="6238875" cy="6761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58800" y="1657350"/>
            <a:ext cx="3671888" cy="54197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C30EB80-0F52-48E3-947C-5272EC567A37}" type="slidenum">
              <a:rPr lang="ru-RU"/>
              <a:pPr>
                <a:defRPr/>
              </a:pPr>
              <a:t>‹#›</a:t>
            </a:fld>
            <a:endParaRPr lang="ru-RU"/>
          </a:p>
        </p:txBody>
      </p:sp>
    </p:spTree>
    <p:extLst>
      <p:ext uri="{BB962C8B-B14F-4D97-AF65-F5344CB8AC3E}">
        <p14:creationId xmlns:p14="http://schemas.microsoft.com/office/powerpoint/2010/main" val="2149761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87575" y="5545138"/>
            <a:ext cx="6697663" cy="654050"/>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187575" y="708025"/>
            <a:ext cx="6697663" cy="4752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187575" y="6199188"/>
            <a:ext cx="6697663" cy="930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14284BB-E7DB-498B-A471-8E4DDEA8D1EC}" type="slidenum">
              <a:rPr lang="ru-RU"/>
              <a:pPr>
                <a:defRPr/>
              </a:pPr>
              <a:t>‹#›</a:t>
            </a:fld>
            <a:endParaRPr lang="ru-RU"/>
          </a:p>
        </p:txBody>
      </p:sp>
    </p:spTree>
    <p:extLst>
      <p:ext uri="{BB962C8B-B14F-4D97-AF65-F5344CB8AC3E}">
        <p14:creationId xmlns:p14="http://schemas.microsoft.com/office/powerpoint/2010/main" val="776115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58800" y="317500"/>
            <a:ext cx="100441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12" tIns="54405" rIns="108812" bIns="54405"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558800" y="1847850"/>
            <a:ext cx="10044113"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12" tIns="54405" rIns="108812" bIns="54405"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558800" y="7213600"/>
            <a:ext cx="2603500" cy="550863"/>
          </a:xfrm>
          <a:prstGeom prst="rect">
            <a:avLst/>
          </a:prstGeom>
          <a:noFill/>
          <a:ln w="9525">
            <a:noFill/>
            <a:miter lim="800000"/>
            <a:headEnd/>
            <a:tailEnd/>
          </a:ln>
          <a:effectLst/>
        </p:spPr>
        <p:txBody>
          <a:bodyPr vert="horz" wrap="square" lIns="108812" tIns="54405" rIns="108812" bIns="54405" numCol="1" anchor="t" anchorCtr="0" compatLnSpc="1">
            <a:prstTxWarp prst="textNoShape">
              <a:avLst/>
            </a:prstTxWarp>
          </a:bodyPr>
          <a:lstStyle>
            <a:lvl1pPr>
              <a:defRPr sz="1700"/>
            </a:lvl1pPr>
          </a:lstStyle>
          <a:p>
            <a:pPr>
              <a:defRPr/>
            </a:pPr>
            <a:endParaRPr lang="ru-RU"/>
          </a:p>
        </p:txBody>
      </p:sp>
      <p:sp>
        <p:nvSpPr>
          <p:cNvPr id="1029" name="Rectangle 5"/>
          <p:cNvSpPr>
            <a:spLocks noGrp="1" noChangeArrowheads="1"/>
          </p:cNvSpPr>
          <p:nvPr>
            <p:ph type="ftr" sz="quarter" idx="3"/>
          </p:nvPr>
        </p:nvSpPr>
        <p:spPr bwMode="auto">
          <a:xfrm>
            <a:off x="3813175" y="7213600"/>
            <a:ext cx="3535363" cy="550863"/>
          </a:xfrm>
          <a:prstGeom prst="rect">
            <a:avLst/>
          </a:prstGeom>
          <a:noFill/>
          <a:ln w="9525">
            <a:noFill/>
            <a:miter lim="800000"/>
            <a:headEnd/>
            <a:tailEnd/>
          </a:ln>
          <a:effectLst/>
        </p:spPr>
        <p:txBody>
          <a:bodyPr vert="horz" wrap="square" lIns="108812" tIns="54405" rIns="108812" bIns="54405" numCol="1" anchor="t" anchorCtr="0" compatLnSpc="1">
            <a:prstTxWarp prst="textNoShape">
              <a:avLst/>
            </a:prstTxWarp>
          </a:bodyPr>
          <a:lstStyle>
            <a:lvl1pPr algn="ctr">
              <a:defRPr sz="1700"/>
            </a:lvl1pPr>
          </a:lstStyle>
          <a:p>
            <a:pPr>
              <a:defRPr/>
            </a:pPr>
            <a:endParaRPr lang="ru-RU"/>
          </a:p>
        </p:txBody>
      </p:sp>
      <p:sp>
        <p:nvSpPr>
          <p:cNvPr id="1030" name="Rectangle 6"/>
          <p:cNvSpPr>
            <a:spLocks noGrp="1" noChangeArrowheads="1"/>
          </p:cNvSpPr>
          <p:nvPr>
            <p:ph type="sldNum" sz="quarter" idx="4"/>
          </p:nvPr>
        </p:nvSpPr>
        <p:spPr bwMode="auto">
          <a:xfrm>
            <a:off x="7999413" y="7213600"/>
            <a:ext cx="2603500" cy="550863"/>
          </a:xfrm>
          <a:prstGeom prst="rect">
            <a:avLst/>
          </a:prstGeom>
          <a:noFill/>
          <a:ln w="9525">
            <a:noFill/>
            <a:miter lim="800000"/>
            <a:headEnd/>
            <a:tailEnd/>
          </a:ln>
          <a:effectLst/>
        </p:spPr>
        <p:txBody>
          <a:bodyPr vert="horz" wrap="square" lIns="108812" tIns="54405" rIns="108812" bIns="54405" numCol="1" anchor="t" anchorCtr="0" compatLnSpc="1">
            <a:prstTxWarp prst="textNoShape">
              <a:avLst/>
            </a:prstTxWarp>
          </a:bodyPr>
          <a:lstStyle>
            <a:lvl1pPr algn="r">
              <a:defRPr sz="1700"/>
            </a:lvl1pPr>
          </a:lstStyle>
          <a:p>
            <a:pPr>
              <a:defRPr/>
            </a:pPr>
            <a:fld id="{15D7786F-135E-4E32-BE36-CC3DA37631E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087438" rtl="0" eaLnBrk="0" fontAlgn="base" hangingPunct="0">
        <a:spcBef>
          <a:spcPct val="0"/>
        </a:spcBef>
        <a:spcAft>
          <a:spcPct val="0"/>
        </a:spcAft>
        <a:defRPr sz="5200">
          <a:solidFill>
            <a:schemeClr val="tx2"/>
          </a:solidFill>
          <a:latin typeface="+mj-lt"/>
          <a:ea typeface="+mj-ea"/>
          <a:cs typeface="+mj-cs"/>
        </a:defRPr>
      </a:lvl1pPr>
      <a:lvl2pPr algn="ctr" defTabSz="1087438" rtl="0" eaLnBrk="0" fontAlgn="base" hangingPunct="0">
        <a:spcBef>
          <a:spcPct val="0"/>
        </a:spcBef>
        <a:spcAft>
          <a:spcPct val="0"/>
        </a:spcAft>
        <a:defRPr sz="5200">
          <a:solidFill>
            <a:schemeClr val="tx2"/>
          </a:solidFill>
          <a:latin typeface="Arial" charset="0"/>
        </a:defRPr>
      </a:lvl2pPr>
      <a:lvl3pPr algn="ctr" defTabSz="1087438" rtl="0" eaLnBrk="0" fontAlgn="base" hangingPunct="0">
        <a:spcBef>
          <a:spcPct val="0"/>
        </a:spcBef>
        <a:spcAft>
          <a:spcPct val="0"/>
        </a:spcAft>
        <a:defRPr sz="5200">
          <a:solidFill>
            <a:schemeClr val="tx2"/>
          </a:solidFill>
          <a:latin typeface="Arial" charset="0"/>
        </a:defRPr>
      </a:lvl3pPr>
      <a:lvl4pPr algn="ctr" defTabSz="1087438" rtl="0" eaLnBrk="0" fontAlgn="base" hangingPunct="0">
        <a:spcBef>
          <a:spcPct val="0"/>
        </a:spcBef>
        <a:spcAft>
          <a:spcPct val="0"/>
        </a:spcAft>
        <a:defRPr sz="5200">
          <a:solidFill>
            <a:schemeClr val="tx2"/>
          </a:solidFill>
          <a:latin typeface="Arial" charset="0"/>
        </a:defRPr>
      </a:lvl4pPr>
      <a:lvl5pPr algn="ctr" defTabSz="1087438" rtl="0" eaLnBrk="0" fontAlgn="base" hangingPunct="0">
        <a:spcBef>
          <a:spcPct val="0"/>
        </a:spcBef>
        <a:spcAft>
          <a:spcPct val="0"/>
        </a:spcAft>
        <a:defRPr sz="5200">
          <a:solidFill>
            <a:schemeClr val="tx2"/>
          </a:solidFill>
          <a:latin typeface="Arial" charset="0"/>
        </a:defRPr>
      </a:lvl5pPr>
      <a:lvl6pPr marL="457200" algn="ctr" defTabSz="1087438" rtl="0" fontAlgn="base">
        <a:spcBef>
          <a:spcPct val="0"/>
        </a:spcBef>
        <a:spcAft>
          <a:spcPct val="0"/>
        </a:spcAft>
        <a:defRPr sz="5200">
          <a:solidFill>
            <a:schemeClr val="tx2"/>
          </a:solidFill>
          <a:latin typeface="Arial" charset="0"/>
        </a:defRPr>
      </a:lvl6pPr>
      <a:lvl7pPr marL="914400" algn="ctr" defTabSz="1087438" rtl="0" fontAlgn="base">
        <a:spcBef>
          <a:spcPct val="0"/>
        </a:spcBef>
        <a:spcAft>
          <a:spcPct val="0"/>
        </a:spcAft>
        <a:defRPr sz="5200">
          <a:solidFill>
            <a:schemeClr val="tx2"/>
          </a:solidFill>
          <a:latin typeface="Arial" charset="0"/>
        </a:defRPr>
      </a:lvl7pPr>
      <a:lvl8pPr marL="1371600" algn="ctr" defTabSz="1087438" rtl="0" fontAlgn="base">
        <a:spcBef>
          <a:spcPct val="0"/>
        </a:spcBef>
        <a:spcAft>
          <a:spcPct val="0"/>
        </a:spcAft>
        <a:defRPr sz="5200">
          <a:solidFill>
            <a:schemeClr val="tx2"/>
          </a:solidFill>
          <a:latin typeface="Arial" charset="0"/>
        </a:defRPr>
      </a:lvl8pPr>
      <a:lvl9pPr marL="1828800" algn="ctr" defTabSz="1087438" rtl="0" fontAlgn="base">
        <a:spcBef>
          <a:spcPct val="0"/>
        </a:spcBef>
        <a:spcAft>
          <a:spcPct val="0"/>
        </a:spcAft>
        <a:defRPr sz="5200">
          <a:solidFill>
            <a:schemeClr val="tx2"/>
          </a:solidFill>
          <a:latin typeface="Arial" charset="0"/>
        </a:defRPr>
      </a:lvl9pPr>
    </p:titleStyle>
    <p:bodyStyle>
      <a:lvl1pPr marL="407988" indent="-407988" algn="l" defTabSz="1087438" rtl="0" eaLnBrk="0" fontAlgn="base" hangingPunct="0">
        <a:spcBef>
          <a:spcPct val="20000"/>
        </a:spcBef>
        <a:spcAft>
          <a:spcPct val="0"/>
        </a:spcAft>
        <a:buChar char="•"/>
        <a:defRPr sz="3900">
          <a:solidFill>
            <a:schemeClr val="tx1"/>
          </a:solidFill>
          <a:latin typeface="+mn-lt"/>
          <a:ea typeface="+mn-ea"/>
          <a:cs typeface="+mn-cs"/>
        </a:defRPr>
      </a:lvl1pPr>
      <a:lvl2pPr marL="884238" indent="-339725" algn="l" defTabSz="1087438" rtl="0" eaLnBrk="0" fontAlgn="base" hangingPunct="0">
        <a:spcBef>
          <a:spcPct val="20000"/>
        </a:spcBef>
        <a:spcAft>
          <a:spcPct val="0"/>
        </a:spcAft>
        <a:buChar char="–"/>
        <a:defRPr sz="3300">
          <a:solidFill>
            <a:schemeClr val="tx1"/>
          </a:solidFill>
          <a:latin typeface="+mn-lt"/>
        </a:defRPr>
      </a:lvl2pPr>
      <a:lvl3pPr marL="1360488" indent="-273050" algn="l" defTabSz="1087438" rtl="0" eaLnBrk="0" fontAlgn="base" hangingPunct="0">
        <a:spcBef>
          <a:spcPct val="20000"/>
        </a:spcBef>
        <a:spcAft>
          <a:spcPct val="0"/>
        </a:spcAft>
        <a:buChar char="•"/>
        <a:defRPr sz="2800">
          <a:solidFill>
            <a:schemeClr val="tx1"/>
          </a:solidFill>
          <a:latin typeface="+mn-lt"/>
        </a:defRPr>
      </a:lvl3pPr>
      <a:lvl4pPr marL="1903413" indent="-269875" algn="l" defTabSz="1087438" rtl="0" eaLnBrk="0" fontAlgn="base" hangingPunct="0">
        <a:spcBef>
          <a:spcPct val="20000"/>
        </a:spcBef>
        <a:spcAft>
          <a:spcPct val="0"/>
        </a:spcAft>
        <a:buChar char="–"/>
        <a:defRPr sz="2400">
          <a:solidFill>
            <a:schemeClr val="tx1"/>
          </a:solidFill>
          <a:latin typeface="+mn-lt"/>
        </a:defRPr>
      </a:lvl4pPr>
      <a:lvl5pPr marL="2447925" indent="-271463" algn="l" defTabSz="1087438" rtl="0" eaLnBrk="0" fontAlgn="base" hangingPunct="0">
        <a:spcBef>
          <a:spcPct val="20000"/>
        </a:spcBef>
        <a:spcAft>
          <a:spcPct val="0"/>
        </a:spcAft>
        <a:buChar char="»"/>
        <a:defRPr sz="2400">
          <a:solidFill>
            <a:schemeClr val="tx1"/>
          </a:solidFill>
          <a:latin typeface="+mn-lt"/>
        </a:defRPr>
      </a:lvl5pPr>
      <a:lvl6pPr marL="2905125" indent="-271463" algn="l" defTabSz="1087438" rtl="0" fontAlgn="base">
        <a:spcBef>
          <a:spcPct val="20000"/>
        </a:spcBef>
        <a:spcAft>
          <a:spcPct val="0"/>
        </a:spcAft>
        <a:buChar char="»"/>
        <a:defRPr sz="2400">
          <a:solidFill>
            <a:schemeClr val="tx1"/>
          </a:solidFill>
          <a:latin typeface="+mn-lt"/>
        </a:defRPr>
      </a:lvl6pPr>
      <a:lvl7pPr marL="3362325" indent="-271463" algn="l" defTabSz="1087438" rtl="0" fontAlgn="base">
        <a:spcBef>
          <a:spcPct val="20000"/>
        </a:spcBef>
        <a:spcAft>
          <a:spcPct val="0"/>
        </a:spcAft>
        <a:buChar char="»"/>
        <a:defRPr sz="2400">
          <a:solidFill>
            <a:schemeClr val="tx1"/>
          </a:solidFill>
          <a:latin typeface="+mn-lt"/>
        </a:defRPr>
      </a:lvl7pPr>
      <a:lvl8pPr marL="3819525" indent="-271463" algn="l" defTabSz="1087438" rtl="0" fontAlgn="base">
        <a:spcBef>
          <a:spcPct val="20000"/>
        </a:spcBef>
        <a:spcAft>
          <a:spcPct val="0"/>
        </a:spcAft>
        <a:buChar char="»"/>
        <a:defRPr sz="2400">
          <a:solidFill>
            <a:schemeClr val="tx1"/>
          </a:solidFill>
          <a:latin typeface="+mn-lt"/>
        </a:defRPr>
      </a:lvl8pPr>
      <a:lvl9pPr marL="4276725" indent="-271463" algn="l" defTabSz="1087438" rtl="0" fontAlgn="base">
        <a:spcBef>
          <a:spcPct val="20000"/>
        </a:spcBef>
        <a:spcAft>
          <a:spcPct val="0"/>
        </a:spcAft>
        <a:buChar char="»"/>
        <a:defRPr sz="24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slide" Target="slide3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hyperlink" Target="http://shop.key.ru/shop/goods/48293/" TargetMode="External"/><Relationship Id="rId4" Type="http://schemas.openxmlformats.org/officeDocument/2006/relationships/hyperlink" Target="http://shop.key.ru/shop/goods/48243/"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hop.key.ru/shop/goods/48185/"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hyperlink" Target="http://shop.key.ru/shop/goods/34972/" TargetMode="External"/><Relationship Id="rId4" Type="http://schemas.openxmlformats.org/officeDocument/2006/relationships/hyperlink" Target="http://shop.key.ru/shop/goods/54243/"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5.xml.rels><?xml version="1.0" encoding="UTF-8" standalone="yes"?>
<Relationships xmlns="http://schemas.openxmlformats.org/package/2006/relationships"><Relationship Id="rId8" Type="http://schemas.openxmlformats.org/officeDocument/2006/relationships/hyperlink" Target="http://shop.key.ru/shop/goods/37734/" TargetMode="External"/><Relationship Id="rId3" Type="http://schemas.openxmlformats.org/officeDocument/2006/relationships/hyperlink" Target="http://shop.key.ru/shop/goods/41755/" TargetMode="External"/><Relationship Id="rId7"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shop.key.ru/shop/goods/41770/" TargetMode="External"/><Relationship Id="rId5" Type="http://schemas.openxmlformats.org/officeDocument/2006/relationships/image" Target="../media/image9.jpeg"/><Relationship Id="rId4" Type="http://schemas.openxmlformats.org/officeDocument/2006/relationships/hyperlink" Target="http://shop.key.ru/shop/goods/51985/" TargetMode="External"/><Relationship Id="rId9" Type="http://schemas.openxmlformats.org/officeDocument/2006/relationships/image" Target="../media/image1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hyperlink" Target="http://shop.key.ru/shop/goods/87097/" TargetMode="External"/><Relationship Id="rId4" Type="http://schemas.openxmlformats.org/officeDocument/2006/relationships/image" Target="../media/image50.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shop.key.ru/shop/goods/82882/" TargetMode="Externa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hyperlink" Target="http://shop.key.ru/shop/goods/37740/" TargetMode="External"/><Relationship Id="rId1" Type="http://schemas.openxmlformats.org/officeDocument/2006/relationships/slideLayout" Target="../slideLayouts/slideLayout12.xml"/><Relationship Id="rId6" Type="http://schemas.openxmlformats.org/officeDocument/2006/relationships/hyperlink" Target="http://shop.key.ru/shop/goods/86518/" TargetMode="External"/><Relationship Id="rId5" Type="http://schemas.openxmlformats.org/officeDocument/2006/relationships/image" Target="../media/image13.jpeg"/><Relationship Id="rId4" Type="http://schemas.openxmlformats.org/officeDocument/2006/relationships/hyperlink" Target="http://shop.key.ru/shop/goods/86517/"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1055;&#1088;&#1086;&#1075;&#1088;&#1072;&#1084;&#1084;&#1085;&#1086;&#1077;%20&#1086;&#1073;&#1077;&#1089;&#1087;&#1077;&#1095;&#1077;&#1085;&#1080;&#1077;.ppt"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hop.key.ru/shop/goods/86644/"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online-price.spb.ru/price/?what=prod&amp;cid=01020112&amp;tid=258&amp;fid=11472&amp;base=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hop.key.ru/shop/goods/85576/"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shop.key.ru/shop/goods/8596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35025" y="0"/>
            <a:ext cx="9488488" cy="1781175"/>
          </a:xfrm>
        </p:spPr>
        <p:txBody>
          <a:bodyPr/>
          <a:lstStyle/>
          <a:p>
            <a:pPr eaLnBrk="1" hangingPunct="1"/>
            <a:r>
              <a:rPr lang="ru-RU" smtClean="0"/>
              <a:t>Аппаратное обеспечение компьютера</a:t>
            </a:r>
          </a:p>
        </p:txBody>
      </p:sp>
      <p:sp>
        <p:nvSpPr>
          <p:cNvPr id="2051" name="Rectangle 3"/>
          <p:cNvSpPr>
            <a:spLocks noGrp="1" noChangeArrowheads="1"/>
          </p:cNvSpPr>
          <p:nvPr>
            <p:ph type="subTitle" idx="1"/>
          </p:nvPr>
        </p:nvSpPr>
        <p:spPr>
          <a:xfrm>
            <a:off x="3560763" y="2297113"/>
            <a:ext cx="6757987" cy="3735387"/>
          </a:xfrm>
        </p:spPr>
        <p:txBody>
          <a:bodyPr/>
          <a:lstStyle/>
          <a:p>
            <a:pPr eaLnBrk="1" hangingPunct="1"/>
            <a:r>
              <a:rPr lang="ru-RU" sz="3500" smtClean="0"/>
              <a:t>Включает изучение различных блоков и устройств входящих в состав компьютера, а так же устройств подключаемых к компьютеру для выполнения каких-либо функций</a:t>
            </a:r>
            <a:r>
              <a:rPr lang="en-US" sz="3500" smtClean="0"/>
              <a:t> </a:t>
            </a:r>
            <a:endParaRPr lang="ru-RU" sz="3500" smtClean="0"/>
          </a:p>
        </p:txBody>
      </p:sp>
      <p:sp>
        <p:nvSpPr>
          <p:cNvPr id="2052" name="computr3"/>
          <p:cNvSpPr>
            <a:spLocks noEditPoints="1" noChangeArrowheads="1"/>
          </p:cNvSpPr>
          <p:nvPr/>
        </p:nvSpPr>
        <p:spPr bwMode="auto">
          <a:xfrm>
            <a:off x="571500" y="1965325"/>
            <a:ext cx="2767013" cy="19558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7811 w 21600"/>
              <a:gd name="T13" fmla="*/ 2584 h 21600"/>
              <a:gd name="T14" fmla="*/ 16359 w 21600"/>
              <a:gd name="T15" fmla="*/ 11764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lnTo>
                  <a:pt x="16402" y="2314"/>
                </a:lnTo>
                <a:close/>
              </a:path>
              <a:path w="21600" h="21600" extrusionOk="0">
                <a:moveTo>
                  <a:pt x="578" y="4011"/>
                </a:moveTo>
                <a:moveTo>
                  <a:pt x="4043" y="4011"/>
                </a:moveTo>
                <a:lnTo>
                  <a:pt x="4043" y="4320"/>
                </a:lnTo>
                <a:lnTo>
                  <a:pt x="578" y="4320"/>
                </a:lnTo>
                <a:lnTo>
                  <a:pt x="578" y="4011"/>
                </a:lnTo>
                <a:lnTo>
                  <a:pt x="4043" y="4011"/>
                </a:lnTo>
                <a:close/>
                <a:moveTo>
                  <a:pt x="7624" y="14194"/>
                </a:moveTo>
                <a:lnTo>
                  <a:pt x="16402" y="14194"/>
                </a:lnTo>
                <a:lnTo>
                  <a:pt x="16402" y="16200"/>
                </a:lnTo>
                <a:lnTo>
                  <a:pt x="7624" y="16200"/>
                </a:lnTo>
              </a:path>
            </a:pathLst>
          </a:custGeom>
          <a:solidFill>
            <a:srgbClr val="FFFFCC"/>
          </a:solidFill>
          <a:ln w="9525">
            <a:solidFill>
              <a:srgbClr val="000000"/>
            </a:solidFill>
            <a:miter lim="800000"/>
            <a:headEnd/>
            <a:tailEnd/>
          </a:ln>
        </p:spPr>
        <p:txBody>
          <a:bodyPr lIns="91423" tIns="45712" rIns="91423" bIns="45712"/>
          <a:lstStyle/>
          <a:p>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58800" y="317500"/>
            <a:ext cx="9094788" cy="500063"/>
          </a:xfrm>
        </p:spPr>
        <p:txBody>
          <a:bodyPr/>
          <a:lstStyle/>
          <a:p>
            <a:pPr eaLnBrk="1" hangingPunct="1"/>
            <a:r>
              <a:rPr lang="ru-RU" sz="4000" smtClean="0"/>
              <a:t>5 КПК, смартфоны, коммуникаторы </a:t>
            </a:r>
          </a:p>
        </p:txBody>
      </p:sp>
      <p:sp>
        <p:nvSpPr>
          <p:cNvPr id="11267" name="Rectangle 3"/>
          <p:cNvSpPr>
            <a:spLocks noGrp="1" noChangeArrowheads="1"/>
          </p:cNvSpPr>
          <p:nvPr>
            <p:ph type="body" idx="1"/>
          </p:nvPr>
        </p:nvSpPr>
        <p:spPr>
          <a:xfrm>
            <a:off x="579438" y="1246188"/>
            <a:ext cx="10044112" cy="4929187"/>
          </a:xfrm>
        </p:spPr>
        <p:txBody>
          <a:bodyPr/>
          <a:lstStyle/>
          <a:p>
            <a:pPr eaLnBrk="1" hangingPunct="1"/>
            <a:r>
              <a:rPr lang="ru-RU" sz="3200" smtClean="0"/>
              <a:t>Устройства с диагональю, как правило, до </a:t>
            </a:r>
            <a:r>
              <a:rPr lang="en-US" sz="3200" smtClean="0"/>
              <a:t>3,</a:t>
            </a:r>
            <a:r>
              <a:rPr lang="ru-RU" sz="3200" smtClean="0"/>
              <a:t>5</a:t>
            </a:r>
            <a:r>
              <a:rPr lang="en-US" sz="3200" smtClean="0"/>
              <a:t>”</a:t>
            </a:r>
            <a:r>
              <a:rPr lang="ru-RU" sz="3200" smtClean="0"/>
              <a:t>.</a:t>
            </a:r>
            <a:r>
              <a:rPr lang="en-US" sz="3200" smtClean="0"/>
              <a:t> </a:t>
            </a:r>
            <a:r>
              <a:rPr lang="ru-RU" sz="3200" smtClean="0"/>
              <a:t>Основным отличием является укороченный (упрощённый, неполный) набор функций ОС (</a:t>
            </a:r>
            <a:r>
              <a:rPr lang="en-US" sz="3200" smtClean="0"/>
              <a:t>Windows Mobile, Symbian) </a:t>
            </a:r>
            <a:r>
              <a:rPr lang="ru-RU" sz="3200" smtClean="0"/>
              <a:t>и программного обеспечения. </a:t>
            </a:r>
            <a:endParaRPr lang="en-US" sz="3200" smtClean="0"/>
          </a:p>
          <a:p>
            <a:pPr eaLnBrk="1" hangingPunct="1"/>
            <a:r>
              <a:rPr lang="ru-RU" sz="3200" smtClean="0"/>
              <a:t>Кроме этого, небольшие размеры экрана и неудобство ввода символьной информации не позволяют использовать данные устройства для длительного выполнения задач.</a:t>
            </a:r>
          </a:p>
          <a:p>
            <a:pPr eaLnBrk="1" hangingPunct="1">
              <a:buFontTx/>
              <a:buNone/>
            </a:pPr>
            <a:endParaRPr lang="ru-RU" smtClean="0"/>
          </a:p>
        </p:txBody>
      </p:sp>
      <p:sp>
        <p:nvSpPr>
          <p:cNvPr id="11268" name="Прямоугольник 5"/>
          <p:cNvSpPr>
            <a:spLocks noChangeArrowheads="1"/>
          </p:cNvSpPr>
          <p:nvPr/>
        </p:nvSpPr>
        <p:spPr bwMode="auto">
          <a:xfrm>
            <a:off x="2365375" y="6461125"/>
            <a:ext cx="65738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2800"/>
              <a:t>Диапазон цен 2000-50000 руб.</a:t>
            </a:r>
          </a:p>
          <a:p>
            <a:r>
              <a:rPr lang="ru-RU" sz="2800"/>
              <a:t>Разумная цена  20000-30000 руб.</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219075" y="466725"/>
            <a:ext cx="10637838" cy="6610350"/>
          </a:xfrm>
        </p:spPr>
        <p:txBody>
          <a:bodyPr/>
          <a:lstStyle/>
          <a:p>
            <a:pPr eaLnBrk="1" hangingPunct="1">
              <a:buFontTx/>
              <a:buNone/>
            </a:pPr>
            <a:r>
              <a:rPr lang="ru-RU" sz="3500" smtClean="0"/>
              <a:t>КПК в чистом виде на сегодняшний день теряют свою популярность. Особенно в связи с расширением класса уменьшенных портативных компьютеров.</a:t>
            </a:r>
          </a:p>
          <a:p>
            <a:pPr eaLnBrk="1" hangingPunct="1">
              <a:buFontTx/>
              <a:buNone/>
            </a:pPr>
            <a:r>
              <a:rPr lang="ru-RU" sz="3500" smtClean="0"/>
              <a:t>Однако, расширение и объединение функций данного класса за счёт совмещения КПК со смартфонами и коммуникаторами существенно упрочили позиции малогабаритных устройств.</a:t>
            </a:r>
          </a:p>
          <a:p>
            <a:pPr eaLnBrk="1" hangingPunct="1">
              <a:buFontTx/>
              <a:buNone/>
            </a:pPr>
            <a:r>
              <a:rPr lang="ru-RU" sz="3500" smtClean="0"/>
              <a:t>Таким образом, наибольшей популярностью на сегодняшний день пользуются устройства совмещающие в себе функции компьютера, телефона и навигатора.</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58800" y="317500"/>
            <a:ext cx="10044113" cy="1050925"/>
          </a:xfrm>
        </p:spPr>
        <p:txBody>
          <a:bodyPr/>
          <a:lstStyle/>
          <a:p>
            <a:pPr eaLnBrk="1" hangingPunct="1"/>
            <a:r>
              <a:rPr lang="ru-RU" smtClean="0"/>
              <a:t>Устройство компьютера</a:t>
            </a:r>
          </a:p>
        </p:txBody>
      </p:sp>
      <p:sp>
        <p:nvSpPr>
          <p:cNvPr id="13315" name="Rectangle 3"/>
          <p:cNvSpPr>
            <a:spLocks noGrp="1" noChangeArrowheads="1"/>
          </p:cNvSpPr>
          <p:nvPr>
            <p:ph type="body" idx="1"/>
          </p:nvPr>
        </p:nvSpPr>
        <p:spPr>
          <a:xfrm>
            <a:off x="558800" y="1512888"/>
            <a:ext cx="10044113" cy="5564187"/>
          </a:xfrm>
        </p:spPr>
        <p:txBody>
          <a:bodyPr/>
          <a:lstStyle/>
          <a:p>
            <a:pPr eaLnBrk="1" hangingPunct="1">
              <a:buFontTx/>
              <a:buNone/>
            </a:pPr>
            <a:r>
              <a:rPr lang="ru-RU" sz="3500" smtClean="0"/>
              <a:t>Основные блоки компьютера как правило объединены  в одном корпусе, называемом системным блоком.</a:t>
            </a:r>
          </a:p>
          <a:p>
            <a:pPr eaLnBrk="1" hangingPunct="1">
              <a:buFontTx/>
              <a:buNone/>
            </a:pPr>
            <a:r>
              <a:rPr lang="ru-RU" sz="3500" smtClean="0"/>
              <a:t>Устройства находящиеся внутри системного блока называются внутренними, а подключаемыми к нему снаружи – внешними. </a:t>
            </a:r>
          </a:p>
          <a:p>
            <a:pPr eaLnBrk="1" hangingPunct="1">
              <a:buFontTx/>
              <a:buNone/>
            </a:pPr>
            <a:r>
              <a:rPr lang="ru-RU" sz="3500" smtClean="0"/>
              <a:t>Многие устройства одинаковые по типу могут быть как внешними, так и внутренними</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Прямоуг. 2"/>
          <p:cNvSpPr>
            <a:spLocks noGrp="1" noChangeArrowheads="1"/>
          </p:cNvSpPr>
          <p:nvPr>
            <p:ph type="title"/>
          </p:nvPr>
        </p:nvSpPr>
        <p:spPr>
          <a:xfrm>
            <a:off x="539750" y="0"/>
            <a:ext cx="10044113" cy="619125"/>
          </a:xfrm>
        </p:spPr>
        <p:txBody>
          <a:bodyPr/>
          <a:lstStyle/>
          <a:p>
            <a:r>
              <a:rPr lang="ru-RU" sz="4800" smtClean="0"/>
              <a:t>Конфигурации компьютера</a:t>
            </a:r>
          </a:p>
        </p:txBody>
      </p:sp>
      <p:sp>
        <p:nvSpPr>
          <p:cNvPr id="14339" name="Прямоуг. 3"/>
          <p:cNvSpPr>
            <a:spLocks noGrp="1" noChangeArrowheads="1"/>
          </p:cNvSpPr>
          <p:nvPr>
            <p:ph type="body" idx="1"/>
          </p:nvPr>
        </p:nvSpPr>
        <p:spPr>
          <a:xfrm>
            <a:off x="558800" y="576263"/>
            <a:ext cx="10044113" cy="7129462"/>
          </a:xfrm>
        </p:spPr>
        <p:txBody>
          <a:bodyPr/>
          <a:lstStyle/>
          <a:p>
            <a:pPr>
              <a:lnSpc>
                <a:spcPct val="80000"/>
              </a:lnSpc>
            </a:pPr>
            <a:r>
              <a:rPr lang="ru-RU" sz="2600" i="1" smtClean="0"/>
              <a:t>Базовая аппаратная конфигурация</a:t>
            </a:r>
            <a:r>
              <a:rPr lang="ru-RU" sz="2600" smtClean="0"/>
              <a:t> – состав оборудования, который является минимальным.</a:t>
            </a:r>
          </a:p>
          <a:p>
            <a:pPr>
              <a:lnSpc>
                <a:spcPct val="80000"/>
              </a:lnSpc>
            </a:pPr>
            <a:r>
              <a:rPr lang="ru-RU" sz="2000" b="1" smtClean="0"/>
              <a:t>системный блок</a:t>
            </a:r>
          </a:p>
          <a:p>
            <a:pPr>
              <a:lnSpc>
                <a:spcPct val="80000"/>
              </a:lnSpc>
            </a:pPr>
            <a:r>
              <a:rPr lang="ru-RU" sz="2000" b="1" smtClean="0"/>
              <a:t>монитор</a:t>
            </a:r>
          </a:p>
          <a:p>
            <a:pPr>
              <a:lnSpc>
                <a:spcPct val="80000"/>
              </a:lnSpc>
            </a:pPr>
            <a:r>
              <a:rPr lang="ru-RU" sz="2000" b="1" smtClean="0"/>
              <a:t>клавиатура</a:t>
            </a:r>
          </a:p>
          <a:p>
            <a:pPr>
              <a:lnSpc>
                <a:spcPct val="80000"/>
              </a:lnSpc>
            </a:pPr>
            <a:r>
              <a:rPr lang="ru-RU" sz="2000" b="1" smtClean="0"/>
              <a:t>мышь</a:t>
            </a:r>
            <a:endParaRPr lang="ru-RU" sz="2000" b="1" i="1" smtClean="0"/>
          </a:p>
          <a:p>
            <a:pPr>
              <a:lnSpc>
                <a:spcPct val="80000"/>
              </a:lnSpc>
            </a:pPr>
            <a:r>
              <a:rPr lang="ru-RU" sz="2600" i="1" smtClean="0"/>
              <a:t>Стандартная</a:t>
            </a:r>
            <a:r>
              <a:rPr lang="ru-RU" sz="2600" smtClean="0"/>
              <a:t> (рабочая) аппаратная конфигурация – состав оборудования, который является типовым. В настоящее время </a:t>
            </a:r>
            <a:r>
              <a:rPr lang="ru-RU" sz="2600" i="1" smtClean="0"/>
              <a:t>в стандартную конфигурацию </a:t>
            </a:r>
            <a:r>
              <a:rPr lang="ru-RU" sz="2600" smtClean="0"/>
              <a:t>ПК входят устройства:</a:t>
            </a:r>
          </a:p>
          <a:p>
            <a:pPr>
              <a:lnSpc>
                <a:spcPct val="80000"/>
              </a:lnSpc>
            </a:pPr>
            <a:r>
              <a:rPr lang="ru-RU" sz="2000" b="1" smtClean="0"/>
              <a:t>системный блок</a:t>
            </a:r>
          </a:p>
          <a:p>
            <a:pPr>
              <a:lnSpc>
                <a:spcPct val="80000"/>
              </a:lnSpc>
            </a:pPr>
            <a:r>
              <a:rPr lang="ru-RU" sz="2000" b="1" smtClean="0"/>
              <a:t>монитор</a:t>
            </a:r>
          </a:p>
          <a:p>
            <a:pPr>
              <a:lnSpc>
                <a:spcPct val="80000"/>
              </a:lnSpc>
            </a:pPr>
            <a:r>
              <a:rPr lang="ru-RU" sz="2000" b="1" smtClean="0"/>
              <a:t>клавиатура</a:t>
            </a:r>
          </a:p>
          <a:p>
            <a:pPr>
              <a:lnSpc>
                <a:spcPct val="80000"/>
              </a:lnSpc>
            </a:pPr>
            <a:r>
              <a:rPr lang="ru-RU" sz="2000" b="1" smtClean="0"/>
              <a:t>мышь</a:t>
            </a:r>
          </a:p>
          <a:p>
            <a:pPr>
              <a:lnSpc>
                <a:spcPct val="80000"/>
              </a:lnSpc>
            </a:pPr>
            <a:r>
              <a:rPr lang="ru-RU" sz="2400" b="1" smtClean="0"/>
              <a:t>звуковые колонки.</a:t>
            </a:r>
          </a:p>
          <a:p>
            <a:pPr>
              <a:lnSpc>
                <a:spcPct val="80000"/>
              </a:lnSpc>
            </a:pPr>
            <a:r>
              <a:rPr lang="ru-RU" sz="2400" b="1" smtClean="0"/>
              <a:t>Принтер</a:t>
            </a:r>
          </a:p>
          <a:p>
            <a:pPr>
              <a:lnSpc>
                <a:spcPct val="80000"/>
              </a:lnSpc>
            </a:pPr>
            <a:r>
              <a:rPr lang="ru-RU" sz="2400" b="1" smtClean="0"/>
              <a:t>Сканер</a:t>
            </a:r>
          </a:p>
          <a:p>
            <a:pPr>
              <a:lnSpc>
                <a:spcPct val="80000"/>
              </a:lnSpc>
            </a:pPr>
            <a:r>
              <a:rPr lang="ru-RU" sz="2400" b="1" smtClean="0"/>
              <a:t>Модем</a:t>
            </a:r>
          </a:p>
          <a:p>
            <a:pPr>
              <a:lnSpc>
                <a:spcPct val="80000"/>
              </a:lnSpc>
            </a:pPr>
            <a:r>
              <a:rPr lang="ru-RU" sz="2600" smtClean="0"/>
              <a:t>Если к компьютеру подключены дополнительные устройства, необходимые пользователю – мы имеем дело с </a:t>
            </a:r>
            <a:r>
              <a:rPr lang="ru-RU" sz="2600" i="1" smtClean="0"/>
              <a:t>расширенной</a:t>
            </a:r>
            <a:r>
              <a:rPr lang="ru-RU" sz="2600" smtClean="0"/>
              <a:t> конфигурацией.</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кругленный прямоугольник 13"/>
          <p:cNvSpPr>
            <a:spLocks noChangeArrowheads="1"/>
          </p:cNvSpPr>
          <p:nvPr/>
        </p:nvSpPr>
        <p:spPr bwMode="auto">
          <a:xfrm>
            <a:off x="2965450" y="1816100"/>
            <a:ext cx="1481138" cy="1055688"/>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p>
            <a:pPr algn="ctr" defTabSz="1090613"/>
            <a:endParaRPr lang="ru-RU" sz="2100">
              <a:solidFill>
                <a:srgbClr val="FFFFFF"/>
              </a:solidFill>
              <a:latin typeface="Calibri" pitchFamily="34" charset="0"/>
            </a:endParaRPr>
          </a:p>
        </p:txBody>
      </p:sp>
      <p:sp>
        <p:nvSpPr>
          <p:cNvPr id="4" name="Скругленный прямоугольник 3"/>
          <p:cNvSpPr>
            <a:spLocks noChangeArrowheads="1"/>
          </p:cNvSpPr>
          <p:nvPr/>
        </p:nvSpPr>
        <p:spPr bwMode="auto">
          <a:xfrm>
            <a:off x="523875" y="247650"/>
            <a:ext cx="1830388" cy="1055688"/>
          </a:xfrm>
          <a:prstGeom prst="roundRect">
            <a:avLst>
              <a:gd name="adj" fmla="val 16667"/>
            </a:avLst>
          </a:prstGeom>
          <a:solidFill>
            <a:schemeClr val="accent1"/>
          </a:solidFill>
          <a:ln w="25400" algn="ctr">
            <a:solidFill>
              <a:srgbClr val="385D8A"/>
            </a:solidFill>
            <a:round/>
            <a:headEnd/>
            <a:tailEnd/>
          </a:ln>
        </p:spPr>
        <p:txBody>
          <a:bodyPr lIns="72000" tIns="54516" rIns="72000" bIns="54516" anchor="ctr"/>
          <a:lstStyle/>
          <a:p>
            <a:pPr algn="ctr" defTabSz="1090613"/>
            <a:r>
              <a:rPr lang="ru-RU" b="1">
                <a:latin typeface="Calibri" pitchFamily="34" charset="0"/>
              </a:rPr>
              <a:t>Центральный процессор</a:t>
            </a:r>
          </a:p>
        </p:txBody>
      </p:sp>
      <p:sp>
        <p:nvSpPr>
          <p:cNvPr id="9" name="Скругленный прямоугольник 8"/>
          <p:cNvSpPr>
            <a:spLocks noChangeArrowheads="1"/>
          </p:cNvSpPr>
          <p:nvPr/>
        </p:nvSpPr>
        <p:spPr bwMode="auto">
          <a:xfrm>
            <a:off x="523875" y="1816100"/>
            <a:ext cx="1308100" cy="1055688"/>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p>
            <a:pPr algn="ctr" defTabSz="1090613"/>
            <a:r>
              <a:rPr lang="ru-RU" sz="1900" b="1">
                <a:latin typeface="Calibri" pitchFamily="34" charset="0"/>
              </a:rPr>
              <a:t>Чип сет</a:t>
            </a:r>
            <a:r>
              <a:rPr lang="ru-RU" sz="1900" b="1"/>
              <a:t> </a:t>
            </a:r>
            <a:r>
              <a:rPr lang="ru-RU" sz="1600" b="1"/>
              <a:t>(северный мост)</a:t>
            </a:r>
          </a:p>
        </p:txBody>
      </p:sp>
      <p:sp>
        <p:nvSpPr>
          <p:cNvPr id="10" name="Скругленный прямоугольник 9"/>
          <p:cNvSpPr>
            <a:spLocks noChangeArrowheads="1"/>
          </p:cNvSpPr>
          <p:nvPr/>
        </p:nvSpPr>
        <p:spPr bwMode="auto">
          <a:xfrm>
            <a:off x="523875" y="4456113"/>
            <a:ext cx="1393825" cy="1055687"/>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p>
            <a:pPr algn="ctr" defTabSz="1090613"/>
            <a:r>
              <a:rPr lang="ru-RU" sz="1900" b="1">
                <a:latin typeface="Calibri" pitchFamily="34" charset="0"/>
              </a:rPr>
              <a:t>Чип сет</a:t>
            </a:r>
            <a:r>
              <a:rPr lang="ru-RU" sz="1900" b="1"/>
              <a:t> (южный мост)</a:t>
            </a:r>
          </a:p>
        </p:txBody>
      </p:sp>
      <p:sp>
        <p:nvSpPr>
          <p:cNvPr id="11" name="Скругленный прямоугольник 10"/>
          <p:cNvSpPr>
            <a:spLocks noChangeArrowheads="1"/>
          </p:cNvSpPr>
          <p:nvPr/>
        </p:nvSpPr>
        <p:spPr bwMode="auto">
          <a:xfrm>
            <a:off x="436563" y="6270625"/>
            <a:ext cx="1481137" cy="1057275"/>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p>
            <a:pPr algn="ctr" defTabSz="1090613"/>
            <a:r>
              <a:rPr lang="en-US" sz="2100" b="1">
                <a:latin typeface="Calibri" pitchFamily="34" charset="0"/>
              </a:rPr>
              <a:t>B</a:t>
            </a:r>
            <a:r>
              <a:rPr lang="ru-RU" sz="2100" b="1">
                <a:latin typeface="Calibri" pitchFamily="34" charset="0"/>
              </a:rPr>
              <a:t> </a:t>
            </a:r>
            <a:r>
              <a:rPr lang="en-US" sz="2100" b="1">
                <a:latin typeface="Calibri" pitchFamily="34" charset="0"/>
              </a:rPr>
              <a:t>I O S</a:t>
            </a:r>
            <a:endParaRPr lang="ru-RU" sz="2100" b="1">
              <a:latin typeface="Calibri" pitchFamily="34" charset="0"/>
            </a:endParaRPr>
          </a:p>
        </p:txBody>
      </p:sp>
      <p:sp>
        <p:nvSpPr>
          <p:cNvPr id="12" name="Скругленный прямоугольник 11"/>
          <p:cNvSpPr>
            <a:spLocks noChangeArrowheads="1"/>
          </p:cNvSpPr>
          <p:nvPr/>
        </p:nvSpPr>
        <p:spPr bwMode="auto">
          <a:xfrm>
            <a:off x="3575050" y="247650"/>
            <a:ext cx="1395413" cy="1055688"/>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p>
            <a:pPr algn="ctr" defTabSz="1090613"/>
            <a:r>
              <a:rPr lang="ru-RU" sz="2100" b="1">
                <a:latin typeface="Calibri" pitchFamily="34" charset="0"/>
              </a:rPr>
              <a:t>Кэш</a:t>
            </a:r>
          </a:p>
          <a:p>
            <a:pPr algn="ctr" defTabSz="1090613"/>
            <a:r>
              <a:rPr lang="en-US" sz="2000" b="1">
                <a:latin typeface="Calibri" pitchFamily="34" charset="0"/>
              </a:rPr>
              <a:t>L1,L2</a:t>
            </a:r>
            <a:r>
              <a:rPr lang="en-US" sz="2000" b="1"/>
              <a:t>,L3</a:t>
            </a:r>
            <a:r>
              <a:rPr lang="en-US" sz="2100" b="1"/>
              <a:t> </a:t>
            </a:r>
            <a:endParaRPr lang="ru-RU" sz="2100" b="1"/>
          </a:p>
        </p:txBody>
      </p:sp>
      <p:sp>
        <p:nvSpPr>
          <p:cNvPr id="13" name="Скругленный прямоугольник 12"/>
          <p:cNvSpPr>
            <a:spLocks noChangeArrowheads="1"/>
          </p:cNvSpPr>
          <p:nvPr/>
        </p:nvSpPr>
        <p:spPr bwMode="auto">
          <a:xfrm>
            <a:off x="3060700" y="1873250"/>
            <a:ext cx="1568450" cy="1055688"/>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p>
            <a:pPr algn="ctr" defTabSz="1090613"/>
            <a:r>
              <a:rPr lang="ru-RU" sz="2100" b="1">
                <a:latin typeface="Calibri" pitchFamily="34" charset="0"/>
              </a:rPr>
              <a:t>О З У</a:t>
            </a:r>
          </a:p>
        </p:txBody>
      </p:sp>
      <p:sp>
        <p:nvSpPr>
          <p:cNvPr id="15" name="Скругленный прямоугольник 14"/>
          <p:cNvSpPr>
            <a:spLocks noChangeArrowheads="1"/>
          </p:cNvSpPr>
          <p:nvPr/>
        </p:nvSpPr>
        <p:spPr bwMode="auto">
          <a:xfrm>
            <a:off x="3052763" y="4456113"/>
            <a:ext cx="1393825" cy="1055687"/>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p>
            <a:pPr algn="ctr" defTabSz="1090613"/>
            <a:r>
              <a:rPr lang="ru-RU" sz="2100" b="1">
                <a:latin typeface="Calibri" pitchFamily="34" charset="0"/>
              </a:rPr>
              <a:t>Контроллер </a:t>
            </a:r>
            <a:r>
              <a:rPr lang="en-US" sz="2100" b="1">
                <a:latin typeface="Calibri" pitchFamily="34" charset="0"/>
              </a:rPr>
              <a:t>IDE</a:t>
            </a:r>
            <a:endParaRPr lang="ru-RU" sz="2100" b="1">
              <a:latin typeface="Calibri" pitchFamily="34" charset="0"/>
            </a:endParaRPr>
          </a:p>
        </p:txBody>
      </p:sp>
      <p:sp>
        <p:nvSpPr>
          <p:cNvPr id="16" name="Скругленный прямоугольник 15"/>
          <p:cNvSpPr>
            <a:spLocks noChangeArrowheads="1"/>
          </p:cNvSpPr>
          <p:nvPr/>
        </p:nvSpPr>
        <p:spPr bwMode="auto">
          <a:xfrm>
            <a:off x="2354263" y="6270625"/>
            <a:ext cx="1482725" cy="1057275"/>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p>
            <a:pPr algn="ctr" defTabSz="1090613"/>
            <a:r>
              <a:rPr lang="en-US" sz="2100" b="1">
                <a:latin typeface="Calibri" pitchFamily="34" charset="0"/>
              </a:rPr>
              <a:t>RTC</a:t>
            </a:r>
            <a:r>
              <a:rPr lang="ru-RU" sz="2100" b="1">
                <a:latin typeface="Calibri" pitchFamily="34" charset="0"/>
              </a:rPr>
              <a:t> </a:t>
            </a:r>
            <a:r>
              <a:rPr lang="en-US" sz="2100" b="1">
                <a:latin typeface="Calibri" pitchFamily="34" charset="0"/>
              </a:rPr>
              <a:t>CMOS RAM</a:t>
            </a:r>
            <a:endParaRPr lang="ru-RU" sz="2100" b="1">
              <a:latin typeface="Calibri" pitchFamily="34" charset="0"/>
            </a:endParaRPr>
          </a:p>
        </p:txBody>
      </p:sp>
      <p:sp>
        <p:nvSpPr>
          <p:cNvPr id="21" name="Скругленный прямоугольник 20"/>
          <p:cNvSpPr>
            <a:spLocks noChangeArrowheads="1"/>
          </p:cNvSpPr>
          <p:nvPr/>
        </p:nvSpPr>
        <p:spPr bwMode="auto">
          <a:xfrm>
            <a:off x="4011613" y="6270625"/>
            <a:ext cx="1482725" cy="1057275"/>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p>
            <a:pPr algn="ctr" defTabSz="1090613"/>
            <a:r>
              <a:rPr lang="en-US" sz="2100" b="1">
                <a:latin typeface="Calibri" pitchFamily="34" charset="0"/>
              </a:rPr>
              <a:t>COM </a:t>
            </a:r>
          </a:p>
          <a:p>
            <a:pPr algn="ctr" defTabSz="1090613"/>
            <a:r>
              <a:rPr lang="ru-RU" sz="2100" b="1">
                <a:latin typeface="Calibri" pitchFamily="34" charset="0"/>
              </a:rPr>
              <a:t>порт</a:t>
            </a:r>
          </a:p>
        </p:txBody>
      </p:sp>
      <p:sp>
        <p:nvSpPr>
          <p:cNvPr id="22" name="Скругленный прямоугольник 21"/>
          <p:cNvSpPr>
            <a:spLocks noChangeArrowheads="1"/>
          </p:cNvSpPr>
          <p:nvPr/>
        </p:nvSpPr>
        <p:spPr bwMode="auto">
          <a:xfrm>
            <a:off x="5667375" y="6270625"/>
            <a:ext cx="1209675" cy="1057275"/>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p>
            <a:pPr algn="ctr" defTabSz="1090613"/>
            <a:r>
              <a:rPr lang="en-US" sz="2100" b="1">
                <a:latin typeface="Calibri" pitchFamily="34" charset="0"/>
              </a:rPr>
              <a:t>LPT </a:t>
            </a:r>
          </a:p>
          <a:p>
            <a:pPr algn="ctr" defTabSz="1090613"/>
            <a:r>
              <a:rPr lang="ru-RU" sz="2100" b="1">
                <a:latin typeface="Calibri" pitchFamily="34" charset="0"/>
              </a:rPr>
              <a:t>порт</a:t>
            </a:r>
          </a:p>
        </p:txBody>
      </p:sp>
      <p:sp>
        <p:nvSpPr>
          <p:cNvPr id="23" name="Скругленный прямоугольник 22"/>
          <p:cNvSpPr>
            <a:spLocks noChangeArrowheads="1"/>
          </p:cNvSpPr>
          <p:nvPr/>
        </p:nvSpPr>
        <p:spPr bwMode="auto">
          <a:xfrm>
            <a:off x="7021513" y="6270625"/>
            <a:ext cx="1785937" cy="1057275"/>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p>
            <a:pPr algn="ctr" defTabSz="1090613"/>
            <a:r>
              <a:rPr lang="ru-RU" b="1">
                <a:latin typeface="Calibri" pitchFamily="34" charset="0"/>
              </a:rPr>
              <a:t>Контрол-лер флоп-</a:t>
            </a:r>
          </a:p>
          <a:p>
            <a:pPr algn="ctr" defTabSz="1090613"/>
            <a:r>
              <a:rPr lang="ru-RU" b="1">
                <a:latin typeface="Calibri" pitchFamily="34" charset="0"/>
              </a:rPr>
              <a:t>пи диска</a:t>
            </a:r>
          </a:p>
        </p:txBody>
      </p:sp>
      <p:sp>
        <p:nvSpPr>
          <p:cNvPr id="24" name="Скругленный прямоугольник 23"/>
          <p:cNvSpPr>
            <a:spLocks noChangeArrowheads="1"/>
          </p:cNvSpPr>
          <p:nvPr/>
        </p:nvSpPr>
        <p:spPr bwMode="auto">
          <a:xfrm>
            <a:off x="9156700" y="6518275"/>
            <a:ext cx="1481138" cy="1057275"/>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p>
            <a:pPr algn="ctr" defTabSz="1090613"/>
            <a:r>
              <a:rPr lang="ru-RU" sz="2100" b="1">
                <a:latin typeface="Calibri" pitchFamily="34" charset="0"/>
              </a:rPr>
              <a:t>Модем</a:t>
            </a:r>
          </a:p>
        </p:txBody>
      </p:sp>
      <p:sp>
        <p:nvSpPr>
          <p:cNvPr id="25" name="Скругленный прямоугольник 24"/>
          <p:cNvSpPr>
            <a:spLocks noChangeArrowheads="1"/>
          </p:cNvSpPr>
          <p:nvPr/>
        </p:nvSpPr>
        <p:spPr bwMode="auto">
          <a:xfrm>
            <a:off x="6715125" y="4456113"/>
            <a:ext cx="1481138" cy="1055687"/>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p>
            <a:pPr algn="ctr" defTabSz="1090613"/>
            <a:r>
              <a:rPr lang="ru-RU" b="1">
                <a:latin typeface="Calibri" pitchFamily="34" charset="0"/>
              </a:rPr>
              <a:t>Приводы </a:t>
            </a:r>
          </a:p>
          <a:p>
            <a:pPr algn="ctr" defTabSz="1090613"/>
            <a:r>
              <a:rPr lang="en-US" b="1">
                <a:latin typeface="Calibri" pitchFamily="34" charset="0"/>
              </a:rPr>
              <a:t>CD </a:t>
            </a:r>
            <a:r>
              <a:rPr lang="ru-RU" b="1">
                <a:latin typeface="Calibri" pitchFamily="34" charset="0"/>
              </a:rPr>
              <a:t>и </a:t>
            </a:r>
            <a:r>
              <a:rPr lang="en-US" b="1">
                <a:latin typeface="Calibri" pitchFamily="34" charset="0"/>
              </a:rPr>
              <a:t>DVD</a:t>
            </a:r>
            <a:endParaRPr lang="ru-RU" b="1">
              <a:latin typeface="Calibri" pitchFamily="34" charset="0"/>
            </a:endParaRPr>
          </a:p>
        </p:txBody>
      </p:sp>
      <p:sp>
        <p:nvSpPr>
          <p:cNvPr id="26" name="Скругленный прямоугольник 25"/>
          <p:cNvSpPr>
            <a:spLocks noChangeArrowheads="1"/>
          </p:cNvSpPr>
          <p:nvPr/>
        </p:nvSpPr>
        <p:spPr bwMode="auto">
          <a:xfrm>
            <a:off x="4883150" y="4456113"/>
            <a:ext cx="1482725" cy="1055687"/>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p>
            <a:pPr algn="ctr" defTabSz="1090613"/>
            <a:r>
              <a:rPr lang="ru-RU" sz="2100" b="1">
                <a:latin typeface="Calibri" pitchFamily="34" charset="0"/>
              </a:rPr>
              <a:t>НЖМД</a:t>
            </a:r>
          </a:p>
        </p:txBody>
      </p:sp>
      <p:sp>
        <p:nvSpPr>
          <p:cNvPr id="27" name="Скругленный прямоугольник 26"/>
          <p:cNvSpPr>
            <a:spLocks noChangeArrowheads="1"/>
          </p:cNvSpPr>
          <p:nvPr/>
        </p:nvSpPr>
        <p:spPr bwMode="auto">
          <a:xfrm>
            <a:off x="2965450" y="3052763"/>
            <a:ext cx="1481138" cy="1057275"/>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p>
            <a:pPr algn="ctr" defTabSz="1090613"/>
            <a:r>
              <a:rPr lang="ru-RU" sz="2100" b="1">
                <a:latin typeface="Calibri" pitchFamily="34" charset="0"/>
              </a:rPr>
              <a:t>Контрол</a:t>
            </a:r>
            <a:r>
              <a:rPr lang="en-US" sz="2100" b="1">
                <a:latin typeface="Calibri" pitchFamily="34" charset="0"/>
              </a:rPr>
              <a:t>-</a:t>
            </a:r>
            <a:r>
              <a:rPr lang="ru-RU" sz="2100" b="1">
                <a:latin typeface="Calibri" pitchFamily="34" charset="0"/>
              </a:rPr>
              <a:t>лер </a:t>
            </a:r>
            <a:r>
              <a:rPr lang="en-US" sz="2100" b="1">
                <a:latin typeface="Calibri" pitchFamily="34" charset="0"/>
              </a:rPr>
              <a:t>AGP </a:t>
            </a:r>
            <a:endParaRPr lang="ru-RU" sz="2100" b="1">
              <a:latin typeface="Calibri" pitchFamily="34" charset="0"/>
            </a:endParaRPr>
          </a:p>
        </p:txBody>
      </p:sp>
      <p:sp>
        <p:nvSpPr>
          <p:cNvPr id="15378" name="Скругленный прямоугольник 27"/>
          <p:cNvSpPr>
            <a:spLocks noChangeArrowheads="1"/>
          </p:cNvSpPr>
          <p:nvPr/>
        </p:nvSpPr>
        <p:spPr bwMode="auto">
          <a:xfrm>
            <a:off x="5319713" y="2392363"/>
            <a:ext cx="1482725" cy="1057275"/>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p>
            <a:pPr algn="ctr" defTabSz="1090613"/>
            <a:endParaRPr lang="ru-RU" sz="2100">
              <a:solidFill>
                <a:srgbClr val="FFFFFF"/>
              </a:solidFill>
              <a:latin typeface="Calibri" pitchFamily="34" charset="0"/>
            </a:endParaRPr>
          </a:p>
        </p:txBody>
      </p:sp>
      <p:sp>
        <p:nvSpPr>
          <p:cNvPr id="29" name="Скругленный прямоугольник 28"/>
          <p:cNvSpPr>
            <a:spLocks noChangeArrowheads="1"/>
          </p:cNvSpPr>
          <p:nvPr/>
        </p:nvSpPr>
        <p:spPr bwMode="auto">
          <a:xfrm>
            <a:off x="7237413" y="3135313"/>
            <a:ext cx="1482725" cy="1057275"/>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p>
            <a:pPr algn="ctr" defTabSz="1090613"/>
            <a:r>
              <a:rPr lang="ru-RU" sz="2100" b="1">
                <a:latin typeface="Calibri" pitchFamily="34" charset="0"/>
              </a:rPr>
              <a:t>Аудио подсистема</a:t>
            </a:r>
          </a:p>
        </p:txBody>
      </p:sp>
      <p:sp>
        <p:nvSpPr>
          <p:cNvPr id="15380" name="Скругленный прямоугольник 29"/>
          <p:cNvSpPr>
            <a:spLocks noChangeArrowheads="1"/>
          </p:cNvSpPr>
          <p:nvPr/>
        </p:nvSpPr>
        <p:spPr bwMode="auto">
          <a:xfrm>
            <a:off x="5407025" y="2474913"/>
            <a:ext cx="1481138" cy="1057275"/>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p>
            <a:pPr algn="ctr" defTabSz="1090613"/>
            <a:endParaRPr lang="ru-RU" sz="2100">
              <a:solidFill>
                <a:srgbClr val="FFFFFF"/>
              </a:solidFill>
              <a:latin typeface="Calibri" pitchFamily="34" charset="0"/>
            </a:endParaRPr>
          </a:p>
        </p:txBody>
      </p:sp>
      <p:sp>
        <p:nvSpPr>
          <p:cNvPr id="15381" name="Скругленный прямоугольник 30"/>
          <p:cNvSpPr>
            <a:spLocks noChangeArrowheads="1"/>
          </p:cNvSpPr>
          <p:nvPr/>
        </p:nvSpPr>
        <p:spPr bwMode="auto">
          <a:xfrm>
            <a:off x="5494338" y="2557463"/>
            <a:ext cx="1481137" cy="1057275"/>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p>
            <a:pPr algn="ctr" defTabSz="1090613"/>
            <a:endParaRPr lang="ru-RU" sz="2100">
              <a:solidFill>
                <a:srgbClr val="FFFFFF"/>
              </a:solidFill>
              <a:latin typeface="Calibri" pitchFamily="34" charset="0"/>
            </a:endParaRPr>
          </a:p>
        </p:txBody>
      </p:sp>
      <p:sp>
        <p:nvSpPr>
          <p:cNvPr id="32" name="Скругленный прямоугольник 31"/>
          <p:cNvSpPr>
            <a:spLocks noChangeArrowheads="1"/>
          </p:cNvSpPr>
          <p:nvPr/>
        </p:nvSpPr>
        <p:spPr bwMode="auto">
          <a:xfrm>
            <a:off x="5581650" y="2640013"/>
            <a:ext cx="1481138" cy="1057275"/>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p>
            <a:pPr algn="ctr" defTabSz="1090613"/>
            <a:r>
              <a:rPr lang="ru-RU" sz="1900" b="1">
                <a:latin typeface="Calibri" pitchFamily="34" charset="0"/>
              </a:rPr>
              <a:t>Слоты расшире</a:t>
            </a:r>
            <a:r>
              <a:rPr lang="en-US" sz="1900" b="1">
                <a:latin typeface="Calibri" pitchFamily="34" charset="0"/>
              </a:rPr>
              <a:t>-</a:t>
            </a:r>
            <a:r>
              <a:rPr lang="ru-RU" sz="1900" b="1">
                <a:latin typeface="Calibri" pitchFamily="34" charset="0"/>
              </a:rPr>
              <a:t>ния </a:t>
            </a:r>
            <a:r>
              <a:rPr lang="en-US" sz="1900" b="1">
                <a:latin typeface="Calibri" pitchFamily="34" charset="0"/>
              </a:rPr>
              <a:t>PCI</a:t>
            </a:r>
            <a:endParaRPr lang="ru-RU" sz="1900" b="1">
              <a:latin typeface="Calibri" pitchFamily="34" charset="0"/>
            </a:endParaRPr>
          </a:p>
        </p:txBody>
      </p:sp>
      <p:sp>
        <p:nvSpPr>
          <p:cNvPr id="33" name="Скругленный прямоугольник 32"/>
          <p:cNvSpPr>
            <a:spLocks noChangeArrowheads="1"/>
          </p:cNvSpPr>
          <p:nvPr/>
        </p:nvSpPr>
        <p:spPr bwMode="auto">
          <a:xfrm>
            <a:off x="9180513" y="288925"/>
            <a:ext cx="1481137" cy="1055688"/>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p>
            <a:pPr algn="ctr" defTabSz="1090613"/>
            <a:r>
              <a:rPr lang="ru-RU" sz="2000" b="1">
                <a:latin typeface="Calibri" pitchFamily="34" charset="0"/>
              </a:rPr>
              <a:t>Монитор</a:t>
            </a:r>
          </a:p>
        </p:txBody>
      </p:sp>
      <p:sp>
        <p:nvSpPr>
          <p:cNvPr id="34" name="Скругленный прямоугольник 33"/>
          <p:cNvSpPr>
            <a:spLocks noChangeArrowheads="1"/>
          </p:cNvSpPr>
          <p:nvPr/>
        </p:nvSpPr>
        <p:spPr bwMode="auto">
          <a:xfrm>
            <a:off x="9156700" y="1568450"/>
            <a:ext cx="1481138" cy="1055688"/>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p>
            <a:pPr algn="ctr" defTabSz="1090613"/>
            <a:r>
              <a:rPr lang="ru-RU" sz="2100" b="1">
                <a:latin typeface="Calibri" pitchFamily="34" charset="0"/>
              </a:rPr>
              <a:t>Клавиа-тура</a:t>
            </a:r>
          </a:p>
        </p:txBody>
      </p:sp>
      <p:sp>
        <p:nvSpPr>
          <p:cNvPr id="35" name="Скругленный прямоугольник 34"/>
          <p:cNvSpPr>
            <a:spLocks noChangeArrowheads="1"/>
          </p:cNvSpPr>
          <p:nvPr/>
        </p:nvSpPr>
        <p:spPr bwMode="auto">
          <a:xfrm>
            <a:off x="9156700" y="2805113"/>
            <a:ext cx="1481138" cy="1057275"/>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p>
            <a:pPr algn="ctr" defTabSz="1090613"/>
            <a:r>
              <a:rPr lang="ru-RU" sz="2100" b="1">
                <a:latin typeface="Calibri" pitchFamily="34" charset="0"/>
              </a:rPr>
              <a:t>Манипулятор «Мышь»</a:t>
            </a:r>
          </a:p>
        </p:txBody>
      </p:sp>
      <p:sp>
        <p:nvSpPr>
          <p:cNvPr id="36" name="Скругленный прямоугольник 35"/>
          <p:cNvSpPr>
            <a:spLocks noChangeArrowheads="1"/>
          </p:cNvSpPr>
          <p:nvPr/>
        </p:nvSpPr>
        <p:spPr bwMode="auto">
          <a:xfrm>
            <a:off x="9156700" y="4043363"/>
            <a:ext cx="1481138" cy="1055687"/>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p>
            <a:pPr algn="ctr" defTabSz="1090613"/>
            <a:r>
              <a:rPr lang="ru-RU" sz="2100" b="1">
                <a:latin typeface="Calibri" pitchFamily="34" charset="0"/>
              </a:rPr>
              <a:t>Сканер</a:t>
            </a:r>
          </a:p>
        </p:txBody>
      </p:sp>
      <p:sp>
        <p:nvSpPr>
          <p:cNvPr id="37" name="Скругленный прямоугольник 36"/>
          <p:cNvSpPr>
            <a:spLocks noChangeArrowheads="1"/>
          </p:cNvSpPr>
          <p:nvPr/>
        </p:nvSpPr>
        <p:spPr bwMode="auto">
          <a:xfrm>
            <a:off x="9156700" y="5364163"/>
            <a:ext cx="1481138" cy="1055687"/>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p>
            <a:pPr algn="ctr" defTabSz="1090613"/>
            <a:r>
              <a:rPr lang="ru-RU" sz="2100" b="1">
                <a:latin typeface="Calibri" pitchFamily="34" charset="0"/>
              </a:rPr>
              <a:t>Принтер</a:t>
            </a:r>
          </a:p>
        </p:txBody>
      </p:sp>
      <p:sp>
        <p:nvSpPr>
          <p:cNvPr id="38" name="Двойная стрелка влево/вправо 37"/>
          <p:cNvSpPr>
            <a:spLocks noChangeArrowheads="1"/>
          </p:cNvSpPr>
          <p:nvPr/>
        </p:nvSpPr>
        <p:spPr bwMode="auto">
          <a:xfrm>
            <a:off x="2354263" y="660400"/>
            <a:ext cx="1220787" cy="247650"/>
          </a:xfrm>
          <a:prstGeom prst="leftRightArrow">
            <a:avLst>
              <a:gd name="adj1" fmla="val 50000"/>
              <a:gd name="adj2" fmla="val 52809"/>
            </a:avLst>
          </a:prstGeom>
          <a:solidFill>
            <a:schemeClr val="accent1"/>
          </a:solidFill>
          <a:ln w="25400" algn="ctr">
            <a:solidFill>
              <a:srgbClr val="385D8A"/>
            </a:solidFill>
            <a:miter lim="800000"/>
            <a:headEnd/>
            <a:tailEnd/>
          </a:ln>
        </p:spPr>
        <p:txBody>
          <a:bodyPr lIns="109031" tIns="54516" rIns="109031" bIns="54516" anchor="ctr"/>
          <a:lstStyle/>
          <a:p>
            <a:pPr algn="ctr" defTabSz="1090613"/>
            <a:endParaRPr lang="ru-RU" sz="2100">
              <a:solidFill>
                <a:srgbClr val="FFFFFF"/>
              </a:solidFill>
              <a:latin typeface="Calibri" pitchFamily="34" charset="0"/>
            </a:endParaRPr>
          </a:p>
        </p:txBody>
      </p:sp>
      <p:sp>
        <p:nvSpPr>
          <p:cNvPr id="15389" name="TextBox 38"/>
          <p:cNvSpPr txBox="1">
            <a:spLocks noChangeArrowheads="1"/>
          </p:cNvSpPr>
          <p:nvPr/>
        </p:nvSpPr>
        <p:spPr bwMode="auto">
          <a:xfrm>
            <a:off x="2616200" y="247650"/>
            <a:ext cx="7461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031" tIns="54516" rIns="109031" bIns="54516">
            <a:spAutoFit/>
          </a:bodyPr>
          <a:lstStyle>
            <a:lvl1pPr defTabSz="1090613" eaLnBrk="0" hangingPunct="0">
              <a:defRPr>
                <a:solidFill>
                  <a:schemeClr val="tx1"/>
                </a:solidFill>
                <a:latin typeface="Arial" charset="0"/>
              </a:defRPr>
            </a:lvl1pPr>
            <a:lvl2pPr marL="742950" indent="-285750" defTabSz="1090613" eaLnBrk="0" hangingPunct="0">
              <a:defRPr>
                <a:solidFill>
                  <a:schemeClr val="tx1"/>
                </a:solidFill>
                <a:latin typeface="Arial" charset="0"/>
              </a:defRPr>
            </a:lvl2pPr>
            <a:lvl3pPr marL="1143000" indent="-228600" defTabSz="1090613" eaLnBrk="0" hangingPunct="0">
              <a:defRPr>
                <a:solidFill>
                  <a:schemeClr val="tx1"/>
                </a:solidFill>
                <a:latin typeface="Arial" charset="0"/>
              </a:defRPr>
            </a:lvl3pPr>
            <a:lvl4pPr marL="1600200" indent="-228600" defTabSz="1090613" eaLnBrk="0" hangingPunct="0">
              <a:defRPr>
                <a:solidFill>
                  <a:schemeClr val="tx1"/>
                </a:solidFill>
                <a:latin typeface="Arial" charset="0"/>
              </a:defRPr>
            </a:lvl4pPr>
            <a:lvl5pPr marL="2057400" indent="-228600" defTabSz="1090613" eaLnBrk="0" hangingPunct="0">
              <a:defRPr>
                <a:solidFill>
                  <a:schemeClr val="tx1"/>
                </a:solidFill>
                <a:latin typeface="Arial" charset="0"/>
              </a:defRPr>
            </a:lvl5pPr>
            <a:lvl6pPr marL="2514600" indent="-228600" defTabSz="1090613" eaLnBrk="0" fontAlgn="base" hangingPunct="0">
              <a:spcBef>
                <a:spcPct val="0"/>
              </a:spcBef>
              <a:spcAft>
                <a:spcPct val="0"/>
              </a:spcAft>
              <a:defRPr>
                <a:solidFill>
                  <a:schemeClr val="tx1"/>
                </a:solidFill>
                <a:latin typeface="Arial" charset="0"/>
              </a:defRPr>
            </a:lvl6pPr>
            <a:lvl7pPr marL="2971800" indent="-228600" defTabSz="1090613" eaLnBrk="0" fontAlgn="base" hangingPunct="0">
              <a:spcBef>
                <a:spcPct val="0"/>
              </a:spcBef>
              <a:spcAft>
                <a:spcPct val="0"/>
              </a:spcAft>
              <a:defRPr>
                <a:solidFill>
                  <a:schemeClr val="tx1"/>
                </a:solidFill>
                <a:latin typeface="Arial" charset="0"/>
              </a:defRPr>
            </a:lvl7pPr>
            <a:lvl8pPr marL="3429000" indent="-228600" defTabSz="1090613" eaLnBrk="0" fontAlgn="base" hangingPunct="0">
              <a:spcBef>
                <a:spcPct val="0"/>
              </a:spcBef>
              <a:spcAft>
                <a:spcPct val="0"/>
              </a:spcAft>
              <a:defRPr>
                <a:solidFill>
                  <a:schemeClr val="tx1"/>
                </a:solidFill>
                <a:latin typeface="Arial" charset="0"/>
              </a:defRPr>
            </a:lvl8pPr>
            <a:lvl9pPr marL="3886200" indent="-228600" defTabSz="1090613" eaLnBrk="0" fontAlgn="base" hangingPunct="0">
              <a:spcBef>
                <a:spcPct val="0"/>
              </a:spcBef>
              <a:spcAft>
                <a:spcPct val="0"/>
              </a:spcAft>
              <a:defRPr>
                <a:solidFill>
                  <a:schemeClr val="tx1"/>
                </a:solidFill>
                <a:latin typeface="Arial" charset="0"/>
              </a:defRPr>
            </a:lvl9pPr>
          </a:lstStyle>
          <a:p>
            <a:pPr algn="ctr" eaLnBrk="1" hangingPunct="1"/>
            <a:r>
              <a:rPr lang="ru-RU" sz="1400" b="1"/>
              <a:t>Шина</a:t>
            </a:r>
          </a:p>
          <a:p>
            <a:pPr algn="ctr" eaLnBrk="1" hangingPunct="1"/>
            <a:r>
              <a:rPr lang="ru-RU" sz="1400" b="1"/>
              <a:t>кэша</a:t>
            </a:r>
          </a:p>
        </p:txBody>
      </p:sp>
      <p:sp>
        <p:nvSpPr>
          <p:cNvPr id="40" name="Двойная стрелка вверх/вниз 39"/>
          <p:cNvSpPr>
            <a:spLocks noChangeArrowheads="1"/>
          </p:cNvSpPr>
          <p:nvPr/>
        </p:nvSpPr>
        <p:spPr bwMode="auto">
          <a:xfrm>
            <a:off x="1046163" y="1320800"/>
            <a:ext cx="174625" cy="495300"/>
          </a:xfrm>
          <a:prstGeom prst="upDownArrow">
            <a:avLst>
              <a:gd name="adj1" fmla="val 50000"/>
              <a:gd name="adj2" fmla="val 47273"/>
            </a:avLst>
          </a:prstGeom>
          <a:solidFill>
            <a:schemeClr val="accent1"/>
          </a:solidFill>
          <a:ln w="25400" algn="ctr">
            <a:solidFill>
              <a:srgbClr val="385D8A"/>
            </a:solidFill>
            <a:miter lim="800000"/>
            <a:headEnd/>
            <a:tailEnd/>
          </a:ln>
        </p:spPr>
        <p:txBody>
          <a:bodyPr lIns="109031" tIns="54516" rIns="109031" bIns="54516" anchor="ctr"/>
          <a:lstStyle/>
          <a:p>
            <a:pPr algn="ctr" defTabSz="1090613"/>
            <a:endParaRPr lang="ru-RU" sz="2100">
              <a:solidFill>
                <a:srgbClr val="FFFFFF"/>
              </a:solidFill>
              <a:latin typeface="Calibri" pitchFamily="34" charset="0"/>
            </a:endParaRPr>
          </a:p>
        </p:txBody>
      </p:sp>
      <p:sp>
        <p:nvSpPr>
          <p:cNvPr id="15391" name="TextBox 40"/>
          <p:cNvSpPr txBox="1">
            <a:spLocks noChangeArrowheads="1"/>
          </p:cNvSpPr>
          <p:nvPr/>
        </p:nvSpPr>
        <p:spPr bwMode="auto">
          <a:xfrm>
            <a:off x="1273175" y="1382713"/>
            <a:ext cx="31670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031" tIns="54516" rIns="109031" bIns="54516">
            <a:spAutoFit/>
          </a:bodyPr>
          <a:lstStyle>
            <a:lvl1pPr defTabSz="1090613" eaLnBrk="0" hangingPunct="0">
              <a:defRPr>
                <a:solidFill>
                  <a:schemeClr val="tx1"/>
                </a:solidFill>
                <a:latin typeface="Arial" charset="0"/>
              </a:defRPr>
            </a:lvl1pPr>
            <a:lvl2pPr marL="742950" indent="-285750" defTabSz="1090613" eaLnBrk="0" hangingPunct="0">
              <a:defRPr>
                <a:solidFill>
                  <a:schemeClr val="tx1"/>
                </a:solidFill>
                <a:latin typeface="Arial" charset="0"/>
              </a:defRPr>
            </a:lvl2pPr>
            <a:lvl3pPr marL="1143000" indent="-228600" defTabSz="1090613" eaLnBrk="0" hangingPunct="0">
              <a:defRPr>
                <a:solidFill>
                  <a:schemeClr val="tx1"/>
                </a:solidFill>
                <a:latin typeface="Arial" charset="0"/>
              </a:defRPr>
            </a:lvl3pPr>
            <a:lvl4pPr marL="1600200" indent="-228600" defTabSz="1090613" eaLnBrk="0" hangingPunct="0">
              <a:defRPr>
                <a:solidFill>
                  <a:schemeClr val="tx1"/>
                </a:solidFill>
                <a:latin typeface="Arial" charset="0"/>
              </a:defRPr>
            </a:lvl4pPr>
            <a:lvl5pPr marL="2057400" indent="-228600" defTabSz="1090613" eaLnBrk="0" hangingPunct="0">
              <a:defRPr>
                <a:solidFill>
                  <a:schemeClr val="tx1"/>
                </a:solidFill>
                <a:latin typeface="Arial" charset="0"/>
              </a:defRPr>
            </a:lvl5pPr>
            <a:lvl6pPr marL="2514600" indent="-228600" defTabSz="1090613" eaLnBrk="0" fontAlgn="base" hangingPunct="0">
              <a:spcBef>
                <a:spcPct val="0"/>
              </a:spcBef>
              <a:spcAft>
                <a:spcPct val="0"/>
              </a:spcAft>
              <a:defRPr>
                <a:solidFill>
                  <a:schemeClr val="tx1"/>
                </a:solidFill>
                <a:latin typeface="Arial" charset="0"/>
              </a:defRPr>
            </a:lvl6pPr>
            <a:lvl7pPr marL="2971800" indent="-228600" defTabSz="1090613" eaLnBrk="0" fontAlgn="base" hangingPunct="0">
              <a:spcBef>
                <a:spcPct val="0"/>
              </a:spcBef>
              <a:spcAft>
                <a:spcPct val="0"/>
              </a:spcAft>
              <a:defRPr>
                <a:solidFill>
                  <a:schemeClr val="tx1"/>
                </a:solidFill>
                <a:latin typeface="Arial" charset="0"/>
              </a:defRPr>
            </a:lvl7pPr>
            <a:lvl8pPr marL="3429000" indent="-228600" defTabSz="1090613" eaLnBrk="0" fontAlgn="base" hangingPunct="0">
              <a:spcBef>
                <a:spcPct val="0"/>
              </a:spcBef>
              <a:spcAft>
                <a:spcPct val="0"/>
              </a:spcAft>
              <a:defRPr>
                <a:solidFill>
                  <a:schemeClr val="tx1"/>
                </a:solidFill>
                <a:latin typeface="Arial" charset="0"/>
              </a:defRPr>
            </a:lvl8pPr>
            <a:lvl9pPr marL="3886200" indent="-228600" defTabSz="1090613" eaLnBrk="0" fontAlgn="base" hangingPunct="0">
              <a:spcBef>
                <a:spcPct val="0"/>
              </a:spcBef>
              <a:spcAft>
                <a:spcPct val="0"/>
              </a:spcAft>
              <a:defRPr>
                <a:solidFill>
                  <a:schemeClr val="tx1"/>
                </a:solidFill>
                <a:latin typeface="Arial" charset="0"/>
              </a:defRPr>
            </a:lvl9pPr>
          </a:lstStyle>
          <a:p>
            <a:pPr eaLnBrk="1" hangingPunct="1"/>
            <a:r>
              <a:rPr lang="ru-RU" sz="1400" b="1"/>
              <a:t>Внешняя шина процессора </a:t>
            </a:r>
            <a:r>
              <a:rPr lang="en-US" sz="1400" b="1"/>
              <a:t>FSB</a:t>
            </a:r>
            <a:endParaRPr lang="ru-RU" sz="1400" b="1"/>
          </a:p>
        </p:txBody>
      </p:sp>
      <p:sp>
        <p:nvSpPr>
          <p:cNvPr id="42" name="Двойная стрелка влево/вправо 41"/>
          <p:cNvSpPr>
            <a:spLocks noChangeArrowheads="1"/>
          </p:cNvSpPr>
          <p:nvPr/>
        </p:nvSpPr>
        <p:spPr bwMode="auto">
          <a:xfrm>
            <a:off x="1831975" y="2392363"/>
            <a:ext cx="1133475" cy="165100"/>
          </a:xfrm>
          <a:prstGeom prst="leftRightArrow">
            <a:avLst>
              <a:gd name="adj1" fmla="val 50000"/>
              <a:gd name="adj2" fmla="val 52825"/>
            </a:avLst>
          </a:prstGeom>
          <a:solidFill>
            <a:schemeClr val="accent1"/>
          </a:solidFill>
          <a:ln w="25400" algn="ctr">
            <a:solidFill>
              <a:srgbClr val="385D8A"/>
            </a:solidFill>
            <a:miter lim="800000"/>
            <a:headEnd/>
            <a:tailEnd/>
          </a:ln>
        </p:spPr>
        <p:txBody>
          <a:bodyPr lIns="109031" tIns="54516" rIns="109031" bIns="54516" anchor="ctr"/>
          <a:lstStyle/>
          <a:p>
            <a:pPr algn="ctr" defTabSz="1090613"/>
            <a:endParaRPr lang="ru-RU" sz="2100">
              <a:solidFill>
                <a:srgbClr val="FFFFFF"/>
              </a:solidFill>
              <a:latin typeface="Calibri" pitchFamily="34" charset="0"/>
            </a:endParaRPr>
          </a:p>
        </p:txBody>
      </p:sp>
      <p:sp>
        <p:nvSpPr>
          <p:cNvPr id="15393" name="TextBox 42"/>
          <p:cNvSpPr txBox="1">
            <a:spLocks noChangeArrowheads="1"/>
          </p:cNvSpPr>
          <p:nvPr/>
        </p:nvSpPr>
        <p:spPr bwMode="auto">
          <a:xfrm>
            <a:off x="2005013" y="1981200"/>
            <a:ext cx="7985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031" tIns="54516" rIns="109031" bIns="54516">
            <a:spAutoFit/>
          </a:bodyPr>
          <a:lstStyle>
            <a:lvl1pPr defTabSz="1090613" eaLnBrk="0" hangingPunct="0">
              <a:defRPr>
                <a:solidFill>
                  <a:schemeClr val="tx1"/>
                </a:solidFill>
                <a:latin typeface="Arial" charset="0"/>
              </a:defRPr>
            </a:lvl1pPr>
            <a:lvl2pPr marL="742950" indent="-285750" defTabSz="1090613" eaLnBrk="0" hangingPunct="0">
              <a:defRPr>
                <a:solidFill>
                  <a:schemeClr val="tx1"/>
                </a:solidFill>
                <a:latin typeface="Arial" charset="0"/>
              </a:defRPr>
            </a:lvl2pPr>
            <a:lvl3pPr marL="1143000" indent="-228600" defTabSz="1090613" eaLnBrk="0" hangingPunct="0">
              <a:defRPr>
                <a:solidFill>
                  <a:schemeClr val="tx1"/>
                </a:solidFill>
                <a:latin typeface="Arial" charset="0"/>
              </a:defRPr>
            </a:lvl3pPr>
            <a:lvl4pPr marL="1600200" indent="-228600" defTabSz="1090613" eaLnBrk="0" hangingPunct="0">
              <a:defRPr>
                <a:solidFill>
                  <a:schemeClr val="tx1"/>
                </a:solidFill>
                <a:latin typeface="Arial" charset="0"/>
              </a:defRPr>
            </a:lvl4pPr>
            <a:lvl5pPr marL="2057400" indent="-228600" defTabSz="1090613" eaLnBrk="0" hangingPunct="0">
              <a:defRPr>
                <a:solidFill>
                  <a:schemeClr val="tx1"/>
                </a:solidFill>
                <a:latin typeface="Arial" charset="0"/>
              </a:defRPr>
            </a:lvl5pPr>
            <a:lvl6pPr marL="2514600" indent="-228600" defTabSz="1090613" eaLnBrk="0" fontAlgn="base" hangingPunct="0">
              <a:spcBef>
                <a:spcPct val="0"/>
              </a:spcBef>
              <a:spcAft>
                <a:spcPct val="0"/>
              </a:spcAft>
              <a:defRPr>
                <a:solidFill>
                  <a:schemeClr val="tx1"/>
                </a:solidFill>
                <a:latin typeface="Arial" charset="0"/>
              </a:defRPr>
            </a:lvl6pPr>
            <a:lvl7pPr marL="2971800" indent="-228600" defTabSz="1090613" eaLnBrk="0" fontAlgn="base" hangingPunct="0">
              <a:spcBef>
                <a:spcPct val="0"/>
              </a:spcBef>
              <a:spcAft>
                <a:spcPct val="0"/>
              </a:spcAft>
              <a:defRPr>
                <a:solidFill>
                  <a:schemeClr val="tx1"/>
                </a:solidFill>
                <a:latin typeface="Arial" charset="0"/>
              </a:defRPr>
            </a:lvl7pPr>
            <a:lvl8pPr marL="3429000" indent="-228600" defTabSz="1090613" eaLnBrk="0" fontAlgn="base" hangingPunct="0">
              <a:spcBef>
                <a:spcPct val="0"/>
              </a:spcBef>
              <a:spcAft>
                <a:spcPct val="0"/>
              </a:spcAft>
              <a:defRPr>
                <a:solidFill>
                  <a:schemeClr val="tx1"/>
                </a:solidFill>
                <a:latin typeface="Arial" charset="0"/>
              </a:defRPr>
            </a:lvl8pPr>
            <a:lvl9pPr marL="3886200" indent="-228600" defTabSz="1090613" eaLnBrk="0" fontAlgn="base" hangingPunct="0">
              <a:spcBef>
                <a:spcPct val="0"/>
              </a:spcBef>
              <a:spcAft>
                <a:spcPct val="0"/>
              </a:spcAft>
              <a:defRPr>
                <a:solidFill>
                  <a:schemeClr val="tx1"/>
                </a:solidFill>
                <a:latin typeface="Arial" charset="0"/>
              </a:defRPr>
            </a:lvl9pPr>
          </a:lstStyle>
          <a:p>
            <a:pPr eaLnBrk="1" hangingPunct="1"/>
            <a:r>
              <a:rPr lang="ru-RU" sz="1400" b="1"/>
              <a:t>Шина </a:t>
            </a:r>
          </a:p>
          <a:p>
            <a:pPr eaLnBrk="1" hangingPunct="1"/>
            <a:r>
              <a:rPr lang="ru-RU" sz="1400" b="1"/>
              <a:t>ОЗУ</a:t>
            </a:r>
          </a:p>
        </p:txBody>
      </p:sp>
      <p:cxnSp>
        <p:nvCxnSpPr>
          <p:cNvPr id="46" name="Shape 45"/>
          <p:cNvCxnSpPr>
            <a:cxnSpLocks noChangeShapeType="1"/>
          </p:cNvCxnSpPr>
          <p:nvPr/>
        </p:nvCxnSpPr>
        <p:spPr bwMode="auto">
          <a:xfrm rot="16200000" flipH="1">
            <a:off x="1972470" y="2456656"/>
            <a:ext cx="601662" cy="1450975"/>
          </a:xfrm>
          <a:prstGeom prst="bentConnector2">
            <a:avLst/>
          </a:prstGeom>
          <a:noFill/>
          <a:ln w="38100" algn="ctr">
            <a:solidFill>
              <a:srgbClr val="4A7EBB"/>
            </a:solidFill>
            <a:miter lim="800000"/>
            <a:headEnd type="arrow" w="med" len="med"/>
            <a:tailEnd type="arrow" w="med" len="med"/>
          </a:ln>
          <a:extLst>
            <a:ext uri="{909E8E84-426E-40DD-AFC4-6F175D3DCCD1}">
              <a14:hiddenFill xmlns:a14="http://schemas.microsoft.com/office/drawing/2010/main">
                <a:noFill/>
              </a14:hiddenFill>
            </a:ext>
          </a:extLst>
        </p:spPr>
      </p:cxnSp>
      <p:sp>
        <p:nvSpPr>
          <p:cNvPr id="15395" name="TextBox 46"/>
          <p:cNvSpPr txBox="1">
            <a:spLocks noChangeArrowheads="1"/>
          </p:cNvSpPr>
          <p:nvPr/>
        </p:nvSpPr>
        <p:spPr bwMode="auto">
          <a:xfrm>
            <a:off x="1620838" y="3240088"/>
            <a:ext cx="11493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031" tIns="54516" rIns="109031" bIns="54516">
            <a:spAutoFit/>
          </a:bodyPr>
          <a:lstStyle>
            <a:lvl1pPr defTabSz="1090613" eaLnBrk="0" hangingPunct="0">
              <a:defRPr>
                <a:solidFill>
                  <a:schemeClr val="tx1"/>
                </a:solidFill>
                <a:latin typeface="Arial" charset="0"/>
              </a:defRPr>
            </a:lvl1pPr>
            <a:lvl2pPr marL="742950" indent="-285750" defTabSz="1090613" eaLnBrk="0" hangingPunct="0">
              <a:defRPr>
                <a:solidFill>
                  <a:schemeClr val="tx1"/>
                </a:solidFill>
                <a:latin typeface="Arial" charset="0"/>
              </a:defRPr>
            </a:lvl2pPr>
            <a:lvl3pPr marL="1143000" indent="-228600" defTabSz="1090613" eaLnBrk="0" hangingPunct="0">
              <a:defRPr>
                <a:solidFill>
                  <a:schemeClr val="tx1"/>
                </a:solidFill>
                <a:latin typeface="Arial" charset="0"/>
              </a:defRPr>
            </a:lvl3pPr>
            <a:lvl4pPr marL="1600200" indent="-228600" defTabSz="1090613" eaLnBrk="0" hangingPunct="0">
              <a:defRPr>
                <a:solidFill>
                  <a:schemeClr val="tx1"/>
                </a:solidFill>
                <a:latin typeface="Arial" charset="0"/>
              </a:defRPr>
            </a:lvl4pPr>
            <a:lvl5pPr marL="2057400" indent="-228600" defTabSz="1090613" eaLnBrk="0" hangingPunct="0">
              <a:defRPr>
                <a:solidFill>
                  <a:schemeClr val="tx1"/>
                </a:solidFill>
                <a:latin typeface="Arial" charset="0"/>
              </a:defRPr>
            </a:lvl5pPr>
            <a:lvl6pPr marL="2514600" indent="-228600" defTabSz="1090613" eaLnBrk="0" fontAlgn="base" hangingPunct="0">
              <a:spcBef>
                <a:spcPct val="0"/>
              </a:spcBef>
              <a:spcAft>
                <a:spcPct val="0"/>
              </a:spcAft>
              <a:defRPr>
                <a:solidFill>
                  <a:schemeClr val="tx1"/>
                </a:solidFill>
                <a:latin typeface="Arial" charset="0"/>
              </a:defRPr>
            </a:lvl6pPr>
            <a:lvl7pPr marL="2971800" indent="-228600" defTabSz="1090613" eaLnBrk="0" fontAlgn="base" hangingPunct="0">
              <a:spcBef>
                <a:spcPct val="0"/>
              </a:spcBef>
              <a:spcAft>
                <a:spcPct val="0"/>
              </a:spcAft>
              <a:defRPr>
                <a:solidFill>
                  <a:schemeClr val="tx1"/>
                </a:solidFill>
                <a:latin typeface="Arial" charset="0"/>
              </a:defRPr>
            </a:lvl7pPr>
            <a:lvl8pPr marL="3429000" indent="-228600" defTabSz="1090613" eaLnBrk="0" fontAlgn="base" hangingPunct="0">
              <a:spcBef>
                <a:spcPct val="0"/>
              </a:spcBef>
              <a:spcAft>
                <a:spcPct val="0"/>
              </a:spcAft>
              <a:defRPr>
                <a:solidFill>
                  <a:schemeClr val="tx1"/>
                </a:solidFill>
                <a:latin typeface="Arial" charset="0"/>
              </a:defRPr>
            </a:lvl8pPr>
            <a:lvl9pPr marL="3886200" indent="-228600" defTabSz="1090613" eaLnBrk="0" fontAlgn="base" hangingPunct="0">
              <a:spcBef>
                <a:spcPct val="0"/>
              </a:spcBef>
              <a:spcAft>
                <a:spcPct val="0"/>
              </a:spcAft>
              <a:defRPr>
                <a:solidFill>
                  <a:schemeClr val="tx1"/>
                </a:solidFill>
                <a:latin typeface="Arial" charset="0"/>
              </a:defRPr>
            </a:lvl9pPr>
          </a:lstStyle>
          <a:p>
            <a:pPr eaLnBrk="1" hangingPunct="1"/>
            <a:r>
              <a:rPr lang="ru-RU" sz="1400" b="1"/>
              <a:t>Шина </a:t>
            </a:r>
            <a:r>
              <a:rPr lang="en-US" sz="1400" b="1"/>
              <a:t>AGP</a:t>
            </a:r>
            <a:endParaRPr lang="ru-RU" sz="1400" b="1"/>
          </a:p>
        </p:txBody>
      </p:sp>
      <p:cxnSp>
        <p:nvCxnSpPr>
          <p:cNvPr id="49" name="Соединительная линия уступом 48"/>
          <p:cNvCxnSpPr>
            <a:cxnSpLocks noChangeShapeType="1"/>
          </p:cNvCxnSpPr>
          <p:nvPr/>
        </p:nvCxnSpPr>
        <p:spPr bwMode="auto">
          <a:xfrm rot="10800000" flipH="1" flipV="1">
            <a:off x="468313" y="1081088"/>
            <a:ext cx="1587" cy="3643312"/>
          </a:xfrm>
          <a:prstGeom prst="bentConnector3">
            <a:avLst>
              <a:gd name="adj1" fmla="val -13600005"/>
            </a:avLst>
          </a:prstGeom>
          <a:noFill/>
          <a:ln w="38100" algn="ctr">
            <a:solidFill>
              <a:srgbClr val="4A7EBB"/>
            </a:solidFill>
            <a:miter lim="800000"/>
            <a:headEnd type="arrow" w="med" len="med"/>
            <a:tailEnd type="arrow" w="med" len="med"/>
          </a:ln>
          <a:extLst>
            <a:ext uri="{909E8E84-426E-40DD-AFC4-6F175D3DCCD1}">
              <a14:hiddenFill xmlns:a14="http://schemas.microsoft.com/office/drawing/2010/main">
                <a:noFill/>
              </a14:hiddenFill>
            </a:ext>
          </a:extLst>
        </p:spPr>
      </p:cxnSp>
      <p:cxnSp>
        <p:nvCxnSpPr>
          <p:cNvPr id="52" name="Прямая соединительная линия 51"/>
          <p:cNvCxnSpPr/>
          <p:nvPr/>
        </p:nvCxnSpPr>
        <p:spPr>
          <a:xfrm rot="5400000">
            <a:off x="-107156" y="3672682"/>
            <a:ext cx="1584325" cy="158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rot="5400000">
            <a:off x="545307" y="3667919"/>
            <a:ext cx="157321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399" name="TextBox 110"/>
          <p:cNvSpPr txBox="1">
            <a:spLocks noChangeArrowheads="1"/>
          </p:cNvSpPr>
          <p:nvPr/>
        </p:nvSpPr>
        <p:spPr bwMode="auto">
          <a:xfrm>
            <a:off x="1395413" y="7343775"/>
            <a:ext cx="32734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031" tIns="54516" rIns="109031" bIns="54516">
            <a:spAutoFit/>
          </a:bodyPr>
          <a:lstStyle>
            <a:lvl1pPr defTabSz="1090613" eaLnBrk="0" hangingPunct="0">
              <a:defRPr>
                <a:solidFill>
                  <a:schemeClr val="tx1"/>
                </a:solidFill>
                <a:latin typeface="Arial" charset="0"/>
              </a:defRPr>
            </a:lvl1pPr>
            <a:lvl2pPr marL="742950" indent="-285750" defTabSz="1090613" eaLnBrk="0" hangingPunct="0">
              <a:defRPr>
                <a:solidFill>
                  <a:schemeClr val="tx1"/>
                </a:solidFill>
                <a:latin typeface="Arial" charset="0"/>
              </a:defRPr>
            </a:lvl2pPr>
            <a:lvl3pPr marL="1143000" indent="-228600" defTabSz="1090613" eaLnBrk="0" hangingPunct="0">
              <a:defRPr>
                <a:solidFill>
                  <a:schemeClr val="tx1"/>
                </a:solidFill>
                <a:latin typeface="Arial" charset="0"/>
              </a:defRPr>
            </a:lvl3pPr>
            <a:lvl4pPr marL="1600200" indent="-228600" defTabSz="1090613" eaLnBrk="0" hangingPunct="0">
              <a:defRPr>
                <a:solidFill>
                  <a:schemeClr val="tx1"/>
                </a:solidFill>
                <a:latin typeface="Arial" charset="0"/>
              </a:defRPr>
            </a:lvl4pPr>
            <a:lvl5pPr marL="2057400" indent="-228600" defTabSz="1090613" eaLnBrk="0" hangingPunct="0">
              <a:defRPr>
                <a:solidFill>
                  <a:schemeClr val="tx1"/>
                </a:solidFill>
                <a:latin typeface="Arial" charset="0"/>
              </a:defRPr>
            </a:lvl5pPr>
            <a:lvl6pPr marL="2514600" indent="-228600" defTabSz="1090613" eaLnBrk="0" fontAlgn="base" hangingPunct="0">
              <a:spcBef>
                <a:spcPct val="0"/>
              </a:spcBef>
              <a:spcAft>
                <a:spcPct val="0"/>
              </a:spcAft>
              <a:defRPr>
                <a:solidFill>
                  <a:schemeClr val="tx1"/>
                </a:solidFill>
                <a:latin typeface="Arial" charset="0"/>
              </a:defRPr>
            </a:lvl6pPr>
            <a:lvl7pPr marL="2971800" indent="-228600" defTabSz="1090613" eaLnBrk="0" fontAlgn="base" hangingPunct="0">
              <a:spcBef>
                <a:spcPct val="0"/>
              </a:spcBef>
              <a:spcAft>
                <a:spcPct val="0"/>
              </a:spcAft>
              <a:defRPr>
                <a:solidFill>
                  <a:schemeClr val="tx1"/>
                </a:solidFill>
                <a:latin typeface="Arial" charset="0"/>
              </a:defRPr>
            </a:lvl7pPr>
            <a:lvl8pPr marL="3429000" indent="-228600" defTabSz="1090613" eaLnBrk="0" fontAlgn="base" hangingPunct="0">
              <a:spcBef>
                <a:spcPct val="0"/>
              </a:spcBef>
              <a:spcAft>
                <a:spcPct val="0"/>
              </a:spcAft>
              <a:defRPr>
                <a:solidFill>
                  <a:schemeClr val="tx1"/>
                </a:solidFill>
                <a:latin typeface="Arial" charset="0"/>
              </a:defRPr>
            </a:lvl8pPr>
            <a:lvl9pPr marL="3886200" indent="-228600" defTabSz="1090613" eaLnBrk="0" fontAlgn="base" hangingPunct="0">
              <a:spcBef>
                <a:spcPct val="0"/>
              </a:spcBef>
              <a:spcAft>
                <a:spcPct val="0"/>
              </a:spcAft>
              <a:defRPr>
                <a:solidFill>
                  <a:schemeClr val="tx1"/>
                </a:solidFill>
                <a:latin typeface="Arial" charset="0"/>
              </a:defRPr>
            </a:lvl9pPr>
          </a:lstStyle>
          <a:p>
            <a:pPr eaLnBrk="1" hangingPunct="1"/>
            <a:r>
              <a:rPr lang="ru-RU" sz="1400" b="1"/>
              <a:t>Шина</a:t>
            </a:r>
            <a:r>
              <a:rPr lang="en-US" sz="1400" b="1"/>
              <a:t> </a:t>
            </a:r>
            <a:r>
              <a:rPr lang="ru-RU" sz="1400" b="1"/>
              <a:t>внешних устройств  </a:t>
            </a:r>
            <a:r>
              <a:rPr lang="en-US" sz="1400" b="1"/>
              <a:t>X-Bus</a:t>
            </a:r>
            <a:endParaRPr lang="ru-RU" sz="1400" b="1"/>
          </a:p>
        </p:txBody>
      </p:sp>
      <p:sp>
        <p:nvSpPr>
          <p:cNvPr id="15400" name="TextBox 152"/>
          <p:cNvSpPr txBox="1">
            <a:spLocks noChangeArrowheads="1"/>
          </p:cNvSpPr>
          <p:nvPr/>
        </p:nvSpPr>
        <p:spPr bwMode="auto">
          <a:xfrm>
            <a:off x="2179638" y="5446713"/>
            <a:ext cx="1193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031" tIns="54516" rIns="109031" bIns="54516">
            <a:spAutoFit/>
          </a:bodyPr>
          <a:lstStyle>
            <a:lvl1pPr defTabSz="1090613" eaLnBrk="0" hangingPunct="0">
              <a:defRPr>
                <a:solidFill>
                  <a:schemeClr val="tx1"/>
                </a:solidFill>
                <a:latin typeface="Arial" charset="0"/>
              </a:defRPr>
            </a:lvl1pPr>
            <a:lvl2pPr marL="742950" indent="-285750" defTabSz="1090613" eaLnBrk="0" hangingPunct="0">
              <a:defRPr>
                <a:solidFill>
                  <a:schemeClr val="tx1"/>
                </a:solidFill>
                <a:latin typeface="Arial" charset="0"/>
              </a:defRPr>
            </a:lvl2pPr>
            <a:lvl3pPr marL="1143000" indent="-228600" defTabSz="1090613" eaLnBrk="0" hangingPunct="0">
              <a:defRPr>
                <a:solidFill>
                  <a:schemeClr val="tx1"/>
                </a:solidFill>
                <a:latin typeface="Arial" charset="0"/>
              </a:defRPr>
            </a:lvl3pPr>
            <a:lvl4pPr marL="1600200" indent="-228600" defTabSz="1090613" eaLnBrk="0" hangingPunct="0">
              <a:defRPr>
                <a:solidFill>
                  <a:schemeClr val="tx1"/>
                </a:solidFill>
                <a:latin typeface="Arial" charset="0"/>
              </a:defRPr>
            </a:lvl4pPr>
            <a:lvl5pPr marL="2057400" indent="-228600" defTabSz="1090613" eaLnBrk="0" hangingPunct="0">
              <a:defRPr>
                <a:solidFill>
                  <a:schemeClr val="tx1"/>
                </a:solidFill>
                <a:latin typeface="Arial" charset="0"/>
              </a:defRPr>
            </a:lvl5pPr>
            <a:lvl6pPr marL="2514600" indent="-228600" defTabSz="1090613" eaLnBrk="0" fontAlgn="base" hangingPunct="0">
              <a:spcBef>
                <a:spcPct val="0"/>
              </a:spcBef>
              <a:spcAft>
                <a:spcPct val="0"/>
              </a:spcAft>
              <a:defRPr>
                <a:solidFill>
                  <a:schemeClr val="tx1"/>
                </a:solidFill>
                <a:latin typeface="Arial" charset="0"/>
              </a:defRPr>
            </a:lvl6pPr>
            <a:lvl7pPr marL="2971800" indent="-228600" defTabSz="1090613" eaLnBrk="0" fontAlgn="base" hangingPunct="0">
              <a:spcBef>
                <a:spcPct val="0"/>
              </a:spcBef>
              <a:spcAft>
                <a:spcPct val="0"/>
              </a:spcAft>
              <a:defRPr>
                <a:solidFill>
                  <a:schemeClr val="tx1"/>
                </a:solidFill>
                <a:latin typeface="Arial" charset="0"/>
              </a:defRPr>
            </a:lvl7pPr>
            <a:lvl8pPr marL="3429000" indent="-228600" defTabSz="1090613" eaLnBrk="0" fontAlgn="base" hangingPunct="0">
              <a:spcBef>
                <a:spcPct val="0"/>
              </a:spcBef>
              <a:spcAft>
                <a:spcPct val="0"/>
              </a:spcAft>
              <a:defRPr>
                <a:solidFill>
                  <a:schemeClr val="tx1"/>
                </a:solidFill>
                <a:latin typeface="Arial" charset="0"/>
              </a:defRPr>
            </a:lvl8pPr>
            <a:lvl9pPr marL="3886200" indent="-228600" defTabSz="1090613" eaLnBrk="0" fontAlgn="base" hangingPunct="0">
              <a:spcBef>
                <a:spcPct val="0"/>
              </a:spcBef>
              <a:spcAft>
                <a:spcPct val="0"/>
              </a:spcAft>
              <a:defRPr>
                <a:solidFill>
                  <a:schemeClr val="tx1"/>
                </a:solidFill>
                <a:latin typeface="Arial" charset="0"/>
              </a:defRPr>
            </a:lvl9pPr>
          </a:lstStyle>
          <a:p>
            <a:pPr eaLnBrk="1" hangingPunct="1"/>
            <a:r>
              <a:rPr lang="ru-RU" sz="1400" b="1"/>
              <a:t>Шина </a:t>
            </a:r>
            <a:r>
              <a:rPr lang="en-US" sz="1400" b="1"/>
              <a:t>USB</a:t>
            </a:r>
            <a:endParaRPr lang="ru-RU" sz="1400" b="1"/>
          </a:p>
        </p:txBody>
      </p:sp>
      <p:sp>
        <p:nvSpPr>
          <p:cNvPr id="15401" name="TextBox 153"/>
          <p:cNvSpPr txBox="1">
            <a:spLocks noChangeArrowheads="1"/>
          </p:cNvSpPr>
          <p:nvPr/>
        </p:nvSpPr>
        <p:spPr bwMode="auto">
          <a:xfrm rot="-5400000">
            <a:off x="8174832" y="2351881"/>
            <a:ext cx="1079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031" tIns="54516" rIns="109031" bIns="54516">
            <a:spAutoFit/>
          </a:bodyPr>
          <a:lstStyle>
            <a:lvl1pPr defTabSz="1090613" eaLnBrk="0" hangingPunct="0">
              <a:defRPr>
                <a:solidFill>
                  <a:schemeClr val="tx1"/>
                </a:solidFill>
                <a:latin typeface="Arial" charset="0"/>
              </a:defRPr>
            </a:lvl1pPr>
            <a:lvl2pPr marL="742950" indent="-285750" defTabSz="1090613" eaLnBrk="0" hangingPunct="0">
              <a:defRPr>
                <a:solidFill>
                  <a:schemeClr val="tx1"/>
                </a:solidFill>
                <a:latin typeface="Arial" charset="0"/>
              </a:defRPr>
            </a:lvl2pPr>
            <a:lvl3pPr marL="1143000" indent="-228600" defTabSz="1090613" eaLnBrk="0" hangingPunct="0">
              <a:defRPr>
                <a:solidFill>
                  <a:schemeClr val="tx1"/>
                </a:solidFill>
                <a:latin typeface="Arial" charset="0"/>
              </a:defRPr>
            </a:lvl3pPr>
            <a:lvl4pPr marL="1600200" indent="-228600" defTabSz="1090613" eaLnBrk="0" hangingPunct="0">
              <a:defRPr>
                <a:solidFill>
                  <a:schemeClr val="tx1"/>
                </a:solidFill>
                <a:latin typeface="Arial" charset="0"/>
              </a:defRPr>
            </a:lvl4pPr>
            <a:lvl5pPr marL="2057400" indent="-228600" defTabSz="1090613" eaLnBrk="0" hangingPunct="0">
              <a:defRPr>
                <a:solidFill>
                  <a:schemeClr val="tx1"/>
                </a:solidFill>
                <a:latin typeface="Arial" charset="0"/>
              </a:defRPr>
            </a:lvl5pPr>
            <a:lvl6pPr marL="2514600" indent="-228600" defTabSz="1090613" eaLnBrk="0" fontAlgn="base" hangingPunct="0">
              <a:spcBef>
                <a:spcPct val="0"/>
              </a:spcBef>
              <a:spcAft>
                <a:spcPct val="0"/>
              </a:spcAft>
              <a:defRPr>
                <a:solidFill>
                  <a:schemeClr val="tx1"/>
                </a:solidFill>
                <a:latin typeface="Arial" charset="0"/>
              </a:defRPr>
            </a:lvl6pPr>
            <a:lvl7pPr marL="2971800" indent="-228600" defTabSz="1090613" eaLnBrk="0" fontAlgn="base" hangingPunct="0">
              <a:spcBef>
                <a:spcPct val="0"/>
              </a:spcBef>
              <a:spcAft>
                <a:spcPct val="0"/>
              </a:spcAft>
              <a:defRPr>
                <a:solidFill>
                  <a:schemeClr val="tx1"/>
                </a:solidFill>
                <a:latin typeface="Arial" charset="0"/>
              </a:defRPr>
            </a:lvl7pPr>
            <a:lvl8pPr marL="3429000" indent="-228600" defTabSz="1090613" eaLnBrk="0" fontAlgn="base" hangingPunct="0">
              <a:spcBef>
                <a:spcPct val="0"/>
              </a:spcBef>
              <a:spcAft>
                <a:spcPct val="0"/>
              </a:spcAft>
              <a:defRPr>
                <a:solidFill>
                  <a:schemeClr val="tx1"/>
                </a:solidFill>
                <a:latin typeface="Arial" charset="0"/>
              </a:defRPr>
            </a:lvl8pPr>
            <a:lvl9pPr marL="3886200" indent="-228600" defTabSz="1090613" eaLnBrk="0" fontAlgn="base" hangingPunct="0">
              <a:spcBef>
                <a:spcPct val="0"/>
              </a:spcBef>
              <a:spcAft>
                <a:spcPct val="0"/>
              </a:spcAft>
              <a:defRPr>
                <a:solidFill>
                  <a:schemeClr val="tx1"/>
                </a:solidFill>
                <a:latin typeface="Arial" charset="0"/>
              </a:defRPr>
            </a:lvl9pPr>
          </a:lstStyle>
          <a:p>
            <a:pPr eaLnBrk="1" hangingPunct="1"/>
            <a:r>
              <a:rPr lang="ru-RU" sz="1400" b="1"/>
              <a:t>Порт </a:t>
            </a:r>
            <a:r>
              <a:rPr lang="en-US" sz="1400" b="1"/>
              <a:t>PS/2</a:t>
            </a:r>
            <a:endParaRPr lang="ru-RU" sz="1400" b="1"/>
          </a:p>
        </p:txBody>
      </p:sp>
      <p:sp>
        <p:nvSpPr>
          <p:cNvPr id="15402" name="TextBox 154"/>
          <p:cNvSpPr txBox="1">
            <a:spLocks noChangeArrowheads="1"/>
          </p:cNvSpPr>
          <p:nvPr/>
        </p:nvSpPr>
        <p:spPr bwMode="auto">
          <a:xfrm>
            <a:off x="5754688" y="1073150"/>
            <a:ext cx="22272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031" tIns="54516" rIns="109031" bIns="54516">
            <a:spAutoFit/>
          </a:bodyPr>
          <a:lstStyle>
            <a:lvl1pPr defTabSz="1090613" eaLnBrk="0" hangingPunct="0">
              <a:defRPr>
                <a:solidFill>
                  <a:schemeClr val="tx1"/>
                </a:solidFill>
                <a:latin typeface="Arial" charset="0"/>
              </a:defRPr>
            </a:lvl1pPr>
            <a:lvl2pPr marL="742950" indent="-285750" defTabSz="1090613" eaLnBrk="0" hangingPunct="0">
              <a:defRPr>
                <a:solidFill>
                  <a:schemeClr val="tx1"/>
                </a:solidFill>
                <a:latin typeface="Arial" charset="0"/>
              </a:defRPr>
            </a:lvl2pPr>
            <a:lvl3pPr marL="1143000" indent="-228600" defTabSz="1090613" eaLnBrk="0" hangingPunct="0">
              <a:defRPr>
                <a:solidFill>
                  <a:schemeClr val="tx1"/>
                </a:solidFill>
                <a:latin typeface="Arial" charset="0"/>
              </a:defRPr>
            </a:lvl3pPr>
            <a:lvl4pPr marL="1600200" indent="-228600" defTabSz="1090613" eaLnBrk="0" hangingPunct="0">
              <a:defRPr>
                <a:solidFill>
                  <a:schemeClr val="tx1"/>
                </a:solidFill>
                <a:latin typeface="Arial" charset="0"/>
              </a:defRPr>
            </a:lvl4pPr>
            <a:lvl5pPr marL="2057400" indent="-228600" defTabSz="1090613" eaLnBrk="0" hangingPunct="0">
              <a:defRPr>
                <a:solidFill>
                  <a:schemeClr val="tx1"/>
                </a:solidFill>
                <a:latin typeface="Arial" charset="0"/>
              </a:defRPr>
            </a:lvl5pPr>
            <a:lvl6pPr marL="2514600" indent="-228600" defTabSz="1090613" eaLnBrk="0" fontAlgn="base" hangingPunct="0">
              <a:spcBef>
                <a:spcPct val="0"/>
              </a:spcBef>
              <a:spcAft>
                <a:spcPct val="0"/>
              </a:spcAft>
              <a:defRPr>
                <a:solidFill>
                  <a:schemeClr val="tx1"/>
                </a:solidFill>
                <a:latin typeface="Arial" charset="0"/>
              </a:defRPr>
            </a:lvl6pPr>
            <a:lvl7pPr marL="2971800" indent="-228600" defTabSz="1090613" eaLnBrk="0" fontAlgn="base" hangingPunct="0">
              <a:spcBef>
                <a:spcPct val="0"/>
              </a:spcBef>
              <a:spcAft>
                <a:spcPct val="0"/>
              </a:spcAft>
              <a:defRPr>
                <a:solidFill>
                  <a:schemeClr val="tx1"/>
                </a:solidFill>
                <a:latin typeface="Arial" charset="0"/>
              </a:defRPr>
            </a:lvl7pPr>
            <a:lvl8pPr marL="3429000" indent="-228600" defTabSz="1090613" eaLnBrk="0" fontAlgn="base" hangingPunct="0">
              <a:spcBef>
                <a:spcPct val="0"/>
              </a:spcBef>
              <a:spcAft>
                <a:spcPct val="0"/>
              </a:spcAft>
              <a:defRPr>
                <a:solidFill>
                  <a:schemeClr val="tx1"/>
                </a:solidFill>
                <a:latin typeface="Arial" charset="0"/>
              </a:defRPr>
            </a:lvl8pPr>
            <a:lvl9pPr marL="3886200" indent="-228600" defTabSz="1090613" eaLnBrk="0" fontAlgn="base" hangingPunct="0">
              <a:spcBef>
                <a:spcPct val="0"/>
              </a:spcBef>
              <a:spcAft>
                <a:spcPct val="0"/>
              </a:spcAft>
              <a:defRPr>
                <a:solidFill>
                  <a:schemeClr val="tx1"/>
                </a:solidFill>
                <a:latin typeface="Arial" charset="0"/>
              </a:defRPr>
            </a:lvl9pPr>
          </a:lstStyle>
          <a:p>
            <a:pPr eaLnBrk="1" hangingPunct="1"/>
            <a:r>
              <a:rPr lang="ru-RU" sz="2100" b="1"/>
              <a:t>Центральные </a:t>
            </a:r>
          </a:p>
          <a:p>
            <a:pPr eaLnBrk="1" hangingPunct="1"/>
            <a:r>
              <a:rPr lang="ru-RU" sz="2100" b="1"/>
              <a:t>и внутренние </a:t>
            </a:r>
          </a:p>
          <a:p>
            <a:pPr eaLnBrk="1" hangingPunct="1"/>
            <a:r>
              <a:rPr lang="ru-RU" sz="2100" b="1"/>
              <a:t>устройства</a:t>
            </a:r>
          </a:p>
        </p:txBody>
      </p:sp>
      <p:sp>
        <p:nvSpPr>
          <p:cNvPr id="15403" name="TextBox 155"/>
          <p:cNvSpPr txBox="1">
            <a:spLocks noChangeArrowheads="1"/>
          </p:cNvSpPr>
          <p:nvPr/>
        </p:nvSpPr>
        <p:spPr bwMode="auto">
          <a:xfrm rot="-5400000">
            <a:off x="8811420" y="3844131"/>
            <a:ext cx="422751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031" tIns="54516" rIns="109031" bIns="54516">
            <a:spAutoFit/>
          </a:bodyPr>
          <a:lstStyle>
            <a:lvl1pPr defTabSz="1090613" eaLnBrk="0" hangingPunct="0">
              <a:defRPr>
                <a:solidFill>
                  <a:schemeClr val="tx1"/>
                </a:solidFill>
                <a:latin typeface="Arial" charset="0"/>
              </a:defRPr>
            </a:lvl1pPr>
            <a:lvl2pPr marL="742950" indent="-285750" defTabSz="1090613" eaLnBrk="0" hangingPunct="0">
              <a:defRPr>
                <a:solidFill>
                  <a:schemeClr val="tx1"/>
                </a:solidFill>
                <a:latin typeface="Arial" charset="0"/>
              </a:defRPr>
            </a:lvl2pPr>
            <a:lvl3pPr marL="1143000" indent="-228600" defTabSz="1090613" eaLnBrk="0" hangingPunct="0">
              <a:defRPr>
                <a:solidFill>
                  <a:schemeClr val="tx1"/>
                </a:solidFill>
                <a:latin typeface="Arial" charset="0"/>
              </a:defRPr>
            </a:lvl3pPr>
            <a:lvl4pPr marL="1600200" indent="-228600" defTabSz="1090613" eaLnBrk="0" hangingPunct="0">
              <a:defRPr>
                <a:solidFill>
                  <a:schemeClr val="tx1"/>
                </a:solidFill>
                <a:latin typeface="Arial" charset="0"/>
              </a:defRPr>
            </a:lvl4pPr>
            <a:lvl5pPr marL="2057400" indent="-228600" defTabSz="1090613" eaLnBrk="0" hangingPunct="0">
              <a:defRPr>
                <a:solidFill>
                  <a:schemeClr val="tx1"/>
                </a:solidFill>
                <a:latin typeface="Arial" charset="0"/>
              </a:defRPr>
            </a:lvl5pPr>
            <a:lvl6pPr marL="2514600" indent="-228600" defTabSz="1090613" eaLnBrk="0" fontAlgn="base" hangingPunct="0">
              <a:spcBef>
                <a:spcPct val="0"/>
              </a:spcBef>
              <a:spcAft>
                <a:spcPct val="0"/>
              </a:spcAft>
              <a:defRPr>
                <a:solidFill>
                  <a:schemeClr val="tx1"/>
                </a:solidFill>
                <a:latin typeface="Arial" charset="0"/>
              </a:defRPr>
            </a:lvl6pPr>
            <a:lvl7pPr marL="2971800" indent="-228600" defTabSz="1090613" eaLnBrk="0" fontAlgn="base" hangingPunct="0">
              <a:spcBef>
                <a:spcPct val="0"/>
              </a:spcBef>
              <a:spcAft>
                <a:spcPct val="0"/>
              </a:spcAft>
              <a:defRPr>
                <a:solidFill>
                  <a:schemeClr val="tx1"/>
                </a:solidFill>
                <a:latin typeface="Arial" charset="0"/>
              </a:defRPr>
            </a:lvl7pPr>
            <a:lvl8pPr marL="3429000" indent="-228600" defTabSz="1090613" eaLnBrk="0" fontAlgn="base" hangingPunct="0">
              <a:spcBef>
                <a:spcPct val="0"/>
              </a:spcBef>
              <a:spcAft>
                <a:spcPct val="0"/>
              </a:spcAft>
              <a:defRPr>
                <a:solidFill>
                  <a:schemeClr val="tx1"/>
                </a:solidFill>
                <a:latin typeface="Arial" charset="0"/>
              </a:defRPr>
            </a:lvl8pPr>
            <a:lvl9pPr marL="3886200" indent="-228600" defTabSz="1090613" eaLnBrk="0" fontAlgn="base" hangingPunct="0">
              <a:spcBef>
                <a:spcPct val="0"/>
              </a:spcBef>
              <a:spcAft>
                <a:spcPct val="0"/>
              </a:spcAft>
              <a:defRPr>
                <a:solidFill>
                  <a:schemeClr val="tx1"/>
                </a:solidFill>
                <a:latin typeface="Arial" charset="0"/>
              </a:defRPr>
            </a:lvl9pPr>
          </a:lstStyle>
          <a:p>
            <a:pPr eaLnBrk="1" hangingPunct="1"/>
            <a:r>
              <a:rPr lang="ru-RU" sz="2100" b="1"/>
              <a:t>Периферийные устройства</a:t>
            </a:r>
          </a:p>
        </p:txBody>
      </p:sp>
      <p:sp>
        <p:nvSpPr>
          <p:cNvPr id="15404" name="Прямоугольник 156"/>
          <p:cNvSpPr>
            <a:spLocks noChangeArrowheads="1"/>
          </p:cNvSpPr>
          <p:nvPr/>
        </p:nvSpPr>
        <p:spPr bwMode="auto">
          <a:xfrm>
            <a:off x="9069388" y="247650"/>
            <a:ext cx="2092325" cy="7426325"/>
          </a:xfrm>
          <a:prstGeom prst="rect">
            <a:avLst/>
          </a:prstGeom>
          <a:noFill/>
          <a:ln w="254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109031" tIns="54516" rIns="109031" bIns="54516" anchor="ctr"/>
          <a:lstStyle/>
          <a:p>
            <a:pPr algn="ctr" defTabSz="1090613"/>
            <a:endParaRPr lang="ru-RU" sz="2100">
              <a:solidFill>
                <a:srgbClr val="FFFFFF"/>
              </a:solidFill>
              <a:latin typeface="Calibri" pitchFamily="34" charset="0"/>
            </a:endParaRPr>
          </a:p>
        </p:txBody>
      </p:sp>
      <p:sp>
        <p:nvSpPr>
          <p:cNvPr id="15405" name="Прямоугольник 157"/>
          <p:cNvSpPr>
            <a:spLocks noChangeArrowheads="1"/>
          </p:cNvSpPr>
          <p:nvPr/>
        </p:nvSpPr>
        <p:spPr bwMode="auto">
          <a:xfrm>
            <a:off x="107950" y="215900"/>
            <a:ext cx="8785225" cy="7426325"/>
          </a:xfrm>
          <a:prstGeom prst="rect">
            <a:avLst/>
          </a:prstGeom>
          <a:noFill/>
          <a:ln w="254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109031" tIns="54516" rIns="109031" bIns="54516" anchor="ctr"/>
          <a:lstStyle/>
          <a:p>
            <a:pPr algn="ctr" defTabSz="1090613"/>
            <a:endParaRPr lang="ru-RU" sz="2100">
              <a:solidFill>
                <a:srgbClr val="FFFFFF"/>
              </a:solidFill>
              <a:latin typeface="Calibri" pitchFamily="34" charset="0"/>
            </a:endParaRPr>
          </a:p>
        </p:txBody>
      </p:sp>
      <p:sp>
        <p:nvSpPr>
          <p:cNvPr id="15406" name="Freeform 71"/>
          <p:cNvSpPr>
            <a:spLocks/>
          </p:cNvSpPr>
          <p:nvPr/>
        </p:nvSpPr>
        <p:spPr bwMode="auto">
          <a:xfrm>
            <a:off x="4429125" y="792163"/>
            <a:ext cx="4751388" cy="2736850"/>
          </a:xfrm>
          <a:custGeom>
            <a:avLst/>
            <a:gdLst>
              <a:gd name="T0" fmla="*/ 0 w 2993"/>
              <a:gd name="T1" fmla="*/ 2147483647 h 1724"/>
              <a:gd name="T2" fmla="*/ 2147483647 w 2993"/>
              <a:gd name="T3" fmla="*/ 2147483647 h 1724"/>
              <a:gd name="T4" fmla="*/ 2147483647 w 2993"/>
              <a:gd name="T5" fmla="*/ 0 h 1724"/>
              <a:gd name="T6" fmla="*/ 2147483647 w 2993"/>
              <a:gd name="T7" fmla="*/ 0 h 1724"/>
              <a:gd name="T8" fmla="*/ 0 60000 65536"/>
              <a:gd name="T9" fmla="*/ 0 60000 65536"/>
              <a:gd name="T10" fmla="*/ 0 60000 65536"/>
              <a:gd name="T11" fmla="*/ 0 60000 65536"/>
              <a:gd name="T12" fmla="*/ 0 w 2993"/>
              <a:gd name="T13" fmla="*/ 0 h 1724"/>
              <a:gd name="T14" fmla="*/ 2993 w 2993"/>
              <a:gd name="T15" fmla="*/ 1724 h 1724"/>
            </a:gdLst>
            <a:ahLst/>
            <a:cxnLst>
              <a:cxn ang="T8">
                <a:pos x="T0" y="T1"/>
              </a:cxn>
              <a:cxn ang="T9">
                <a:pos x="T2" y="T3"/>
              </a:cxn>
              <a:cxn ang="T10">
                <a:pos x="T4" y="T5"/>
              </a:cxn>
              <a:cxn ang="T11">
                <a:pos x="T6" y="T7"/>
              </a:cxn>
            </a:cxnLst>
            <a:rect l="T12" t="T13" r="T14" b="T15"/>
            <a:pathLst>
              <a:path w="2993" h="1724">
                <a:moveTo>
                  <a:pt x="0" y="1724"/>
                </a:moveTo>
                <a:lnTo>
                  <a:pt x="499" y="1724"/>
                </a:lnTo>
                <a:lnTo>
                  <a:pt x="499" y="0"/>
                </a:lnTo>
                <a:lnTo>
                  <a:pt x="2993" y="0"/>
                </a:lnTo>
              </a:path>
            </a:pathLst>
          </a:custGeom>
          <a:noFill/>
          <a:ln w="38100">
            <a:solidFill>
              <a:srgbClr val="CC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07" name="Freeform 75"/>
          <p:cNvSpPr>
            <a:spLocks/>
          </p:cNvSpPr>
          <p:nvPr/>
        </p:nvSpPr>
        <p:spPr bwMode="auto">
          <a:xfrm>
            <a:off x="1331913" y="3673475"/>
            <a:ext cx="4824412" cy="574675"/>
          </a:xfrm>
          <a:custGeom>
            <a:avLst/>
            <a:gdLst>
              <a:gd name="T0" fmla="*/ 0 w 3039"/>
              <a:gd name="T1" fmla="*/ 2147483647 h 362"/>
              <a:gd name="T2" fmla="*/ 2147483647 w 3039"/>
              <a:gd name="T3" fmla="*/ 2147483647 h 362"/>
              <a:gd name="T4" fmla="*/ 2147483647 w 3039"/>
              <a:gd name="T5" fmla="*/ 0 h 362"/>
              <a:gd name="T6" fmla="*/ 0 60000 65536"/>
              <a:gd name="T7" fmla="*/ 0 60000 65536"/>
              <a:gd name="T8" fmla="*/ 0 60000 65536"/>
              <a:gd name="T9" fmla="*/ 0 w 3039"/>
              <a:gd name="T10" fmla="*/ 0 h 362"/>
              <a:gd name="T11" fmla="*/ 3039 w 3039"/>
              <a:gd name="T12" fmla="*/ 362 h 362"/>
            </a:gdLst>
            <a:ahLst/>
            <a:cxnLst>
              <a:cxn ang="T6">
                <a:pos x="T0" y="T1"/>
              </a:cxn>
              <a:cxn ang="T7">
                <a:pos x="T2" y="T3"/>
              </a:cxn>
              <a:cxn ang="T8">
                <a:pos x="T4" y="T5"/>
              </a:cxn>
            </a:cxnLst>
            <a:rect l="T9" t="T10" r="T11" b="T12"/>
            <a:pathLst>
              <a:path w="3039" h="362">
                <a:moveTo>
                  <a:pt x="0" y="362"/>
                </a:moveTo>
                <a:lnTo>
                  <a:pt x="3039" y="362"/>
                </a:lnTo>
                <a:lnTo>
                  <a:pt x="3039" y="0"/>
                </a:lnTo>
              </a:path>
            </a:pathLst>
          </a:custGeom>
          <a:noFill/>
          <a:ln w="38100">
            <a:solidFill>
              <a:srgbClr val="99CCFF"/>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08" name="Line 78"/>
          <p:cNvSpPr>
            <a:spLocks noChangeShapeType="1"/>
          </p:cNvSpPr>
          <p:nvPr/>
        </p:nvSpPr>
        <p:spPr bwMode="auto">
          <a:xfrm>
            <a:off x="3348038" y="4248150"/>
            <a:ext cx="0" cy="217488"/>
          </a:xfrm>
          <a:prstGeom prst="line">
            <a:avLst/>
          </a:prstGeom>
          <a:noFill/>
          <a:ln w="38100">
            <a:solidFill>
              <a:srgbClr val="CCFF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5409" name="Freeform 79"/>
          <p:cNvSpPr>
            <a:spLocks/>
          </p:cNvSpPr>
          <p:nvPr/>
        </p:nvSpPr>
        <p:spPr bwMode="auto">
          <a:xfrm>
            <a:off x="3781425" y="4176713"/>
            <a:ext cx="4103688" cy="288925"/>
          </a:xfrm>
          <a:custGeom>
            <a:avLst/>
            <a:gdLst>
              <a:gd name="T0" fmla="*/ 0 w 2630"/>
              <a:gd name="T1" fmla="*/ 2147483647 h 182"/>
              <a:gd name="T2" fmla="*/ 0 w 2630"/>
              <a:gd name="T3" fmla="*/ 2147483647 h 182"/>
              <a:gd name="T4" fmla="*/ 2147483647 w 2630"/>
              <a:gd name="T5" fmla="*/ 2147483647 h 182"/>
              <a:gd name="T6" fmla="*/ 2147483647 w 2630"/>
              <a:gd name="T7" fmla="*/ 0 h 182"/>
              <a:gd name="T8" fmla="*/ 0 60000 65536"/>
              <a:gd name="T9" fmla="*/ 0 60000 65536"/>
              <a:gd name="T10" fmla="*/ 0 60000 65536"/>
              <a:gd name="T11" fmla="*/ 0 60000 65536"/>
              <a:gd name="T12" fmla="*/ 0 w 2630"/>
              <a:gd name="T13" fmla="*/ 0 h 182"/>
              <a:gd name="T14" fmla="*/ 2630 w 2630"/>
              <a:gd name="T15" fmla="*/ 182 h 182"/>
            </a:gdLst>
            <a:ahLst/>
            <a:cxnLst>
              <a:cxn ang="T8">
                <a:pos x="T0" y="T1"/>
              </a:cxn>
              <a:cxn ang="T9">
                <a:pos x="T2" y="T3"/>
              </a:cxn>
              <a:cxn ang="T10">
                <a:pos x="T4" y="T5"/>
              </a:cxn>
              <a:cxn ang="T11">
                <a:pos x="T6" y="T7"/>
              </a:cxn>
            </a:cxnLst>
            <a:rect l="T12" t="T13" r="T14" b="T15"/>
            <a:pathLst>
              <a:path w="2630" h="182">
                <a:moveTo>
                  <a:pt x="0" y="182"/>
                </a:moveTo>
                <a:lnTo>
                  <a:pt x="0" y="91"/>
                </a:lnTo>
                <a:lnTo>
                  <a:pt x="2630" y="91"/>
                </a:lnTo>
                <a:lnTo>
                  <a:pt x="2630" y="0"/>
                </a:lnTo>
              </a:path>
            </a:pathLst>
          </a:cu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10" name="Line 80"/>
          <p:cNvSpPr>
            <a:spLocks noChangeShapeType="1"/>
          </p:cNvSpPr>
          <p:nvPr/>
        </p:nvSpPr>
        <p:spPr bwMode="auto">
          <a:xfrm>
            <a:off x="7885113" y="4321175"/>
            <a:ext cx="0" cy="144463"/>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5411" name="Line 81"/>
          <p:cNvSpPr>
            <a:spLocks noChangeShapeType="1"/>
          </p:cNvSpPr>
          <p:nvPr/>
        </p:nvSpPr>
        <p:spPr bwMode="auto">
          <a:xfrm>
            <a:off x="5653088" y="4321175"/>
            <a:ext cx="0" cy="144463"/>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5412" name="Text Box 82"/>
          <p:cNvSpPr txBox="1">
            <a:spLocks noChangeArrowheads="1"/>
          </p:cNvSpPr>
          <p:nvPr/>
        </p:nvSpPr>
        <p:spPr bwMode="auto">
          <a:xfrm>
            <a:off x="1836738" y="4011613"/>
            <a:ext cx="1025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defTabSz="1087438" eaLnBrk="0" hangingPunct="0">
              <a:defRPr>
                <a:solidFill>
                  <a:schemeClr val="tx1"/>
                </a:solidFill>
                <a:latin typeface="Arial" charset="0"/>
              </a:defRPr>
            </a:lvl1pPr>
            <a:lvl2pPr marL="742950" indent="-285750" defTabSz="1087438" eaLnBrk="0" hangingPunct="0">
              <a:defRPr>
                <a:solidFill>
                  <a:schemeClr val="tx1"/>
                </a:solidFill>
                <a:latin typeface="Arial" charset="0"/>
              </a:defRPr>
            </a:lvl2pPr>
            <a:lvl3pPr marL="1143000" indent="-228600" defTabSz="1087438" eaLnBrk="0" hangingPunct="0">
              <a:defRPr>
                <a:solidFill>
                  <a:schemeClr val="tx1"/>
                </a:solidFill>
                <a:latin typeface="Arial" charset="0"/>
              </a:defRPr>
            </a:lvl3pPr>
            <a:lvl4pPr marL="1600200" indent="-228600" defTabSz="1087438" eaLnBrk="0" hangingPunct="0">
              <a:defRPr>
                <a:solidFill>
                  <a:schemeClr val="tx1"/>
                </a:solidFill>
                <a:latin typeface="Arial" charset="0"/>
              </a:defRPr>
            </a:lvl4pPr>
            <a:lvl5pPr marL="2057400" indent="-228600" defTabSz="1087438" eaLnBrk="0" hangingPunct="0">
              <a:defRPr>
                <a:solidFill>
                  <a:schemeClr val="tx1"/>
                </a:solidFill>
                <a:latin typeface="Arial" charset="0"/>
              </a:defRPr>
            </a:lvl5pPr>
            <a:lvl6pPr marL="2514600" indent="-228600" defTabSz="1087438" eaLnBrk="0" fontAlgn="base" hangingPunct="0">
              <a:spcBef>
                <a:spcPct val="0"/>
              </a:spcBef>
              <a:spcAft>
                <a:spcPct val="0"/>
              </a:spcAft>
              <a:defRPr>
                <a:solidFill>
                  <a:schemeClr val="tx1"/>
                </a:solidFill>
                <a:latin typeface="Arial" charset="0"/>
              </a:defRPr>
            </a:lvl6pPr>
            <a:lvl7pPr marL="2971800" indent="-228600" defTabSz="1087438" eaLnBrk="0" fontAlgn="base" hangingPunct="0">
              <a:spcBef>
                <a:spcPct val="0"/>
              </a:spcBef>
              <a:spcAft>
                <a:spcPct val="0"/>
              </a:spcAft>
              <a:defRPr>
                <a:solidFill>
                  <a:schemeClr val="tx1"/>
                </a:solidFill>
                <a:latin typeface="Arial" charset="0"/>
              </a:defRPr>
            </a:lvl7pPr>
            <a:lvl8pPr marL="3429000" indent="-228600" defTabSz="1087438" eaLnBrk="0" fontAlgn="base" hangingPunct="0">
              <a:spcBef>
                <a:spcPct val="0"/>
              </a:spcBef>
              <a:spcAft>
                <a:spcPct val="0"/>
              </a:spcAft>
              <a:defRPr>
                <a:solidFill>
                  <a:schemeClr val="tx1"/>
                </a:solidFill>
                <a:latin typeface="Arial" charset="0"/>
              </a:defRPr>
            </a:lvl8pPr>
            <a:lvl9pPr marL="3886200" indent="-228600" defTabSz="1087438" eaLnBrk="0" fontAlgn="base" hangingPunct="0">
              <a:spcBef>
                <a:spcPct val="0"/>
              </a:spcBef>
              <a:spcAft>
                <a:spcPct val="0"/>
              </a:spcAft>
              <a:defRPr>
                <a:solidFill>
                  <a:schemeClr val="tx1"/>
                </a:solidFill>
                <a:latin typeface="Arial" charset="0"/>
              </a:defRPr>
            </a:lvl9pPr>
          </a:lstStyle>
          <a:p>
            <a:pPr eaLnBrk="1" hangingPunct="1"/>
            <a:r>
              <a:rPr lang="ru-RU" sz="1400" b="1"/>
              <a:t>Шина </a:t>
            </a:r>
            <a:r>
              <a:rPr lang="en-US" sz="1400" b="1"/>
              <a:t>PCI</a:t>
            </a:r>
            <a:endParaRPr lang="ru-RU" sz="1400" b="1"/>
          </a:p>
        </p:txBody>
      </p:sp>
      <p:sp>
        <p:nvSpPr>
          <p:cNvPr id="15413" name="Freeform 86"/>
          <p:cNvSpPr>
            <a:spLocks/>
          </p:cNvSpPr>
          <p:nvPr/>
        </p:nvSpPr>
        <p:spPr bwMode="auto">
          <a:xfrm>
            <a:off x="1547813" y="4752975"/>
            <a:ext cx="7632700" cy="1008063"/>
          </a:xfrm>
          <a:custGeom>
            <a:avLst/>
            <a:gdLst>
              <a:gd name="T0" fmla="*/ 0 w 4808"/>
              <a:gd name="T1" fmla="*/ 2147483647 h 635"/>
              <a:gd name="T2" fmla="*/ 0 w 4808"/>
              <a:gd name="T3" fmla="*/ 2147483647 h 635"/>
              <a:gd name="T4" fmla="*/ 2147483647 w 4808"/>
              <a:gd name="T5" fmla="*/ 2147483647 h 635"/>
              <a:gd name="T6" fmla="*/ 2147483647 w 4808"/>
              <a:gd name="T7" fmla="*/ 0 h 635"/>
              <a:gd name="T8" fmla="*/ 2147483647 w 4808"/>
              <a:gd name="T9" fmla="*/ 0 h 635"/>
              <a:gd name="T10" fmla="*/ 0 60000 65536"/>
              <a:gd name="T11" fmla="*/ 0 60000 65536"/>
              <a:gd name="T12" fmla="*/ 0 60000 65536"/>
              <a:gd name="T13" fmla="*/ 0 60000 65536"/>
              <a:gd name="T14" fmla="*/ 0 60000 65536"/>
              <a:gd name="T15" fmla="*/ 0 w 4808"/>
              <a:gd name="T16" fmla="*/ 0 h 635"/>
              <a:gd name="T17" fmla="*/ 4808 w 4808"/>
              <a:gd name="T18" fmla="*/ 635 h 635"/>
            </a:gdLst>
            <a:ahLst/>
            <a:cxnLst>
              <a:cxn ang="T10">
                <a:pos x="T0" y="T1"/>
              </a:cxn>
              <a:cxn ang="T11">
                <a:pos x="T2" y="T3"/>
              </a:cxn>
              <a:cxn ang="T12">
                <a:pos x="T4" y="T5"/>
              </a:cxn>
              <a:cxn ang="T13">
                <a:pos x="T6" y="T7"/>
              </a:cxn>
              <a:cxn ang="T14">
                <a:pos x="T8" y="T9"/>
              </a:cxn>
            </a:cxnLst>
            <a:rect l="T15" t="T16" r="T17" b="T18"/>
            <a:pathLst>
              <a:path w="4808" h="635">
                <a:moveTo>
                  <a:pt x="0" y="454"/>
                </a:moveTo>
                <a:lnTo>
                  <a:pt x="0" y="635"/>
                </a:lnTo>
                <a:lnTo>
                  <a:pt x="4400" y="635"/>
                </a:lnTo>
                <a:lnTo>
                  <a:pt x="4400" y="0"/>
                </a:lnTo>
                <a:lnTo>
                  <a:pt x="4808" y="0"/>
                </a:ln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14" name="Freeform 87"/>
          <p:cNvSpPr>
            <a:spLocks/>
          </p:cNvSpPr>
          <p:nvPr/>
        </p:nvSpPr>
        <p:spPr bwMode="auto">
          <a:xfrm>
            <a:off x="1260475" y="2160588"/>
            <a:ext cx="7920038" cy="3744912"/>
          </a:xfrm>
          <a:custGeom>
            <a:avLst/>
            <a:gdLst>
              <a:gd name="T0" fmla="*/ 0 w 4989"/>
              <a:gd name="T1" fmla="*/ 2147483647 h 2359"/>
              <a:gd name="T2" fmla="*/ 0 w 4989"/>
              <a:gd name="T3" fmla="*/ 2147483647 h 2359"/>
              <a:gd name="T4" fmla="*/ 2147483647 w 4989"/>
              <a:gd name="T5" fmla="*/ 2147483647 h 2359"/>
              <a:gd name="T6" fmla="*/ 2147483647 w 4989"/>
              <a:gd name="T7" fmla="*/ 0 h 2359"/>
              <a:gd name="T8" fmla="*/ 2147483647 w 4989"/>
              <a:gd name="T9" fmla="*/ 0 h 2359"/>
              <a:gd name="T10" fmla="*/ 0 60000 65536"/>
              <a:gd name="T11" fmla="*/ 0 60000 65536"/>
              <a:gd name="T12" fmla="*/ 0 60000 65536"/>
              <a:gd name="T13" fmla="*/ 0 60000 65536"/>
              <a:gd name="T14" fmla="*/ 0 60000 65536"/>
              <a:gd name="T15" fmla="*/ 0 w 4989"/>
              <a:gd name="T16" fmla="*/ 0 h 2359"/>
              <a:gd name="T17" fmla="*/ 4989 w 4989"/>
              <a:gd name="T18" fmla="*/ 2359 h 2359"/>
            </a:gdLst>
            <a:ahLst/>
            <a:cxnLst>
              <a:cxn ang="T10">
                <a:pos x="T0" y="T1"/>
              </a:cxn>
              <a:cxn ang="T11">
                <a:pos x="T2" y="T3"/>
              </a:cxn>
              <a:cxn ang="T12">
                <a:pos x="T4" y="T5"/>
              </a:cxn>
              <a:cxn ang="T13">
                <a:pos x="T6" y="T7"/>
              </a:cxn>
              <a:cxn ang="T14">
                <a:pos x="T8" y="T9"/>
              </a:cxn>
            </a:cxnLst>
            <a:rect l="T15" t="T16" r="T17" b="T18"/>
            <a:pathLst>
              <a:path w="4989" h="2359">
                <a:moveTo>
                  <a:pt x="0" y="2132"/>
                </a:moveTo>
                <a:lnTo>
                  <a:pt x="0" y="2359"/>
                </a:lnTo>
                <a:lnTo>
                  <a:pt x="4763" y="2359"/>
                </a:lnTo>
                <a:lnTo>
                  <a:pt x="4763" y="0"/>
                </a:lnTo>
                <a:lnTo>
                  <a:pt x="4989" y="0"/>
                </a:ln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15" name="Freeform 89"/>
          <p:cNvSpPr>
            <a:spLocks/>
          </p:cNvSpPr>
          <p:nvPr/>
        </p:nvSpPr>
        <p:spPr bwMode="auto">
          <a:xfrm>
            <a:off x="973138" y="5473700"/>
            <a:ext cx="6983412" cy="792163"/>
          </a:xfrm>
          <a:custGeom>
            <a:avLst/>
            <a:gdLst>
              <a:gd name="T0" fmla="*/ 0 w 4399"/>
              <a:gd name="T1" fmla="*/ 0 h 499"/>
              <a:gd name="T2" fmla="*/ 0 w 4399"/>
              <a:gd name="T3" fmla="*/ 2147483647 h 499"/>
              <a:gd name="T4" fmla="*/ 2147483647 w 4399"/>
              <a:gd name="T5" fmla="*/ 2147483647 h 499"/>
              <a:gd name="T6" fmla="*/ 2147483647 w 4399"/>
              <a:gd name="T7" fmla="*/ 2147483647 h 499"/>
              <a:gd name="T8" fmla="*/ 0 60000 65536"/>
              <a:gd name="T9" fmla="*/ 0 60000 65536"/>
              <a:gd name="T10" fmla="*/ 0 60000 65536"/>
              <a:gd name="T11" fmla="*/ 0 60000 65536"/>
              <a:gd name="T12" fmla="*/ 0 w 4399"/>
              <a:gd name="T13" fmla="*/ 0 h 499"/>
              <a:gd name="T14" fmla="*/ 4399 w 4399"/>
              <a:gd name="T15" fmla="*/ 499 h 499"/>
            </a:gdLst>
            <a:ahLst/>
            <a:cxnLst>
              <a:cxn ang="T8">
                <a:pos x="T0" y="T1"/>
              </a:cxn>
              <a:cxn ang="T9">
                <a:pos x="T2" y="T3"/>
              </a:cxn>
              <a:cxn ang="T10">
                <a:pos x="T4" y="T5"/>
              </a:cxn>
              <a:cxn ang="T11">
                <a:pos x="T6" y="T7"/>
              </a:cxn>
            </a:cxnLst>
            <a:rect l="T12" t="T13" r="T14" b="T15"/>
            <a:pathLst>
              <a:path w="4399" h="499">
                <a:moveTo>
                  <a:pt x="0" y="0"/>
                </a:moveTo>
                <a:lnTo>
                  <a:pt x="0" y="362"/>
                </a:lnTo>
                <a:lnTo>
                  <a:pt x="4399" y="362"/>
                </a:lnTo>
                <a:lnTo>
                  <a:pt x="4399" y="499"/>
                </a:ln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16" name="Line 91"/>
          <p:cNvSpPr>
            <a:spLocks noChangeShapeType="1"/>
          </p:cNvSpPr>
          <p:nvPr/>
        </p:nvSpPr>
        <p:spPr bwMode="auto">
          <a:xfrm>
            <a:off x="6229350" y="6048375"/>
            <a:ext cx="0" cy="217488"/>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5417" name="Line 92"/>
          <p:cNvSpPr>
            <a:spLocks noChangeShapeType="1"/>
          </p:cNvSpPr>
          <p:nvPr/>
        </p:nvSpPr>
        <p:spPr bwMode="auto">
          <a:xfrm>
            <a:off x="4716463" y="6048375"/>
            <a:ext cx="0" cy="217488"/>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5418" name="Text Box 93"/>
          <p:cNvSpPr txBox="1">
            <a:spLocks noChangeArrowheads="1"/>
          </p:cNvSpPr>
          <p:nvPr/>
        </p:nvSpPr>
        <p:spPr bwMode="auto">
          <a:xfrm>
            <a:off x="396875" y="5616575"/>
            <a:ext cx="6794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defTabSz="1087438" eaLnBrk="0" hangingPunct="0">
              <a:defRPr>
                <a:solidFill>
                  <a:schemeClr val="tx1"/>
                </a:solidFill>
                <a:latin typeface="Arial" charset="0"/>
              </a:defRPr>
            </a:lvl1pPr>
            <a:lvl2pPr marL="742950" indent="-285750" defTabSz="1087438" eaLnBrk="0" hangingPunct="0">
              <a:defRPr>
                <a:solidFill>
                  <a:schemeClr val="tx1"/>
                </a:solidFill>
                <a:latin typeface="Arial" charset="0"/>
              </a:defRPr>
            </a:lvl2pPr>
            <a:lvl3pPr marL="1143000" indent="-228600" defTabSz="1087438" eaLnBrk="0" hangingPunct="0">
              <a:defRPr>
                <a:solidFill>
                  <a:schemeClr val="tx1"/>
                </a:solidFill>
                <a:latin typeface="Arial" charset="0"/>
              </a:defRPr>
            </a:lvl3pPr>
            <a:lvl4pPr marL="1600200" indent="-228600" defTabSz="1087438" eaLnBrk="0" hangingPunct="0">
              <a:defRPr>
                <a:solidFill>
                  <a:schemeClr val="tx1"/>
                </a:solidFill>
                <a:latin typeface="Arial" charset="0"/>
              </a:defRPr>
            </a:lvl4pPr>
            <a:lvl5pPr marL="2057400" indent="-228600" defTabSz="1087438" eaLnBrk="0" hangingPunct="0">
              <a:defRPr>
                <a:solidFill>
                  <a:schemeClr val="tx1"/>
                </a:solidFill>
                <a:latin typeface="Arial" charset="0"/>
              </a:defRPr>
            </a:lvl5pPr>
            <a:lvl6pPr marL="2514600" indent="-228600" defTabSz="1087438" eaLnBrk="0" fontAlgn="base" hangingPunct="0">
              <a:spcBef>
                <a:spcPct val="0"/>
              </a:spcBef>
              <a:spcAft>
                <a:spcPct val="0"/>
              </a:spcAft>
              <a:defRPr>
                <a:solidFill>
                  <a:schemeClr val="tx1"/>
                </a:solidFill>
                <a:latin typeface="Arial" charset="0"/>
              </a:defRPr>
            </a:lvl6pPr>
            <a:lvl7pPr marL="2971800" indent="-228600" defTabSz="1087438" eaLnBrk="0" fontAlgn="base" hangingPunct="0">
              <a:spcBef>
                <a:spcPct val="0"/>
              </a:spcBef>
              <a:spcAft>
                <a:spcPct val="0"/>
              </a:spcAft>
              <a:defRPr>
                <a:solidFill>
                  <a:schemeClr val="tx1"/>
                </a:solidFill>
                <a:latin typeface="Arial" charset="0"/>
              </a:defRPr>
            </a:lvl7pPr>
            <a:lvl8pPr marL="3429000" indent="-228600" defTabSz="1087438" eaLnBrk="0" fontAlgn="base" hangingPunct="0">
              <a:spcBef>
                <a:spcPct val="0"/>
              </a:spcBef>
              <a:spcAft>
                <a:spcPct val="0"/>
              </a:spcAft>
              <a:defRPr>
                <a:solidFill>
                  <a:schemeClr val="tx1"/>
                </a:solidFill>
                <a:latin typeface="Arial" charset="0"/>
              </a:defRPr>
            </a:lvl8pPr>
            <a:lvl9pPr marL="3886200" indent="-228600" defTabSz="1087438" eaLnBrk="0" fontAlgn="base" hangingPunct="0">
              <a:spcBef>
                <a:spcPct val="0"/>
              </a:spcBef>
              <a:spcAft>
                <a:spcPct val="0"/>
              </a:spcAft>
              <a:defRPr>
                <a:solidFill>
                  <a:schemeClr val="tx1"/>
                </a:solidFill>
                <a:latin typeface="Arial" charset="0"/>
              </a:defRPr>
            </a:lvl9pPr>
          </a:lstStyle>
          <a:p>
            <a:pPr algn="ctr" eaLnBrk="1" hangingPunct="1"/>
            <a:r>
              <a:rPr lang="ru-RU" sz="1400" b="1"/>
              <a:t>Шина</a:t>
            </a:r>
          </a:p>
          <a:p>
            <a:pPr algn="ctr" eaLnBrk="1" hangingPunct="1"/>
            <a:r>
              <a:rPr lang="en-US" sz="1400" b="1"/>
              <a:t>ISA</a:t>
            </a:r>
            <a:endParaRPr lang="ru-RU" sz="1400" b="1"/>
          </a:p>
        </p:txBody>
      </p:sp>
      <p:sp>
        <p:nvSpPr>
          <p:cNvPr id="15419" name="Freeform 94"/>
          <p:cNvSpPr>
            <a:spLocks/>
          </p:cNvSpPr>
          <p:nvPr/>
        </p:nvSpPr>
        <p:spPr bwMode="auto">
          <a:xfrm>
            <a:off x="1908175" y="4968875"/>
            <a:ext cx="431800" cy="1871663"/>
          </a:xfrm>
          <a:custGeom>
            <a:avLst/>
            <a:gdLst>
              <a:gd name="T0" fmla="*/ 0 w 272"/>
              <a:gd name="T1" fmla="*/ 0 h 1179"/>
              <a:gd name="T2" fmla="*/ 2147483647 w 272"/>
              <a:gd name="T3" fmla="*/ 0 h 1179"/>
              <a:gd name="T4" fmla="*/ 2147483647 w 272"/>
              <a:gd name="T5" fmla="*/ 2147483647 h 1179"/>
              <a:gd name="T6" fmla="*/ 2147483647 w 272"/>
              <a:gd name="T7" fmla="*/ 2147483647 h 1179"/>
              <a:gd name="T8" fmla="*/ 0 w 272"/>
              <a:gd name="T9" fmla="*/ 2147483647 h 1179"/>
              <a:gd name="T10" fmla="*/ 0 60000 65536"/>
              <a:gd name="T11" fmla="*/ 0 60000 65536"/>
              <a:gd name="T12" fmla="*/ 0 60000 65536"/>
              <a:gd name="T13" fmla="*/ 0 60000 65536"/>
              <a:gd name="T14" fmla="*/ 0 60000 65536"/>
              <a:gd name="T15" fmla="*/ 0 w 272"/>
              <a:gd name="T16" fmla="*/ 0 h 1179"/>
              <a:gd name="T17" fmla="*/ 272 w 272"/>
              <a:gd name="T18" fmla="*/ 1179 h 1179"/>
            </a:gdLst>
            <a:ahLst/>
            <a:cxnLst>
              <a:cxn ang="T10">
                <a:pos x="T0" y="T1"/>
              </a:cxn>
              <a:cxn ang="T11">
                <a:pos x="T2" y="T3"/>
              </a:cxn>
              <a:cxn ang="T12">
                <a:pos x="T4" y="T5"/>
              </a:cxn>
              <a:cxn ang="T13">
                <a:pos x="T6" y="T7"/>
              </a:cxn>
              <a:cxn ang="T14">
                <a:pos x="T8" y="T9"/>
              </a:cxn>
            </a:cxnLst>
            <a:rect l="T15" t="T16" r="T17" b="T18"/>
            <a:pathLst>
              <a:path w="272" h="1179">
                <a:moveTo>
                  <a:pt x="0" y="0"/>
                </a:moveTo>
                <a:lnTo>
                  <a:pt x="136" y="0"/>
                </a:lnTo>
                <a:lnTo>
                  <a:pt x="136" y="1179"/>
                </a:lnTo>
                <a:lnTo>
                  <a:pt x="272" y="1179"/>
                </a:lnTo>
                <a:lnTo>
                  <a:pt x="0" y="1179"/>
                </a:ln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20" name="Line 95"/>
          <p:cNvSpPr>
            <a:spLocks noChangeShapeType="1"/>
          </p:cNvSpPr>
          <p:nvPr/>
        </p:nvSpPr>
        <p:spPr bwMode="auto">
          <a:xfrm flipV="1">
            <a:off x="2124075" y="6913563"/>
            <a:ext cx="0" cy="5032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5421" name="Line 96"/>
          <p:cNvSpPr>
            <a:spLocks noChangeShapeType="1"/>
          </p:cNvSpPr>
          <p:nvPr/>
        </p:nvSpPr>
        <p:spPr bwMode="auto">
          <a:xfrm>
            <a:off x="8821738" y="3313113"/>
            <a:ext cx="358775" cy="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5422" name="Freeform 97"/>
          <p:cNvSpPr>
            <a:spLocks/>
          </p:cNvSpPr>
          <p:nvPr/>
        </p:nvSpPr>
        <p:spPr bwMode="auto">
          <a:xfrm>
            <a:off x="6272213" y="5832475"/>
            <a:ext cx="2908300" cy="1755775"/>
          </a:xfrm>
          <a:custGeom>
            <a:avLst/>
            <a:gdLst>
              <a:gd name="T0" fmla="*/ 0 w 1832"/>
              <a:gd name="T1" fmla="*/ 2147483647 h 1106"/>
              <a:gd name="T2" fmla="*/ 0 w 1832"/>
              <a:gd name="T3" fmla="*/ 2147483647 h 1106"/>
              <a:gd name="T4" fmla="*/ 2147483647 w 1832"/>
              <a:gd name="T5" fmla="*/ 2147483647 h 1106"/>
              <a:gd name="T6" fmla="*/ 2147483647 w 1832"/>
              <a:gd name="T7" fmla="*/ 0 h 1106"/>
              <a:gd name="T8" fmla="*/ 2147483647 w 1832"/>
              <a:gd name="T9" fmla="*/ 0 h 1106"/>
              <a:gd name="T10" fmla="*/ 0 60000 65536"/>
              <a:gd name="T11" fmla="*/ 0 60000 65536"/>
              <a:gd name="T12" fmla="*/ 0 60000 65536"/>
              <a:gd name="T13" fmla="*/ 0 60000 65536"/>
              <a:gd name="T14" fmla="*/ 0 60000 65536"/>
              <a:gd name="T15" fmla="*/ 0 w 1832"/>
              <a:gd name="T16" fmla="*/ 0 h 1106"/>
              <a:gd name="T17" fmla="*/ 1832 w 1832"/>
              <a:gd name="T18" fmla="*/ 1106 h 1106"/>
            </a:gdLst>
            <a:ahLst/>
            <a:cxnLst>
              <a:cxn ang="T10">
                <a:pos x="T0" y="T1"/>
              </a:cxn>
              <a:cxn ang="T11">
                <a:pos x="T2" y="T3"/>
              </a:cxn>
              <a:cxn ang="T12">
                <a:pos x="T4" y="T5"/>
              </a:cxn>
              <a:cxn ang="T13">
                <a:pos x="T6" y="T7"/>
              </a:cxn>
              <a:cxn ang="T14">
                <a:pos x="T8" y="T9"/>
              </a:cxn>
            </a:cxnLst>
            <a:rect l="T15" t="T16" r="T17" b="T18"/>
            <a:pathLst>
              <a:path w="1832" h="1106">
                <a:moveTo>
                  <a:pt x="0" y="934"/>
                </a:moveTo>
                <a:cubicBezTo>
                  <a:pt x="0" y="991"/>
                  <a:pt x="0" y="1049"/>
                  <a:pt x="0" y="1106"/>
                </a:cubicBezTo>
                <a:lnTo>
                  <a:pt x="1696" y="1089"/>
                </a:lnTo>
                <a:lnTo>
                  <a:pt x="1696" y="0"/>
                </a:lnTo>
                <a:lnTo>
                  <a:pt x="1832" y="0"/>
                </a:ln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23" name="Freeform 98"/>
          <p:cNvSpPr>
            <a:spLocks/>
          </p:cNvSpPr>
          <p:nvPr/>
        </p:nvSpPr>
        <p:spPr bwMode="auto">
          <a:xfrm>
            <a:off x="4716463" y="7345363"/>
            <a:ext cx="5184775" cy="431800"/>
          </a:xfrm>
          <a:custGeom>
            <a:avLst/>
            <a:gdLst>
              <a:gd name="T0" fmla="*/ 0 w 3266"/>
              <a:gd name="T1" fmla="*/ 0 h 272"/>
              <a:gd name="T2" fmla="*/ 0 w 3266"/>
              <a:gd name="T3" fmla="*/ 2147483647 h 272"/>
              <a:gd name="T4" fmla="*/ 2147483647 w 3266"/>
              <a:gd name="T5" fmla="*/ 2147483647 h 272"/>
              <a:gd name="T6" fmla="*/ 2147483647 w 3266"/>
              <a:gd name="T7" fmla="*/ 2147483647 h 272"/>
              <a:gd name="T8" fmla="*/ 0 60000 65536"/>
              <a:gd name="T9" fmla="*/ 0 60000 65536"/>
              <a:gd name="T10" fmla="*/ 0 60000 65536"/>
              <a:gd name="T11" fmla="*/ 0 60000 65536"/>
              <a:gd name="T12" fmla="*/ 0 w 3266"/>
              <a:gd name="T13" fmla="*/ 0 h 272"/>
              <a:gd name="T14" fmla="*/ 3266 w 3266"/>
              <a:gd name="T15" fmla="*/ 272 h 272"/>
            </a:gdLst>
            <a:ahLst/>
            <a:cxnLst>
              <a:cxn ang="T8">
                <a:pos x="T0" y="T1"/>
              </a:cxn>
              <a:cxn ang="T9">
                <a:pos x="T2" y="T3"/>
              </a:cxn>
              <a:cxn ang="T10">
                <a:pos x="T4" y="T5"/>
              </a:cxn>
              <a:cxn ang="T11">
                <a:pos x="T6" y="T7"/>
              </a:cxn>
            </a:cxnLst>
            <a:rect l="T12" t="T13" r="T14" b="T15"/>
            <a:pathLst>
              <a:path w="3266" h="272">
                <a:moveTo>
                  <a:pt x="0" y="0"/>
                </a:moveTo>
                <a:lnTo>
                  <a:pt x="0" y="272"/>
                </a:lnTo>
                <a:lnTo>
                  <a:pt x="3266" y="272"/>
                </a:lnTo>
                <a:lnTo>
                  <a:pt x="3266" y="136"/>
                </a:ln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24" name="Rectangle 99"/>
          <p:cNvSpPr>
            <a:spLocks noChangeArrowheads="1"/>
          </p:cNvSpPr>
          <p:nvPr/>
        </p:nvSpPr>
        <p:spPr bwMode="auto">
          <a:xfrm>
            <a:off x="396875" y="215900"/>
            <a:ext cx="4679950" cy="1152525"/>
          </a:xfrm>
          <a:prstGeom prst="rect">
            <a:avLst/>
          </a:prstGeom>
          <a:noFill/>
          <a:ln w="317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15425" name="Text Box 100"/>
          <p:cNvSpPr txBox="1">
            <a:spLocks noChangeArrowheads="1"/>
          </p:cNvSpPr>
          <p:nvPr/>
        </p:nvSpPr>
        <p:spPr bwMode="auto">
          <a:xfrm>
            <a:off x="5581650" y="215900"/>
            <a:ext cx="82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defTabSz="1087438" eaLnBrk="0" hangingPunct="0">
              <a:defRPr>
                <a:solidFill>
                  <a:schemeClr val="tx1"/>
                </a:solidFill>
                <a:latin typeface="Arial" charset="0"/>
              </a:defRPr>
            </a:lvl1pPr>
            <a:lvl2pPr marL="742950" indent="-285750" defTabSz="1087438" eaLnBrk="0" hangingPunct="0">
              <a:defRPr>
                <a:solidFill>
                  <a:schemeClr val="tx1"/>
                </a:solidFill>
                <a:latin typeface="Arial" charset="0"/>
              </a:defRPr>
            </a:lvl2pPr>
            <a:lvl3pPr marL="1143000" indent="-228600" defTabSz="1087438" eaLnBrk="0" hangingPunct="0">
              <a:defRPr>
                <a:solidFill>
                  <a:schemeClr val="tx1"/>
                </a:solidFill>
                <a:latin typeface="Arial" charset="0"/>
              </a:defRPr>
            </a:lvl3pPr>
            <a:lvl4pPr marL="1600200" indent="-228600" defTabSz="1087438" eaLnBrk="0" hangingPunct="0">
              <a:defRPr>
                <a:solidFill>
                  <a:schemeClr val="tx1"/>
                </a:solidFill>
                <a:latin typeface="Arial" charset="0"/>
              </a:defRPr>
            </a:lvl4pPr>
            <a:lvl5pPr marL="2057400" indent="-228600" defTabSz="1087438" eaLnBrk="0" hangingPunct="0">
              <a:defRPr>
                <a:solidFill>
                  <a:schemeClr val="tx1"/>
                </a:solidFill>
                <a:latin typeface="Arial" charset="0"/>
              </a:defRPr>
            </a:lvl5pPr>
            <a:lvl6pPr marL="2514600" indent="-228600" defTabSz="1087438" eaLnBrk="0" fontAlgn="base" hangingPunct="0">
              <a:spcBef>
                <a:spcPct val="0"/>
              </a:spcBef>
              <a:spcAft>
                <a:spcPct val="0"/>
              </a:spcAft>
              <a:defRPr>
                <a:solidFill>
                  <a:schemeClr val="tx1"/>
                </a:solidFill>
                <a:latin typeface="Arial" charset="0"/>
              </a:defRPr>
            </a:lvl6pPr>
            <a:lvl7pPr marL="2971800" indent="-228600" defTabSz="1087438" eaLnBrk="0" fontAlgn="base" hangingPunct="0">
              <a:spcBef>
                <a:spcPct val="0"/>
              </a:spcBef>
              <a:spcAft>
                <a:spcPct val="0"/>
              </a:spcAft>
              <a:defRPr>
                <a:solidFill>
                  <a:schemeClr val="tx1"/>
                </a:solidFill>
                <a:latin typeface="Arial" charset="0"/>
              </a:defRPr>
            </a:lvl7pPr>
            <a:lvl8pPr marL="3429000" indent="-228600" defTabSz="1087438" eaLnBrk="0" fontAlgn="base" hangingPunct="0">
              <a:spcBef>
                <a:spcPct val="0"/>
              </a:spcBef>
              <a:spcAft>
                <a:spcPct val="0"/>
              </a:spcAft>
              <a:defRPr>
                <a:solidFill>
                  <a:schemeClr val="tx1"/>
                </a:solidFill>
                <a:latin typeface="Arial" charset="0"/>
              </a:defRPr>
            </a:lvl8pPr>
            <a:lvl9pPr marL="3886200" indent="-228600" defTabSz="1087438" eaLnBrk="0" fontAlgn="base" hangingPunct="0">
              <a:spcBef>
                <a:spcPct val="0"/>
              </a:spcBef>
              <a:spcAft>
                <a:spcPct val="0"/>
              </a:spcAft>
              <a:defRPr>
                <a:solidFill>
                  <a:schemeClr val="tx1"/>
                </a:solidFill>
                <a:latin typeface="Arial" charset="0"/>
              </a:defRPr>
            </a:lvl9pPr>
          </a:lstStyle>
          <a:p>
            <a:pPr eaLnBrk="1" hangingPunct="1"/>
            <a:r>
              <a:rPr lang="en-US" sz="2400" b="1"/>
              <a:t>CPU</a:t>
            </a:r>
            <a:endParaRPr lang="ru-RU" sz="2400" b="1"/>
          </a:p>
        </p:txBody>
      </p:sp>
      <p:sp>
        <p:nvSpPr>
          <p:cNvPr id="15426" name="Line 101"/>
          <p:cNvSpPr>
            <a:spLocks noChangeShapeType="1"/>
          </p:cNvSpPr>
          <p:nvPr/>
        </p:nvSpPr>
        <p:spPr bwMode="auto">
          <a:xfrm flipH="1">
            <a:off x="5076825" y="431800"/>
            <a:ext cx="57626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3000" fill="hold"/>
                                        <p:tgtEl>
                                          <p:spTgt spid="4"/>
                                        </p:tgtEl>
                                        <p:attrNameLst>
                                          <p:attrName>fillcolor</p:attrName>
                                        </p:attrNameLst>
                                      </p:cBhvr>
                                      <p:to>
                                        <a:schemeClr val="accent2"/>
                                      </p:to>
                                    </p:animClr>
                                    <p:set>
                                      <p:cBhvr>
                                        <p:cTn id="7" dur="3000" fill="hold"/>
                                        <p:tgtEl>
                                          <p:spTgt spid="4"/>
                                        </p:tgtEl>
                                        <p:attrNameLst>
                                          <p:attrName>fill.type</p:attrName>
                                        </p:attrNameLst>
                                      </p:cBhvr>
                                      <p:to>
                                        <p:strVal val="solid"/>
                                      </p:to>
                                    </p:set>
                                    <p:set>
                                      <p:cBhvr>
                                        <p:cTn id="8" dur="3000" fill="hold"/>
                                        <p:tgtEl>
                                          <p:spTgt spid="4"/>
                                        </p:tgtEl>
                                        <p:attrNameLst>
                                          <p:attrName>fill.on</p:attrName>
                                        </p:attrNameLst>
                                      </p:cBhvr>
                                      <p:to>
                                        <p:strVal val="tru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mph" presetSubtype="2" fill="hold" nodeType="clickEffect">
                                  <p:stCondLst>
                                    <p:cond delay="0"/>
                                  </p:stCondLst>
                                  <p:childTnLst>
                                    <p:animClr clrSpc="rgb" dir="cw">
                                      <p:cBhvr>
                                        <p:cTn id="12" dur="3000" fill="hold"/>
                                        <p:tgtEl>
                                          <p:spTgt spid="12"/>
                                        </p:tgtEl>
                                        <p:attrNameLst>
                                          <p:attrName>fillcolor</p:attrName>
                                        </p:attrNameLst>
                                      </p:cBhvr>
                                      <p:to>
                                        <a:schemeClr val="accent2"/>
                                      </p:to>
                                    </p:animClr>
                                    <p:set>
                                      <p:cBhvr>
                                        <p:cTn id="13" dur="3000" fill="hold"/>
                                        <p:tgtEl>
                                          <p:spTgt spid="12"/>
                                        </p:tgtEl>
                                        <p:attrNameLst>
                                          <p:attrName>fill.type</p:attrName>
                                        </p:attrNameLst>
                                      </p:cBhvr>
                                      <p:to>
                                        <p:strVal val="solid"/>
                                      </p:to>
                                    </p:set>
                                    <p:set>
                                      <p:cBhvr>
                                        <p:cTn id="14" dur="3000" fill="hold"/>
                                        <p:tgtEl>
                                          <p:spTgt spid="12"/>
                                        </p:tgtEl>
                                        <p:attrNameLst>
                                          <p:attrName>fill.on</p:attrName>
                                        </p:attrNameLst>
                                      </p:cBhvr>
                                      <p:to>
                                        <p:strVal val="tru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mph" presetSubtype="2" fill="hold" nodeType="clickEffect">
                                  <p:stCondLst>
                                    <p:cond delay="0"/>
                                  </p:stCondLst>
                                  <p:childTnLst>
                                    <p:animClr clrSpc="rgb" dir="cw">
                                      <p:cBhvr>
                                        <p:cTn id="18" dur="3000" fill="hold"/>
                                        <p:tgtEl>
                                          <p:spTgt spid="9"/>
                                        </p:tgtEl>
                                        <p:attrNameLst>
                                          <p:attrName>fillcolor</p:attrName>
                                        </p:attrNameLst>
                                      </p:cBhvr>
                                      <p:to>
                                        <a:schemeClr val="accent2"/>
                                      </p:to>
                                    </p:animClr>
                                    <p:set>
                                      <p:cBhvr>
                                        <p:cTn id="19" dur="3000" fill="hold"/>
                                        <p:tgtEl>
                                          <p:spTgt spid="9"/>
                                        </p:tgtEl>
                                        <p:attrNameLst>
                                          <p:attrName>fill.type</p:attrName>
                                        </p:attrNameLst>
                                      </p:cBhvr>
                                      <p:to>
                                        <p:strVal val="solid"/>
                                      </p:to>
                                    </p:set>
                                    <p:set>
                                      <p:cBhvr>
                                        <p:cTn id="20" dur="3000" fill="hold"/>
                                        <p:tgtEl>
                                          <p:spTgt spid="9"/>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3000" fill="hold"/>
                                        <p:tgtEl>
                                          <p:spTgt spid="10"/>
                                        </p:tgtEl>
                                        <p:attrNameLst>
                                          <p:attrName>fillcolor</p:attrName>
                                        </p:attrNameLst>
                                      </p:cBhvr>
                                      <p:to>
                                        <a:schemeClr val="accent2"/>
                                      </p:to>
                                    </p:animClr>
                                    <p:set>
                                      <p:cBhvr>
                                        <p:cTn id="23" dur="3000" fill="hold"/>
                                        <p:tgtEl>
                                          <p:spTgt spid="10"/>
                                        </p:tgtEl>
                                        <p:attrNameLst>
                                          <p:attrName>fill.type</p:attrName>
                                        </p:attrNameLst>
                                      </p:cBhvr>
                                      <p:to>
                                        <p:strVal val="solid"/>
                                      </p:to>
                                    </p:set>
                                    <p:set>
                                      <p:cBhvr>
                                        <p:cTn id="24" dur="3000" fill="hold"/>
                                        <p:tgtEl>
                                          <p:spTgt spid="10"/>
                                        </p:tgtEl>
                                        <p:attrNameLst>
                                          <p:attrName>fill.on</p:attrName>
                                        </p:attrNameLst>
                                      </p:cBhvr>
                                      <p:to>
                                        <p:strVal val="tru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mph" presetSubtype="2" fill="hold" nodeType="clickEffect">
                                  <p:stCondLst>
                                    <p:cond delay="0"/>
                                  </p:stCondLst>
                                  <p:childTnLst>
                                    <p:animClr clrSpc="rgb" dir="cw">
                                      <p:cBhvr>
                                        <p:cTn id="28" dur="3000" fill="hold"/>
                                        <p:tgtEl>
                                          <p:spTgt spid="13"/>
                                        </p:tgtEl>
                                        <p:attrNameLst>
                                          <p:attrName>fillcolor</p:attrName>
                                        </p:attrNameLst>
                                      </p:cBhvr>
                                      <p:to>
                                        <a:schemeClr val="accent2"/>
                                      </p:to>
                                    </p:animClr>
                                    <p:set>
                                      <p:cBhvr>
                                        <p:cTn id="29" dur="3000" fill="hold"/>
                                        <p:tgtEl>
                                          <p:spTgt spid="13"/>
                                        </p:tgtEl>
                                        <p:attrNameLst>
                                          <p:attrName>fill.type</p:attrName>
                                        </p:attrNameLst>
                                      </p:cBhvr>
                                      <p:to>
                                        <p:strVal val="solid"/>
                                      </p:to>
                                    </p:set>
                                    <p:set>
                                      <p:cBhvr>
                                        <p:cTn id="30" dur="3000" fill="hold"/>
                                        <p:tgtEl>
                                          <p:spTgt spid="13"/>
                                        </p:tgtEl>
                                        <p:attrNameLst>
                                          <p:attrName>fill.on</p:attrName>
                                        </p:attrNameLst>
                                      </p:cBhvr>
                                      <p:to>
                                        <p:strVal val="tru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mph" presetSubtype="2" fill="hold" nodeType="clickEffect">
                                  <p:stCondLst>
                                    <p:cond delay="0"/>
                                  </p:stCondLst>
                                  <p:childTnLst>
                                    <p:animClr clrSpc="rgb" dir="cw">
                                      <p:cBhvr>
                                        <p:cTn id="34" dur="2000" fill="hold"/>
                                        <p:tgtEl>
                                          <p:spTgt spid="27"/>
                                        </p:tgtEl>
                                        <p:attrNameLst>
                                          <p:attrName>fillcolor</p:attrName>
                                        </p:attrNameLst>
                                      </p:cBhvr>
                                      <p:to>
                                        <a:schemeClr val="accent2"/>
                                      </p:to>
                                    </p:animClr>
                                    <p:set>
                                      <p:cBhvr>
                                        <p:cTn id="35" dur="2000" fill="hold"/>
                                        <p:tgtEl>
                                          <p:spTgt spid="27"/>
                                        </p:tgtEl>
                                        <p:attrNameLst>
                                          <p:attrName>fill.type</p:attrName>
                                        </p:attrNameLst>
                                      </p:cBhvr>
                                      <p:to>
                                        <p:strVal val="solid"/>
                                      </p:to>
                                    </p:set>
                                    <p:set>
                                      <p:cBhvr>
                                        <p:cTn id="36" dur="2000" fill="hold"/>
                                        <p:tgtEl>
                                          <p:spTgt spid="27"/>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2000" fill="hold"/>
                                        <p:tgtEl>
                                          <p:spTgt spid="15"/>
                                        </p:tgtEl>
                                        <p:attrNameLst>
                                          <p:attrName>fillcolor</p:attrName>
                                        </p:attrNameLst>
                                      </p:cBhvr>
                                      <p:to>
                                        <a:schemeClr val="accent2"/>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2000" fill="hold"/>
                                        <p:tgtEl>
                                          <p:spTgt spid="32"/>
                                        </p:tgtEl>
                                        <p:attrNameLst>
                                          <p:attrName>fillcolor</p:attrName>
                                        </p:attrNameLst>
                                      </p:cBhvr>
                                      <p:to>
                                        <a:schemeClr val="accent2"/>
                                      </p:to>
                                    </p:animClr>
                                    <p:set>
                                      <p:cBhvr>
                                        <p:cTn id="43" dur="2000" fill="hold"/>
                                        <p:tgtEl>
                                          <p:spTgt spid="32"/>
                                        </p:tgtEl>
                                        <p:attrNameLst>
                                          <p:attrName>fill.type</p:attrName>
                                        </p:attrNameLst>
                                      </p:cBhvr>
                                      <p:to>
                                        <p:strVal val="solid"/>
                                      </p:to>
                                    </p:set>
                                    <p:set>
                                      <p:cBhvr>
                                        <p:cTn id="44" dur="2000" fill="hold"/>
                                        <p:tgtEl>
                                          <p:spTgt spid="32"/>
                                        </p:tgtEl>
                                        <p:attrNameLst>
                                          <p:attrName>fill.on</p:attrName>
                                        </p:attrNameLst>
                                      </p:cBhvr>
                                      <p:to>
                                        <p:strVal val="tru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mph" presetSubtype="2" fill="hold" nodeType="clickEffect">
                                  <p:stCondLst>
                                    <p:cond delay="0"/>
                                  </p:stCondLst>
                                  <p:childTnLst>
                                    <p:animClr clrSpc="rgb" dir="cw">
                                      <p:cBhvr>
                                        <p:cTn id="48" dur="2000" fill="hold"/>
                                        <p:tgtEl>
                                          <p:spTgt spid="26"/>
                                        </p:tgtEl>
                                        <p:attrNameLst>
                                          <p:attrName>fillcolor</p:attrName>
                                        </p:attrNameLst>
                                      </p:cBhvr>
                                      <p:to>
                                        <a:schemeClr val="accent2"/>
                                      </p:to>
                                    </p:animClr>
                                    <p:set>
                                      <p:cBhvr>
                                        <p:cTn id="49" dur="2000" fill="hold"/>
                                        <p:tgtEl>
                                          <p:spTgt spid="26"/>
                                        </p:tgtEl>
                                        <p:attrNameLst>
                                          <p:attrName>fill.type</p:attrName>
                                        </p:attrNameLst>
                                      </p:cBhvr>
                                      <p:to>
                                        <p:strVal val="solid"/>
                                      </p:to>
                                    </p:set>
                                    <p:set>
                                      <p:cBhvr>
                                        <p:cTn id="50" dur="2000" fill="hold"/>
                                        <p:tgtEl>
                                          <p:spTgt spid="26"/>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2000" fill="hold"/>
                                        <p:tgtEl>
                                          <p:spTgt spid="29"/>
                                        </p:tgtEl>
                                        <p:attrNameLst>
                                          <p:attrName>fillcolor</p:attrName>
                                        </p:attrNameLst>
                                      </p:cBhvr>
                                      <p:to>
                                        <a:schemeClr val="accent2"/>
                                      </p:to>
                                    </p:animClr>
                                    <p:set>
                                      <p:cBhvr>
                                        <p:cTn id="53" dur="2000" fill="hold"/>
                                        <p:tgtEl>
                                          <p:spTgt spid="29"/>
                                        </p:tgtEl>
                                        <p:attrNameLst>
                                          <p:attrName>fill.type</p:attrName>
                                        </p:attrNameLst>
                                      </p:cBhvr>
                                      <p:to>
                                        <p:strVal val="solid"/>
                                      </p:to>
                                    </p:set>
                                    <p:set>
                                      <p:cBhvr>
                                        <p:cTn id="54" dur="2000" fill="hold"/>
                                        <p:tgtEl>
                                          <p:spTgt spid="29"/>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2000" fill="hold"/>
                                        <p:tgtEl>
                                          <p:spTgt spid="25"/>
                                        </p:tgtEl>
                                        <p:attrNameLst>
                                          <p:attrName>fillcolor</p:attrName>
                                        </p:attrNameLst>
                                      </p:cBhvr>
                                      <p:to>
                                        <a:schemeClr val="accent2"/>
                                      </p:to>
                                    </p:animClr>
                                    <p:set>
                                      <p:cBhvr>
                                        <p:cTn id="57" dur="2000" fill="hold"/>
                                        <p:tgtEl>
                                          <p:spTgt spid="25"/>
                                        </p:tgtEl>
                                        <p:attrNameLst>
                                          <p:attrName>fill.type</p:attrName>
                                        </p:attrNameLst>
                                      </p:cBhvr>
                                      <p:to>
                                        <p:strVal val="solid"/>
                                      </p:to>
                                    </p:set>
                                    <p:set>
                                      <p:cBhvr>
                                        <p:cTn id="58" dur="2000" fill="hold"/>
                                        <p:tgtEl>
                                          <p:spTgt spid="25"/>
                                        </p:tgtEl>
                                        <p:attrNameLst>
                                          <p:attrName>fill.on</p:attrName>
                                        </p:attrNameLst>
                                      </p:cBhvr>
                                      <p:to>
                                        <p:strVal val="tru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mph" presetSubtype="2" fill="hold" nodeType="clickEffect">
                                  <p:stCondLst>
                                    <p:cond delay="0"/>
                                  </p:stCondLst>
                                  <p:childTnLst>
                                    <p:animClr clrSpc="rgb" dir="cw">
                                      <p:cBhvr>
                                        <p:cTn id="62" dur="2000" fill="hold"/>
                                        <p:tgtEl>
                                          <p:spTgt spid="11"/>
                                        </p:tgtEl>
                                        <p:attrNameLst>
                                          <p:attrName>fillcolor</p:attrName>
                                        </p:attrNameLst>
                                      </p:cBhvr>
                                      <p:to>
                                        <a:schemeClr val="accent2"/>
                                      </p:to>
                                    </p:animClr>
                                    <p:set>
                                      <p:cBhvr>
                                        <p:cTn id="63" dur="2000" fill="hold"/>
                                        <p:tgtEl>
                                          <p:spTgt spid="11"/>
                                        </p:tgtEl>
                                        <p:attrNameLst>
                                          <p:attrName>fill.type</p:attrName>
                                        </p:attrNameLst>
                                      </p:cBhvr>
                                      <p:to>
                                        <p:strVal val="solid"/>
                                      </p:to>
                                    </p:set>
                                    <p:set>
                                      <p:cBhvr>
                                        <p:cTn id="64" dur="2000" fill="hold"/>
                                        <p:tgtEl>
                                          <p:spTgt spid="11"/>
                                        </p:tgtEl>
                                        <p:attrNameLst>
                                          <p:attrName>fill.on</p:attrName>
                                        </p:attrNameLst>
                                      </p:cBhvr>
                                      <p:to>
                                        <p:strVal val="true"/>
                                      </p:to>
                                    </p:set>
                                  </p:childTnLst>
                                </p:cTn>
                              </p:par>
                              <p:par>
                                <p:cTn id="65" presetID="1" presetClass="emph" presetSubtype="2" fill="hold" nodeType="withEffect">
                                  <p:stCondLst>
                                    <p:cond delay="0"/>
                                  </p:stCondLst>
                                  <p:childTnLst>
                                    <p:animClr clrSpc="rgb" dir="cw">
                                      <p:cBhvr>
                                        <p:cTn id="66" dur="2000" fill="hold"/>
                                        <p:tgtEl>
                                          <p:spTgt spid="16"/>
                                        </p:tgtEl>
                                        <p:attrNameLst>
                                          <p:attrName>fillcolor</p:attrName>
                                        </p:attrNameLst>
                                      </p:cBhvr>
                                      <p:to>
                                        <a:schemeClr val="accent2"/>
                                      </p:to>
                                    </p:animClr>
                                    <p:set>
                                      <p:cBhvr>
                                        <p:cTn id="67" dur="2000" fill="hold"/>
                                        <p:tgtEl>
                                          <p:spTgt spid="16"/>
                                        </p:tgtEl>
                                        <p:attrNameLst>
                                          <p:attrName>fill.type</p:attrName>
                                        </p:attrNameLst>
                                      </p:cBhvr>
                                      <p:to>
                                        <p:strVal val="solid"/>
                                      </p:to>
                                    </p:set>
                                    <p:set>
                                      <p:cBhvr>
                                        <p:cTn id="68" dur="2000" fill="hold"/>
                                        <p:tgtEl>
                                          <p:spTgt spid="16"/>
                                        </p:tgtEl>
                                        <p:attrNameLst>
                                          <p:attrName>fill.on</p:attrName>
                                        </p:attrNameLst>
                                      </p:cBhvr>
                                      <p:to>
                                        <p:strVal val="true"/>
                                      </p:to>
                                    </p:set>
                                  </p:childTnLst>
                                </p:cTn>
                              </p:par>
                              <p:par>
                                <p:cTn id="69" presetID="1" presetClass="emph" presetSubtype="2" fill="hold" nodeType="withEffect">
                                  <p:stCondLst>
                                    <p:cond delay="0"/>
                                  </p:stCondLst>
                                  <p:childTnLst>
                                    <p:animClr clrSpc="rgb" dir="cw">
                                      <p:cBhvr>
                                        <p:cTn id="70" dur="2000" fill="hold"/>
                                        <p:tgtEl>
                                          <p:spTgt spid="21"/>
                                        </p:tgtEl>
                                        <p:attrNameLst>
                                          <p:attrName>fillcolor</p:attrName>
                                        </p:attrNameLst>
                                      </p:cBhvr>
                                      <p:to>
                                        <a:schemeClr val="accent2"/>
                                      </p:to>
                                    </p:animClr>
                                    <p:set>
                                      <p:cBhvr>
                                        <p:cTn id="71" dur="2000" fill="hold"/>
                                        <p:tgtEl>
                                          <p:spTgt spid="21"/>
                                        </p:tgtEl>
                                        <p:attrNameLst>
                                          <p:attrName>fill.type</p:attrName>
                                        </p:attrNameLst>
                                      </p:cBhvr>
                                      <p:to>
                                        <p:strVal val="solid"/>
                                      </p:to>
                                    </p:set>
                                    <p:set>
                                      <p:cBhvr>
                                        <p:cTn id="72" dur="2000" fill="hold"/>
                                        <p:tgtEl>
                                          <p:spTgt spid="21"/>
                                        </p:tgtEl>
                                        <p:attrNameLst>
                                          <p:attrName>fill.on</p:attrName>
                                        </p:attrNameLst>
                                      </p:cBhvr>
                                      <p:to>
                                        <p:strVal val="true"/>
                                      </p:to>
                                    </p:set>
                                  </p:childTnLst>
                                </p:cTn>
                              </p:par>
                              <p:par>
                                <p:cTn id="73" presetID="1" presetClass="emph" presetSubtype="2" fill="hold" nodeType="withEffect">
                                  <p:stCondLst>
                                    <p:cond delay="0"/>
                                  </p:stCondLst>
                                  <p:childTnLst>
                                    <p:animClr clrSpc="rgb" dir="cw">
                                      <p:cBhvr>
                                        <p:cTn id="74" dur="2000" fill="hold"/>
                                        <p:tgtEl>
                                          <p:spTgt spid="22"/>
                                        </p:tgtEl>
                                        <p:attrNameLst>
                                          <p:attrName>fillcolor</p:attrName>
                                        </p:attrNameLst>
                                      </p:cBhvr>
                                      <p:to>
                                        <a:schemeClr val="accent2"/>
                                      </p:to>
                                    </p:animClr>
                                    <p:set>
                                      <p:cBhvr>
                                        <p:cTn id="75" dur="2000" fill="hold"/>
                                        <p:tgtEl>
                                          <p:spTgt spid="22"/>
                                        </p:tgtEl>
                                        <p:attrNameLst>
                                          <p:attrName>fill.type</p:attrName>
                                        </p:attrNameLst>
                                      </p:cBhvr>
                                      <p:to>
                                        <p:strVal val="solid"/>
                                      </p:to>
                                    </p:set>
                                    <p:set>
                                      <p:cBhvr>
                                        <p:cTn id="76" dur="2000" fill="hold"/>
                                        <p:tgtEl>
                                          <p:spTgt spid="22"/>
                                        </p:tgtEl>
                                        <p:attrNameLst>
                                          <p:attrName>fill.on</p:attrName>
                                        </p:attrNameLst>
                                      </p:cBhvr>
                                      <p:to>
                                        <p:strVal val="true"/>
                                      </p:to>
                                    </p:set>
                                  </p:childTnLst>
                                </p:cTn>
                              </p:par>
                              <p:par>
                                <p:cTn id="77" presetID="1" presetClass="emph" presetSubtype="2" fill="hold" nodeType="withEffect">
                                  <p:stCondLst>
                                    <p:cond delay="0"/>
                                  </p:stCondLst>
                                  <p:childTnLst>
                                    <p:animClr clrSpc="rgb" dir="cw">
                                      <p:cBhvr>
                                        <p:cTn id="78" dur="2000" fill="hold"/>
                                        <p:tgtEl>
                                          <p:spTgt spid="23"/>
                                        </p:tgtEl>
                                        <p:attrNameLst>
                                          <p:attrName>fillcolor</p:attrName>
                                        </p:attrNameLst>
                                      </p:cBhvr>
                                      <p:to>
                                        <a:schemeClr val="accent2"/>
                                      </p:to>
                                    </p:animClr>
                                    <p:set>
                                      <p:cBhvr>
                                        <p:cTn id="79" dur="2000" fill="hold"/>
                                        <p:tgtEl>
                                          <p:spTgt spid="23"/>
                                        </p:tgtEl>
                                        <p:attrNameLst>
                                          <p:attrName>fill.type</p:attrName>
                                        </p:attrNameLst>
                                      </p:cBhvr>
                                      <p:to>
                                        <p:strVal val="solid"/>
                                      </p:to>
                                    </p:set>
                                    <p:set>
                                      <p:cBhvr>
                                        <p:cTn id="80" dur="2000" fill="hold"/>
                                        <p:tgtEl>
                                          <p:spTgt spid="23"/>
                                        </p:tgtEl>
                                        <p:attrNameLst>
                                          <p:attrName>fill.on</p:attrName>
                                        </p:attrNameLst>
                                      </p:cBhvr>
                                      <p:to>
                                        <p:strVal val="tru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mph" presetSubtype="2" fill="hold" nodeType="clickEffect">
                                  <p:stCondLst>
                                    <p:cond delay="0"/>
                                  </p:stCondLst>
                                  <p:childTnLst>
                                    <p:animClr clrSpc="rgb" dir="cw">
                                      <p:cBhvr>
                                        <p:cTn id="84" dur="2000" fill="hold"/>
                                        <p:tgtEl>
                                          <p:spTgt spid="33"/>
                                        </p:tgtEl>
                                        <p:attrNameLst>
                                          <p:attrName>fillcolor</p:attrName>
                                        </p:attrNameLst>
                                      </p:cBhvr>
                                      <p:to>
                                        <a:schemeClr val="accent2"/>
                                      </p:to>
                                    </p:animClr>
                                    <p:set>
                                      <p:cBhvr>
                                        <p:cTn id="85" dur="2000" fill="hold"/>
                                        <p:tgtEl>
                                          <p:spTgt spid="33"/>
                                        </p:tgtEl>
                                        <p:attrNameLst>
                                          <p:attrName>fill.type</p:attrName>
                                        </p:attrNameLst>
                                      </p:cBhvr>
                                      <p:to>
                                        <p:strVal val="solid"/>
                                      </p:to>
                                    </p:set>
                                    <p:set>
                                      <p:cBhvr>
                                        <p:cTn id="86" dur="2000" fill="hold"/>
                                        <p:tgtEl>
                                          <p:spTgt spid="33"/>
                                        </p:tgtEl>
                                        <p:attrNameLst>
                                          <p:attrName>fill.on</p:attrName>
                                        </p:attrNameLst>
                                      </p:cBhvr>
                                      <p:to>
                                        <p:strVal val="true"/>
                                      </p:to>
                                    </p:set>
                                  </p:childTnLst>
                                </p:cTn>
                              </p:par>
                              <p:par>
                                <p:cTn id="87" presetID="1" presetClass="emph" presetSubtype="2" fill="hold" nodeType="withEffect">
                                  <p:stCondLst>
                                    <p:cond delay="0"/>
                                  </p:stCondLst>
                                  <p:childTnLst>
                                    <p:animClr clrSpc="rgb" dir="cw">
                                      <p:cBhvr>
                                        <p:cTn id="88" dur="2000" fill="hold"/>
                                        <p:tgtEl>
                                          <p:spTgt spid="34"/>
                                        </p:tgtEl>
                                        <p:attrNameLst>
                                          <p:attrName>fillcolor</p:attrName>
                                        </p:attrNameLst>
                                      </p:cBhvr>
                                      <p:to>
                                        <a:schemeClr val="accent2"/>
                                      </p:to>
                                    </p:animClr>
                                    <p:set>
                                      <p:cBhvr>
                                        <p:cTn id="89" dur="2000" fill="hold"/>
                                        <p:tgtEl>
                                          <p:spTgt spid="34"/>
                                        </p:tgtEl>
                                        <p:attrNameLst>
                                          <p:attrName>fill.type</p:attrName>
                                        </p:attrNameLst>
                                      </p:cBhvr>
                                      <p:to>
                                        <p:strVal val="solid"/>
                                      </p:to>
                                    </p:set>
                                    <p:set>
                                      <p:cBhvr>
                                        <p:cTn id="90" dur="2000" fill="hold"/>
                                        <p:tgtEl>
                                          <p:spTgt spid="34"/>
                                        </p:tgtEl>
                                        <p:attrNameLst>
                                          <p:attrName>fill.on</p:attrName>
                                        </p:attrNameLst>
                                      </p:cBhvr>
                                      <p:to>
                                        <p:strVal val="true"/>
                                      </p:to>
                                    </p:set>
                                  </p:childTnLst>
                                </p:cTn>
                              </p:par>
                              <p:par>
                                <p:cTn id="91" presetID="1" presetClass="emph" presetSubtype="2" fill="hold" nodeType="withEffect">
                                  <p:stCondLst>
                                    <p:cond delay="0"/>
                                  </p:stCondLst>
                                  <p:childTnLst>
                                    <p:animClr clrSpc="rgb" dir="cw">
                                      <p:cBhvr>
                                        <p:cTn id="92" dur="2000" fill="hold"/>
                                        <p:tgtEl>
                                          <p:spTgt spid="35"/>
                                        </p:tgtEl>
                                        <p:attrNameLst>
                                          <p:attrName>fillcolor</p:attrName>
                                        </p:attrNameLst>
                                      </p:cBhvr>
                                      <p:to>
                                        <a:schemeClr val="accent2"/>
                                      </p:to>
                                    </p:animClr>
                                    <p:set>
                                      <p:cBhvr>
                                        <p:cTn id="93" dur="2000" fill="hold"/>
                                        <p:tgtEl>
                                          <p:spTgt spid="35"/>
                                        </p:tgtEl>
                                        <p:attrNameLst>
                                          <p:attrName>fill.type</p:attrName>
                                        </p:attrNameLst>
                                      </p:cBhvr>
                                      <p:to>
                                        <p:strVal val="solid"/>
                                      </p:to>
                                    </p:set>
                                    <p:set>
                                      <p:cBhvr>
                                        <p:cTn id="94" dur="2000" fill="hold"/>
                                        <p:tgtEl>
                                          <p:spTgt spid="35"/>
                                        </p:tgtEl>
                                        <p:attrNameLst>
                                          <p:attrName>fill.on</p:attrName>
                                        </p:attrNameLst>
                                      </p:cBhvr>
                                      <p:to>
                                        <p:strVal val="true"/>
                                      </p:to>
                                    </p:set>
                                  </p:childTnLst>
                                </p:cTn>
                              </p:par>
                              <p:par>
                                <p:cTn id="95" presetID="1" presetClass="emph" presetSubtype="2" fill="hold" nodeType="withEffect">
                                  <p:stCondLst>
                                    <p:cond delay="0"/>
                                  </p:stCondLst>
                                  <p:childTnLst>
                                    <p:animClr clrSpc="rgb" dir="cw">
                                      <p:cBhvr>
                                        <p:cTn id="96" dur="2000" fill="hold"/>
                                        <p:tgtEl>
                                          <p:spTgt spid="36"/>
                                        </p:tgtEl>
                                        <p:attrNameLst>
                                          <p:attrName>fillcolor</p:attrName>
                                        </p:attrNameLst>
                                      </p:cBhvr>
                                      <p:to>
                                        <a:schemeClr val="accent2"/>
                                      </p:to>
                                    </p:animClr>
                                    <p:set>
                                      <p:cBhvr>
                                        <p:cTn id="97" dur="2000" fill="hold"/>
                                        <p:tgtEl>
                                          <p:spTgt spid="36"/>
                                        </p:tgtEl>
                                        <p:attrNameLst>
                                          <p:attrName>fill.type</p:attrName>
                                        </p:attrNameLst>
                                      </p:cBhvr>
                                      <p:to>
                                        <p:strVal val="solid"/>
                                      </p:to>
                                    </p:set>
                                    <p:set>
                                      <p:cBhvr>
                                        <p:cTn id="98" dur="2000" fill="hold"/>
                                        <p:tgtEl>
                                          <p:spTgt spid="36"/>
                                        </p:tgtEl>
                                        <p:attrNameLst>
                                          <p:attrName>fill.on</p:attrName>
                                        </p:attrNameLst>
                                      </p:cBhvr>
                                      <p:to>
                                        <p:strVal val="true"/>
                                      </p:to>
                                    </p:set>
                                  </p:childTnLst>
                                </p:cTn>
                              </p:par>
                              <p:par>
                                <p:cTn id="99" presetID="1" presetClass="emph" presetSubtype="2" fill="hold" nodeType="withEffect">
                                  <p:stCondLst>
                                    <p:cond delay="0"/>
                                  </p:stCondLst>
                                  <p:childTnLst>
                                    <p:animClr clrSpc="rgb" dir="cw">
                                      <p:cBhvr>
                                        <p:cTn id="100" dur="2000" fill="hold"/>
                                        <p:tgtEl>
                                          <p:spTgt spid="37"/>
                                        </p:tgtEl>
                                        <p:attrNameLst>
                                          <p:attrName>fillcolor</p:attrName>
                                        </p:attrNameLst>
                                      </p:cBhvr>
                                      <p:to>
                                        <a:schemeClr val="accent2"/>
                                      </p:to>
                                    </p:animClr>
                                    <p:set>
                                      <p:cBhvr>
                                        <p:cTn id="101" dur="2000" fill="hold"/>
                                        <p:tgtEl>
                                          <p:spTgt spid="37"/>
                                        </p:tgtEl>
                                        <p:attrNameLst>
                                          <p:attrName>fill.type</p:attrName>
                                        </p:attrNameLst>
                                      </p:cBhvr>
                                      <p:to>
                                        <p:strVal val="solid"/>
                                      </p:to>
                                    </p:set>
                                    <p:set>
                                      <p:cBhvr>
                                        <p:cTn id="102" dur="2000" fill="hold"/>
                                        <p:tgtEl>
                                          <p:spTgt spid="37"/>
                                        </p:tgtEl>
                                        <p:attrNameLst>
                                          <p:attrName>fill.on</p:attrName>
                                        </p:attrNameLst>
                                      </p:cBhvr>
                                      <p:to>
                                        <p:strVal val="true"/>
                                      </p:to>
                                    </p:set>
                                  </p:childTnLst>
                                </p:cTn>
                              </p:par>
                              <p:par>
                                <p:cTn id="103" presetID="1" presetClass="emph" presetSubtype="2" fill="hold" nodeType="withEffect">
                                  <p:stCondLst>
                                    <p:cond delay="0"/>
                                  </p:stCondLst>
                                  <p:childTnLst>
                                    <p:animClr clrSpc="rgb" dir="cw">
                                      <p:cBhvr>
                                        <p:cTn id="104" dur="2000" fill="hold"/>
                                        <p:tgtEl>
                                          <p:spTgt spid="24"/>
                                        </p:tgtEl>
                                        <p:attrNameLst>
                                          <p:attrName>fillcolor</p:attrName>
                                        </p:attrNameLst>
                                      </p:cBhvr>
                                      <p:to>
                                        <a:schemeClr val="accent2"/>
                                      </p:to>
                                    </p:animClr>
                                    <p:set>
                                      <p:cBhvr>
                                        <p:cTn id="105" dur="2000" fill="hold"/>
                                        <p:tgtEl>
                                          <p:spTgt spid="24"/>
                                        </p:tgtEl>
                                        <p:attrNameLst>
                                          <p:attrName>fill.type</p:attrName>
                                        </p:attrNameLst>
                                      </p:cBhvr>
                                      <p:to>
                                        <p:strVal val="solid"/>
                                      </p:to>
                                    </p:set>
                                    <p:set>
                                      <p:cBhvr>
                                        <p:cTn id="106" dur="2000" fill="hold"/>
                                        <p:tgtEl>
                                          <p:spTgt spid="24"/>
                                        </p:tgtEl>
                                        <p:attrNameLst>
                                          <p:attrName>fill.on</p:attrName>
                                        </p:attrNameLst>
                                      </p:cBhvr>
                                      <p:to>
                                        <p:strVal val="tru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mph" presetSubtype="2" fill="hold" nodeType="clickEffect">
                                  <p:stCondLst>
                                    <p:cond delay="0"/>
                                  </p:stCondLst>
                                  <p:childTnLst>
                                    <p:animClr clrSpc="rgb" dir="cw">
                                      <p:cBhvr>
                                        <p:cTn id="110" dur="2000" fill="hold"/>
                                        <p:tgtEl>
                                          <p:spTgt spid="38"/>
                                        </p:tgtEl>
                                        <p:attrNameLst>
                                          <p:attrName>fillcolor</p:attrName>
                                        </p:attrNameLst>
                                      </p:cBhvr>
                                      <p:to>
                                        <a:schemeClr val="accent2"/>
                                      </p:to>
                                    </p:animClr>
                                    <p:set>
                                      <p:cBhvr>
                                        <p:cTn id="111" dur="2000" fill="hold"/>
                                        <p:tgtEl>
                                          <p:spTgt spid="38"/>
                                        </p:tgtEl>
                                        <p:attrNameLst>
                                          <p:attrName>fill.type</p:attrName>
                                        </p:attrNameLst>
                                      </p:cBhvr>
                                      <p:to>
                                        <p:strVal val="solid"/>
                                      </p:to>
                                    </p:set>
                                    <p:set>
                                      <p:cBhvr>
                                        <p:cTn id="112" dur="2000" fill="hold"/>
                                        <p:tgtEl>
                                          <p:spTgt spid="38"/>
                                        </p:tgtEl>
                                        <p:attrNameLst>
                                          <p:attrName>fill.on</p:attrName>
                                        </p:attrNameLst>
                                      </p:cBhvr>
                                      <p:to>
                                        <p:strVal val="true"/>
                                      </p:to>
                                    </p:set>
                                  </p:childTnLst>
                                </p:cTn>
                              </p:par>
                              <p:par>
                                <p:cTn id="113" presetID="1" presetClass="emph" presetSubtype="2" fill="hold" nodeType="withEffect">
                                  <p:stCondLst>
                                    <p:cond delay="0"/>
                                  </p:stCondLst>
                                  <p:childTnLst>
                                    <p:animClr clrSpc="rgb" dir="cw">
                                      <p:cBhvr>
                                        <p:cTn id="114" dur="2000" fill="hold"/>
                                        <p:tgtEl>
                                          <p:spTgt spid="40"/>
                                        </p:tgtEl>
                                        <p:attrNameLst>
                                          <p:attrName>fillcolor</p:attrName>
                                        </p:attrNameLst>
                                      </p:cBhvr>
                                      <p:to>
                                        <a:schemeClr val="accent2"/>
                                      </p:to>
                                    </p:animClr>
                                    <p:set>
                                      <p:cBhvr>
                                        <p:cTn id="115" dur="2000" fill="hold"/>
                                        <p:tgtEl>
                                          <p:spTgt spid="40"/>
                                        </p:tgtEl>
                                        <p:attrNameLst>
                                          <p:attrName>fill.type</p:attrName>
                                        </p:attrNameLst>
                                      </p:cBhvr>
                                      <p:to>
                                        <p:strVal val="solid"/>
                                      </p:to>
                                    </p:set>
                                    <p:set>
                                      <p:cBhvr>
                                        <p:cTn id="116" dur="2000" fill="hold"/>
                                        <p:tgtEl>
                                          <p:spTgt spid="40"/>
                                        </p:tgtEl>
                                        <p:attrNameLst>
                                          <p:attrName>fill.on</p:attrName>
                                        </p:attrNameLst>
                                      </p:cBhvr>
                                      <p:to>
                                        <p:strVal val="true"/>
                                      </p:to>
                                    </p:set>
                                  </p:childTnLst>
                                </p:cTn>
                              </p:par>
                              <p:par>
                                <p:cTn id="117" presetID="1" presetClass="emph" presetSubtype="2" fill="hold" nodeType="withEffect">
                                  <p:stCondLst>
                                    <p:cond delay="0"/>
                                  </p:stCondLst>
                                  <p:childTnLst>
                                    <p:animClr clrSpc="rgb" dir="cw">
                                      <p:cBhvr>
                                        <p:cTn id="118" dur="2000" fill="hold"/>
                                        <p:tgtEl>
                                          <p:spTgt spid="42"/>
                                        </p:tgtEl>
                                        <p:attrNameLst>
                                          <p:attrName>fillcolor</p:attrName>
                                        </p:attrNameLst>
                                      </p:cBhvr>
                                      <p:to>
                                        <a:schemeClr val="accent2"/>
                                      </p:to>
                                    </p:animClr>
                                    <p:set>
                                      <p:cBhvr>
                                        <p:cTn id="119" dur="2000" fill="hold"/>
                                        <p:tgtEl>
                                          <p:spTgt spid="42"/>
                                        </p:tgtEl>
                                        <p:attrNameLst>
                                          <p:attrName>fill.type</p:attrName>
                                        </p:attrNameLst>
                                      </p:cBhvr>
                                      <p:to>
                                        <p:strVal val="solid"/>
                                      </p:to>
                                    </p:set>
                                    <p:set>
                                      <p:cBhvr>
                                        <p:cTn id="120" dur="2000" fill="hold"/>
                                        <p:tgtEl>
                                          <p:spTgt spid="42"/>
                                        </p:tgtEl>
                                        <p:attrNameLst>
                                          <p:attrName>fill.on</p:attrName>
                                        </p:attrNameLst>
                                      </p:cBhvr>
                                      <p:to>
                                        <p:strVal val="true"/>
                                      </p:to>
                                    </p:set>
                                  </p:childTnLst>
                                </p:cTn>
                              </p:par>
                              <p:par>
                                <p:cTn id="121" presetID="1" presetClass="emph" presetSubtype="2" fill="hold" nodeType="withEffect">
                                  <p:stCondLst>
                                    <p:cond delay="0"/>
                                  </p:stCondLst>
                                  <p:childTnLst>
                                    <p:animClr clrSpc="rgb" dir="cw">
                                      <p:cBhvr>
                                        <p:cTn id="122" dur="2000" fill="hold"/>
                                        <p:tgtEl>
                                          <p:spTgt spid="46"/>
                                        </p:tgtEl>
                                        <p:attrNameLst>
                                          <p:attrName>fillcolor</p:attrName>
                                        </p:attrNameLst>
                                      </p:cBhvr>
                                      <p:to>
                                        <a:schemeClr val="accent2"/>
                                      </p:to>
                                    </p:animClr>
                                    <p:set>
                                      <p:cBhvr>
                                        <p:cTn id="123" dur="2000" fill="hold"/>
                                        <p:tgtEl>
                                          <p:spTgt spid="46"/>
                                        </p:tgtEl>
                                        <p:attrNameLst>
                                          <p:attrName>fill.type</p:attrName>
                                        </p:attrNameLst>
                                      </p:cBhvr>
                                      <p:to>
                                        <p:strVal val="solid"/>
                                      </p:to>
                                    </p:set>
                                    <p:set>
                                      <p:cBhvr>
                                        <p:cTn id="124" dur="2000" fill="hold"/>
                                        <p:tgtEl>
                                          <p:spTgt spid="46"/>
                                        </p:tgtEl>
                                        <p:attrNameLst>
                                          <p:attrName>fill.on</p:attrName>
                                        </p:attrNameLst>
                                      </p:cBhvr>
                                      <p:to>
                                        <p:strVal val="true"/>
                                      </p:to>
                                    </p:set>
                                  </p:childTnLst>
                                </p:cTn>
                              </p:par>
                              <p:par>
                                <p:cTn id="125" presetID="1" presetClass="emph" presetSubtype="2" fill="hold" nodeType="withEffect">
                                  <p:stCondLst>
                                    <p:cond delay="0"/>
                                  </p:stCondLst>
                                  <p:childTnLst>
                                    <p:animClr clrSpc="rgb" dir="cw">
                                      <p:cBhvr>
                                        <p:cTn id="126" dur="2000" fill="hold"/>
                                        <p:tgtEl>
                                          <p:spTgt spid="53"/>
                                        </p:tgtEl>
                                        <p:attrNameLst>
                                          <p:attrName>fillcolor</p:attrName>
                                        </p:attrNameLst>
                                      </p:cBhvr>
                                      <p:to>
                                        <a:schemeClr val="accent2"/>
                                      </p:to>
                                    </p:animClr>
                                    <p:set>
                                      <p:cBhvr>
                                        <p:cTn id="127" dur="2000" fill="hold"/>
                                        <p:tgtEl>
                                          <p:spTgt spid="53"/>
                                        </p:tgtEl>
                                        <p:attrNameLst>
                                          <p:attrName>fill.type</p:attrName>
                                        </p:attrNameLst>
                                      </p:cBhvr>
                                      <p:to>
                                        <p:strVal val="solid"/>
                                      </p:to>
                                    </p:set>
                                    <p:set>
                                      <p:cBhvr>
                                        <p:cTn id="128" dur="2000" fill="hold"/>
                                        <p:tgtEl>
                                          <p:spTgt spid="53"/>
                                        </p:tgtEl>
                                        <p:attrNameLst>
                                          <p:attrName>fill.on</p:attrName>
                                        </p:attrNameLst>
                                      </p:cBhvr>
                                      <p:to>
                                        <p:strVal val="true"/>
                                      </p:to>
                                    </p:set>
                                  </p:childTnLst>
                                </p:cTn>
                              </p:par>
                              <p:par>
                                <p:cTn id="129" presetID="1" presetClass="emph" presetSubtype="2" fill="hold" nodeType="withEffect">
                                  <p:stCondLst>
                                    <p:cond delay="0"/>
                                  </p:stCondLst>
                                  <p:childTnLst>
                                    <p:animClr clrSpc="rgb" dir="cw">
                                      <p:cBhvr>
                                        <p:cTn id="130" dur="2000" fill="hold"/>
                                        <p:tgtEl>
                                          <p:spTgt spid="52"/>
                                        </p:tgtEl>
                                        <p:attrNameLst>
                                          <p:attrName>fillcolor</p:attrName>
                                        </p:attrNameLst>
                                      </p:cBhvr>
                                      <p:to>
                                        <a:schemeClr val="accent2"/>
                                      </p:to>
                                    </p:animClr>
                                    <p:set>
                                      <p:cBhvr>
                                        <p:cTn id="131" dur="2000" fill="hold"/>
                                        <p:tgtEl>
                                          <p:spTgt spid="52"/>
                                        </p:tgtEl>
                                        <p:attrNameLst>
                                          <p:attrName>fill.type</p:attrName>
                                        </p:attrNameLst>
                                      </p:cBhvr>
                                      <p:to>
                                        <p:strVal val="solid"/>
                                      </p:to>
                                    </p:set>
                                    <p:set>
                                      <p:cBhvr>
                                        <p:cTn id="132" dur="2000" fill="hold"/>
                                        <p:tgtEl>
                                          <p:spTgt spid="52"/>
                                        </p:tgtEl>
                                        <p:attrNameLst>
                                          <p:attrName>fill.on</p:attrName>
                                        </p:attrNameLst>
                                      </p:cBhvr>
                                      <p:to>
                                        <p:strVal val="true"/>
                                      </p:to>
                                    </p:set>
                                  </p:childTnLst>
                                </p:cTn>
                              </p:par>
                              <p:par>
                                <p:cTn id="133" presetID="1" presetClass="emph" presetSubtype="2" fill="hold" nodeType="withEffect">
                                  <p:stCondLst>
                                    <p:cond delay="0"/>
                                  </p:stCondLst>
                                  <p:childTnLst>
                                    <p:animClr clrSpc="rgb" dir="cw">
                                      <p:cBhvr>
                                        <p:cTn id="134" dur="2000" fill="hold"/>
                                        <p:tgtEl>
                                          <p:spTgt spid="49"/>
                                        </p:tgtEl>
                                        <p:attrNameLst>
                                          <p:attrName>fillcolor</p:attrName>
                                        </p:attrNameLst>
                                      </p:cBhvr>
                                      <p:to>
                                        <a:schemeClr val="accent2"/>
                                      </p:to>
                                    </p:animClr>
                                    <p:set>
                                      <p:cBhvr>
                                        <p:cTn id="135" dur="2000" fill="hold"/>
                                        <p:tgtEl>
                                          <p:spTgt spid="49"/>
                                        </p:tgtEl>
                                        <p:attrNameLst>
                                          <p:attrName>fill.type</p:attrName>
                                        </p:attrNameLst>
                                      </p:cBhvr>
                                      <p:to>
                                        <p:strVal val="solid"/>
                                      </p:to>
                                    </p:set>
                                    <p:set>
                                      <p:cBhvr>
                                        <p:cTn id="136" dur="2000" fill="hold"/>
                                        <p:tgtEl>
                                          <p:spTgt spid="4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1008063" y="174625"/>
            <a:ext cx="4321175" cy="500063"/>
          </a:xfrm>
        </p:spPr>
        <p:txBody>
          <a:bodyPr/>
          <a:lstStyle/>
          <a:p>
            <a:pPr eaLnBrk="1" hangingPunct="1"/>
            <a:r>
              <a:rPr lang="ru-RU" sz="3200" smtClean="0"/>
              <a:t>Корпус компьютера</a:t>
            </a:r>
          </a:p>
        </p:txBody>
      </p:sp>
      <p:pic>
        <p:nvPicPr>
          <p:cNvPr id="16387" name="Содержимое 3" descr="корпус.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2250" y="2216150"/>
            <a:ext cx="5556250" cy="5229225"/>
          </a:xfrm>
        </p:spPr>
      </p:pic>
      <p:pic>
        <p:nvPicPr>
          <p:cNvPr id="16388" name="Picture 1" descr="http://shop.key.ru/photo/items/418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7775" y="531813"/>
            <a:ext cx="2017713"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6"/>
          <p:cNvSpPr txBox="1">
            <a:spLocks noChangeArrowheads="1"/>
          </p:cNvSpPr>
          <p:nvPr/>
        </p:nvSpPr>
        <p:spPr bwMode="auto">
          <a:xfrm>
            <a:off x="6153150" y="2073275"/>
            <a:ext cx="18716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100"/>
              <a:t>Блок питания</a:t>
            </a:r>
          </a:p>
        </p:txBody>
      </p:sp>
      <p:sp>
        <p:nvSpPr>
          <p:cNvPr id="16390" name="TextBox 7"/>
          <p:cNvSpPr txBox="1">
            <a:spLocks noChangeArrowheads="1"/>
          </p:cNvSpPr>
          <p:nvPr/>
        </p:nvSpPr>
        <p:spPr bwMode="auto">
          <a:xfrm>
            <a:off x="6224588" y="2787650"/>
            <a:ext cx="17621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100"/>
              <a:t>Отсеки 5,25</a:t>
            </a:r>
            <a:r>
              <a:rPr lang="en-US" sz="2100"/>
              <a:t>”</a:t>
            </a:r>
            <a:endParaRPr lang="ru-RU" sz="2100"/>
          </a:p>
        </p:txBody>
      </p:sp>
      <p:sp>
        <p:nvSpPr>
          <p:cNvPr id="16391" name="TextBox 8"/>
          <p:cNvSpPr txBox="1">
            <a:spLocks noChangeArrowheads="1"/>
          </p:cNvSpPr>
          <p:nvPr/>
        </p:nvSpPr>
        <p:spPr bwMode="auto">
          <a:xfrm>
            <a:off x="6224588" y="4073525"/>
            <a:ext cx="26844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100"/>
              <a:t>Питающие шлейфы</a:t>
            </a:r>
          </a:p>
        </p:txBody>
      </p:sp>
      <p:sp>
        <p:nvSpPr>
          <p:cNvPr id="16392" name="TextBox 9"/>
          <p:cNvSpPr txBox="1">
            <a:spLocks noChangeArrowheads="1"/>
          </p:cNvSpPr>
          <p:nvPr/>
        </p:nvSpPr>
        <p:spPr bwMode="auto">
          <a:xfrm>
            <a:off x="6296025" y="4645025"/>
            <a:ext cx="265588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100"/>
              <a:t>Панель управления</a:t>
            </a:r>
          </a:p>
        </p:txBody>
      </p:sp>
      <p:sp>
        <p:nvSpPr>
          <p:cNvPr id="16393" name="TextBox 10"/>
          <p:cNvSpPr txBox="1">
            <a:spLocks noChangeArrowheads="1"/>
          </p:cNvSpPr>
          <p:nvPr/>
        </p:nvSpPr>
        <p:spPr bwMode="auto">
          <a:xfrm>
            <a:off x="6296025" y="3359150"/>
            <a:ext cx="16065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100"/>
              <a:t>Отсеки </a:t>
            </a:r>
            <a:r>
              <a:rPr lang="en-US" sz="2100"/>
              <a:t>3</a:t>
            </a:r>
            <a:r>
              <a:rPr lang="ru-RU" sz="2100"/>
              <a:t>,5</a:t>
            </a:r>
            <a:r>
              <a:rPr lang="en-US" sz="2100"/>
              <a:t>”</a:t>
            </a:r>
            <a:endParaRPr lang="ru-RU" sz="2100"/>
          </a:p>
        </p:txBody>
      </p:sp>
      <p:sp>
        <p:nvSpPr>
          <p:cNvPr id="16394" name="TextBox 11"/>
          <p:cNvSpPr txBox="1">
            <a:spLocks noChangeArrowheads="1"/>
          </p:cNvSpPr>
          <p:nvPr/>
        </p:nvSpPr>
        <p:spPr bwMode="auto">
          <a:xfrm>
            <a:off x="6224588" y="6859588"/>
            <a:ext cx="4217987"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100"/>
              <a:t>Места для выходов внутренних </a:t>
            </a:r>
          </a:p>
          <a:p>
            <a:pPr eaLnBrk="1" hangingPunct="1"/>
            <a:r>
              <a:rPr lang="ru-RU" sz="2100"/>
              <a:t>дополнительно подключаемых </a:t>
            </a:r>
          </a:p>
          <a:p>
            <a:pPr eaLnBrk="1" hangingPunct="1"/>
            <a:r>
              <a:rPr lang="ru-RU" sz="2100"/>
              <a:t>устройств</a:t>
            </a:r>
          </a:p>
        </p:txBody>
      </p:sp>
      <p:cxnSp>
        <p:nvCxnSpPr>
          <p:cNvPr id="16395" name="Прямая со стрелкой 13"/>
          <p:cNvCxnSpPr>
            <a:cxnSpLocks noChangeShapeType="1"/>
            <a:stCxn id="16389" idx="1"/>
          </p:cNvCxnSpPr>
          <p:nvPr/>
        </p:nvCxnSpPr>
        <p:spPr bwMode="auto">
          <a:xfrm rot="10800000" flipV="1">
            <a:off x="2794000" y="2281238"/>
            <a:ext cx="3359150" cy="792162"/>
          </a:xfrm>
          <a:prstGeom prst="straightConnector1">
            <a:avLst/>
          </a:prstGeom>
          <a:noFill/>
          <a:ln w="444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396" name="Прямая со стрелкой 15"/>
          <p:cNvCxnSpPr>
            <a:cxnSpLocks noChangeShapeType="1"/>
          </p:cNvCxnSpPr>
          <p:nvPr/>
        </p:nvCxnSpPr>
        <p:spPr bwMode="auto">
          <a:xfrm rot="10800000" flipV="1">
            <a:off x="4437063" y="3001963"/>
            <a:ext cx="1787525" cy="142875"/>
          </a:xfrm>
          <a:prstGeom prst="straightConnector1">
            <a:avLst/>
          </a:prstGeom>
          <a:noFill/>
          <a:ln w="444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397" name="Прямая со стрелкой 17"/>
          <p:cNvCxnSpPr>
            <a:cxnSpLocks noChangeShapeType="1"/>
          </p:cNvCxnSpPr>
          <p:nvPr/>
        </p:nvCxnSpPr>
        <p:spPr bwMode="auto">
          <a:xfrm rot="10800000" flipV="1">
            <a:off x="4579938" y="3573463"/>
            <a:ext cx="1716087" cy="714375"/>
          </a:xfrm>
          <a:prstGeom prst="straightConnector1">
            <a:avLst/>
          </a:prstGeom>
          <a:noFill/>
          <a:ln w="444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398" name="Прямая со стрелкой 19"/>
          <p:cNvCxnSpPr>
            <a:cxnSpLocks noChangeShapeType="1"/>
            <a:stCxn id="16391" idx="1"/>
          </p:cNvCxnSpPr>
          <p:nvPr/>
        </p:nvCxnSpPr>
        <p:spPr bwMode="auto">
          <a:xfrm rot="10800000" flipV="1">
            <a:off x="3008313" y="4281488"/>
            <a:ext cx="3216275" cy="292100"/>
          </a:xfrm>
          <a:prstGeom prst="straightConnector1">
            <a:avLst/>
          </a:prstGeom>
          <a:noFill/>
          <a:ln w="444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399" name="Прямая со стрелкой 23"/>
          <p:cNvCxnSpPr>
            <a:cxnSpLocks noChangeShapeType="1"/>
          </p:cNvCxnSpPr>
          <p:nvPr/>
        </p:nvCxnSpPr>
        <p:spPr bwMode="auto">
          <a:xfrm rot="10800000">
            <a:off x="5080000" y="4859338"/>
            <a:ext cx="1144588" cy="1587"/>
          </a:xfrm>
          <a:prstGeom prst="straightConnector1">
            <a:avLst/>
          </a:prstGeom>
          <a:noFill/>
          <a:ln w="444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00" name="Прямая со стрелкой 25"/>
          <p:cNvCxnSpPr>
            <a:cxnSpLocks noChangeShapeType="1"/>
          </p:cNvCxnSpPr>
          <p:nvPr/>
        </p:nvCxnSpPr>
        <p:spPr bwMode="auto">
          <a:xfrm rot="10800000">
            <a:off x="1008063" y="6645275"/>
            <a:ext cx="5216525" cy="714375"/>
          </a:xfrm>
          <a:prstGeom prst="straightConnector1">
            <a:avLst/>
          </a:prstGeom>
          <a:noFill/>
          <a:ln w="444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6401" name="TextBox 30"/>
          <p:cNvSpPr txBox="1">
            <a:spLocks noChangeArrowheads="1"/>
          </p:cNvSpPr>
          <p:nvPr/>
        </p:nvSpPr>
        <p:spPr bwMode="auto">
          <a:xfrm>
            <a:off x="6367463" y="5359400"/>
            <a:ext cx="28971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100"/>
              <a:t>Место для установки </a:t>
            </a:r>
          </a:p>
          <a:p>
            <a:pPr eaLnBrk="1" hangingPunct="1"/>
            <a:r>
              <a:rPr lang="ru-RU" sz="2100"/>
              <a:t>системной платы</a:t>
            </a:r>
          </a:p>
        </p:txBody>
      </p:sp>
      <p:cxnSp>
        <p:nvCxnSpPr>
          <p:cNvPr id="16402" name="Прямая со стрелкой 31"/>
          <p:cNvCxnSpPr>
            <a:cxnSpLocks noChangeShapeType="1"/>
            <a:stCxn id="16401" idx="1"/>
          </p:cNvCxnSpPr>
          <p:nvPr/>
        </p:nvCxnSpPr>
        <p:spPr bwMode="auto">
          <a:xfrm rot="10800000">
            <a:off x="2436813" y="5145088"/>
            <a:ext cx="3930650" cy="584200"/>
          </a:xfrm>
          <a:prstGeom prst="straightConnector1">
            <a:avLst/>
          </a:prstGeom>
          <a:noFill/>
          <a:ln w="444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03" name="Прямая со стрелкой 34"/>
          <p:cNvCxnSpPr>
            <a:cxnSpLocks noChangeShapeType="1"/>
            <a:stCxn id="16404" idx="1"/>
          </p:cNvCxnSpPr>
          <p:nvPr/>
        </p:nvCxnSpPr>
        <p:spPr bwMode="auto">
          <a:xfrm rot="10800000" flipH="1" flipV="1">
            <a:off x="293688" y="1800225"/>
            <a:ext cx="571500" cy="1344613"/>
          </a:xfrm>
          <a:prstGeom prst="straightConnector1">
            <a:avLst/>
          </a:prstGeom>
          <a:noFill/>
          <a:ln w="444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6404" name="TextBox 35"/>
          <p:cNvSpPr txBox="1">
            <a:spLocks noChangeArrowheads="1"/>
          </p:cNvSpPr>
          <p:nvPr/>
        </p:nvSpPr>
        <p:spPr bwMode="auto">
          <a:xfrm>
            <a:off x="293688" y="1430338"/>
            <a:ext cx="24447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100"/>
              <a:t>Вентилятор блока питания</a:t>
            </a:r>
          </a:p>
        </p:txBody>
      </p:sp>
      <p:sp>
        <p:nvSpPr>
          <p:cNvPr id="16405" name="TextBox 40"/>
          <p:cNvSpPr txBox="1">
            <a:spLocks noChangeArrowheads="1"/>
          </p:cNvSpPr>
          <p:nvPr/>
        </p:nvSpPr>
        <p:spPr bwMode="auto">
          <a:xfrm>
            <a:off x="3151188" y="1430338"/>
            <a:ext cx="33797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100"/>
              <a:t>Разъёмы для питающего </a:t>
            </a:r>
          </a:p>
          <a:p>
            <a:pPr eaLnBrk="1" hangingPunct="1"/>
            <a:r>
              <a:rPr lang="ru-RU" sz="2100"/>
              <a:t>напряжения 220 </a:t>
            </a:r>
            <a:r>
              <a:rPr lang="en-US" sz="2100"/>
              <a:t>V</a:t>
            </a:r>
            <a:endParaRPr lang="ru-RU" sz="2100"/>
          </a:p>
        </p:txBody>
      </p:sp>
      <p:cxnSp>
        <p:nvCxnSpPr>
          <p:cNvPr id="16406" name="Прямая со стрелкой 41"/>
          <p:cNvCxnSpPr>
            <a:cxnSpLocks noChangeShapeType="1"/>
            <a:stCxn id="16405" idx="1"/>
          </p:cNvCxnSpPr>
          <p:nvPr/>
        </p:nvCxnSpPr>
        <p:spPr bwMode="auto">
          <a:xfrm rot="10800000" flipV="1">
            <a:off x="1651000" y="1800225"/>
            <a:ext cx="1500188" cy="844550"/>
          </a:xfrm>
          <a:prstGeom prst="straightConnector1">
            <a:avLst/>
          </a:prstGeom>
          <a:noFill/>
          <a:ln w="444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07" name="Прямая со стрелкой 42"/>
          <p:cNvCxnSpPr>
            <a:cxnSpLocks noChangeShapeType="1"/>
          </p:cNvCxnSpPr>
          <p:nvPr/>
        </p:nvCxnSpPr>
        <p:spPr bwMode="auto">
          <a:xfrm rot="5400000">
            <a:off x="1508126" y="1858962"/>
            <a:ext cx="1714500" cy="1571625"/>
          </a:xfrm>
          <a:prstGeom prst="straightConnector1">
            <a:avLst/>
          </a:prstGeom>
          <a:noFill/>
          <a:ln w="444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6408" name="Прямоугольник 48"/>
          <p:cNvSpPr>
            <a:spLocks noChangeArrowheads="1"/>
          </p:cNvSpPr>
          <p:nvPr/>
        </p:nvSpPr>
        <p:spPr bwMode="auto">
          <a:xfrm>
            <a:off x="436563" y="603250"/>
            <a:ext cx="80025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2100"/>
              <a:t>как правило, металлическая коробка в которой размещены устройства (детали) компьютера.</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579438" y="174625"/>
            <a:ext cx="10044112" cy="571500"/>
          </a:xfrm>
        </p:spPr>
        <p:txBody>
          <a:bodyPr/>
          <a:lstStyle/>
          <a:p>
            <a:pPr eaLnBrk="1" hangingPunct="1"/>
            <a:r>
              <a:rPr lang="ru-RU" sz="3200" smtClean="0"/>
              <a:t>Технические характеристики корпуса</a:t>
            </a:r>
          </a:p>
        </p:txBody>
      </p:sp>
      <p:graphicFrame>
        <p:nvGraphicFramePr>
          <p:cNvPr id="5" name="Таблица 4"/>
          <p:cNvGraphicFramePr>
            <a:graphicFrameLocks noGrp="1"/>
          </p:cNvGraphicFramePr>
          <p:nvPr/>
        </p:nvGraphicFramePr>
        <p:xfrm>
          <a:off x="365125" y="889000"/>
          <a:ext cx="10572750" cy="6945313"/>
        </p:xfrm>
        <a:graphic>
          <a:graphicData uri="http://schemas.openxmlformats.org/drawingml/2006/table">
            <a:tbl>
              <a:tblPr/>
              <a:tblGrid>
                <a:gridCol w="3171825"/>
                <a:gridCol w="7400925"/>
              </a:tblGrid>
              <a:tr h="305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a:txBody>
                  <a:tcPr marL="6424" marR="6424" marT="6424" marB="6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a:txBody>
                  <a:tcPr marL="30836" marR="30836" marT="15418" marB="154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5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Форм-фактор</a:t>
                      </a:r>
                    </a:p>
                  </a:txBody>
                  <a:tcPr marL="30836" marR="30836" marT="15418" marB="154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Arial" charset="0"/>
                        </a:rPr>
                        <a:t>ATX</a:t>
                      </a:r>
                    </a:p>
                  </a:txBody>
                  <a:tcPr marL="32121" marR="32121" marT="9636" marB="9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5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Тип корпуса</a:t>
                      </a:r>
                    </a:p>
                  </a:txBody>
                  <a:tcPr marL="30836" marR="30836" marT="15418" marB="154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Arial" charset="0"/>
                        </a:rPr>
                        <a:t>Miditower</a:t>
                      </a:r>
                    </a:p>
                  </a:txBody>
                  <a:tcPr marL="32121" marR="32121" marT="9636" marB="9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5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Цвет корпуса</a:t>
                      </a:r>
                    </a:p>
                  </a:txBody>
                  <a:tcPr marL="30836" marR="30836" marT="15418" marB="154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Серебристый</a:t>
                      </a:r>
                    </a:p>
                  </a:txBody>
                  <a:tcPr marL="32121" marR="32121" marT="9636" marB="9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5154">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Блок питания</a:t>
                      </a:r>
                    </a:p>
                  </a:txBody>
                  <a:tcPr marL="30836" marR="30836" marT="15418" marB="154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305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Наличие БП</a:t>
                      </a:r>
                    </a:p>
                  </a:txBody>
                  <a:tcPr marL="30836" marR="30836" marT="15418" marB="154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есть</a:t>
                      </a:r>
                    </a:p>
                  </a:txBody>
                  <a:tcPr marL="32121" marR="32121" marT="9636" marB="9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5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Мощность блока питания</a:t>
                      </a:r>
                    </a:p>
                  </a:txBody>
                  <a:tcPr marL="30836" marR="30836" marT="15418" marB="154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350 Вт</a:t>
                      </a:r>
                    </a:p>
                  </a:txBody>
                  <a:tcPr marL="32121" marR="32121" marT="9636" marB="9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5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Тип расположения БП</a:t>
                      </a:r>
                    </a:p>
                  </a:txBody>
                  <a:tcPr marL="30836" marR="30836" marT="15418" marB="154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Горизонтальный</a:t>
                      </a:r>
                    </a:p>
                  </a:txBody>
                  <a:tcPr marL="32121" marR="32121" marT="9636" marB="9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5154">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Элементы корпуса</a:t>
                      </a:r>
                    </a:p>
                  </a:txBody>
                  <a:tcPr marL="30836" marR="30836" marT="15418" marB="154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305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Количество слотов 5.25"</a:t>
                      </a:r>
                    </a:p>
                  </a:txBody>
                  <a:tcPr marL="30836" marR="30836" marT="15418" marB="154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4</a:t>
                      </a:r>
                    </a:p>
                  </a:txBody>
                  <a:tcPr marL="32121" marR="32121" marT="9636" marB="9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5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Количество слотов 3,5"</a:t>
                      </a:r>
                    </a:p>
                  </a:txBody>
                  <a:tcPr marL="30836" marR="30836" marT="15418" marB="154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1</a:t>
                      </a:r>
                    </a:p>
                  </a:txBody>
                  <a:tcPr marL="32121" marR="32121" marT="9636" marB="9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5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Количество слотов для </a:t>
                      </a:r>
                      <a:r>
                        <a:rPr kumimoji="0" lang="en-US" sz="1800" b="0" i="0" u="none" strike="noStrike" cap="none" normalizeH="0" baseline="0" smtClean="0">
                          <a:ln>
                            <a:noFill/>
                          </a:ln>
                          <a:solidFill>
                            <a:schemeClr val="tx1"/>
                          </a:solidFill>
                          <a:effectLst/>
                          <a:latin typeface="Arial" charset="0"/>
                        </a:rPr>
                        <a:t>HDD</a:t>
                      </a:r>
                    </a:p>
                  </a:txBody>
                  <a:tcPr marL="30836" marR="30836" marT="15418" marB="154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4</a:t>
                      </a:r>
                    </a:p>
                  </a:txBody>
                  <a:tcPr marL="32121" marR="32121" marT="9636" marB="9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Места под дополн. вентиляторы</a:t>
                      </a:r>
                    </a:p>
                  </a:txBody>
                  <a:tcPr marL="30836" marR="30836" marT="15418" marB="154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На передней панели: 1 x 120 мм (или 1 x 92 мм, или 2 x 80 мм)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На задней панели: 1 x 120 мм </a:t>
                      </a:r>
                    </a:p>
                  </a:txBody>
                  <a:tcPr marL="32121" marR="32121" marT="9636" marB="9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5154">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Лицевая панель</a:t>
                      </a:r>
                    </a:p>
                  </a:txBody>
                  <a:tcPr marL="30836" marR="30836" marT="15418" marB="154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305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Интерфейсы</a:t>
                      </a:r>
                    </a:p>
                  </a:txBody>
                  <a:tcPr marL="30836" marR="30836" marT="15418" marB="154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Arial" charset="0"/>
                        </a:rPr>
                        <a:t>USB, Speaker</a:t>
                      </a:r>
                    </a:p>
                  </a:txBody>
                  <a:tcPr marL="32121" marR="32121" marT="9636" marB="9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79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Особые свойства</a:t>
                      </a:r>
                    </a:p>
                  </a:txBody>
                  <a:tcPr marL="30836" marR="30836" marT="15418" marB="154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Arial" charset="0"/>
                        </a:rPr>
                        <a:t>2 x USB 2.0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Arial" charset="0"/>
                        </a:rPr>
                        <a:t>2 </a:t>
                      </a:r>
                      <a:r>
                        <a:rPr kumimoji="0" lang="ru-RU" sz="1800" b="0" i="0" u="none" strike="noStrike" cap="none" normalizeH="0" baseline="0" smtClean="0">
                          <a:ln>
                            <a:noFill/>
                          </a:ln>
                          <a:solidFill>
                            <a:schemeClr val="tx1"/>
                          </a:solidFill>
                          <a:effectLst/>
                          <a:latin typeface="Arial" charset="0"/>
                        </a:rPr>
                        <a:t>х </a:t>
                      </a:r>
                      <a:r>
                        <a:rPr kumimoji="0" lang="en-US" sz="1800" b="0" i="0" u="none" strike="noStrike" cap="none" normalizeH="0" baseline="0" smtClean="0">
                          <a:ln>
                            <a:noFill/>
                          </a:ln>
                          <a:solidFill>
                            <a:schemeClr val="tx1"/>
                          </a:solidFill>
                          <a:effectLst/>
                          <a:latin typeface="Arial" charset="0"/>
                        </a:rPr>
                        <a:t>Audio </a:t>
                      </a:r>
                    </a:p>
                  </a:txBody>
                  <a:tcPr marL="32121" marR="32121" marT="9636" marB="9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5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Цвет лицевой панели</a:t>
                      </a:r>
                    </a:p>
                  </a:txBody>
                  <a:tcPr marL="30836" marR="30836" marT="15418" marB="154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Серебристый</a:t>
                      </a:r>
                    </a:p>
                  </a:txBody>
                  <a:tcPr marL="32121" marR="32121" marT="9636" marB="9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5154">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Разное</a:t>
                      </a:r>
                    </a:p>
                  </a:txBody>
                  <a:tcPr marL="30836" marR="30836" marT="15418" marB="154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305154">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Доп. информация</a:t>
                      </a:r>
                    </a:p>
                  </a:txBody>
                  <a:tcPr marL="30836" marR="30836" marT="15418" marB="154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305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Габариты (ШхВхГ)</a:t>
                      </a:r>
                    </a:p>
                  </a:txBody>
                  <a:tcPr marL="30836" marR="30836" marT="15418" marB="154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190 х 430 х 450 мм</a:t>
                      </a:r>
                    </a:p>
                  </a:txBody>
                  <a:tcPr marL="32121" marR="32121" marT="9636" marB="9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5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Вес</a:t>
                      </a:r>
                    </a:p>
                  </a:txBody>
                  <a:tcPr marL="30836" marR="30836" marT="15418" marB="154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5.2 кг</a:t>
                      </a:r>
                    </a:p>
                  </a:txBody>
                  <a:tcPr marL="32121" marR="32121" marT="9636" marB="9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 name="Таблица 6"/>
          <p:cNvGraphicFramePr>
            <a:graphicFrameLocks noGrp="1"/>
          </p:cNvGraphicFramePr>
          <p:nvPr/>
        </p:nvGraphicFramePr>
        <p:xfrm>
          <a:off x="371475" y="887413"/>
          <a:ext cx="3167063" cy="6958012"/>
        </p:xfrm>
        <a:graphic>
          <a:graphicData uri="http://schemas.openxmlformats.org/drawingml/2006/table">
            <a:tbl>
              <a:tblPr/>
              <a:tblGrid>
                <a:gridCol w="3167063"/>
              </a:tblGrid>
              <a:tr h="6958012">
                <a:tc>
                  <a:txBody>
                    <a:bodyPr/>
                    <a:lstStyle/>
                    <a:p>
                      <a:endParaRPr lang="ru-RU" sz="1800" dirty="0"/>
                    </a:p>
                  </a:txBody>
                  <a:tcPr marL="91434" marR="91434" marT="45724" marB="45724">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3937000" y="246063"/>
            <a:ext cx="5094288" cy="571500"/>
          </a:xfrm>
        </p:spPr>
        <p:txBody>
          <a:bodyPr/>
          <a:lstStyle/>
          <a:p>
            <a:pPr eaLnBrk="1" hangingPunct="1"/>
            <a:r>
              <a:rPr lang="ru-RU" sz="2800" smtClean="0"/>
              <a:t>Корпус компьютера</a:t>
            </a:r>
          </a:p>
        </p:txBody>
      </p:sp>
      <p:pic>
        <p:nvPicPr>
          <p:cNvPr id="18435" name="Содержимое 3" descr="корпус лицо.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08000" y="1174750"/>
            <a:ext cx="3416300" cy="5229225"/>
          </a:xfrm>
        </p:spPr>
      </p:pic>
      <p:sp>
        <p:nvSpPr>
          <p:cNvPr id="18436" name="TextBox 4"/>
          <p:cNvSpPr txBox="1">
            <a:spLocks noChangeArrowheads="1"/>
          </p:cNvSpPr>
          <p:nvPr/>
        </p:nvSpPr>
        <p:spPr bwMode="auto">
          <a:xfrm>
            <a:off x="4651375" y="1746250"/>
            <a:ext cx="3862388"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100"/>
              <a:t>Лицевая панель:</a:t>
            </a:r>
          </a:p>
          <a:p>
            <a:pPr eaLnBrk="1" hangingPunct="1"/>
            <a:r>
              <a:rPr lang="ru-RU" sz="2100"/>
              <a:t>Отсеки </a:t>
            </a:r>
            <a:r>
              <a:rPr lang="en-US" sz="2100"/>
              <a:t>CD, DVD </a:t>
            </a:r>
            <a:r>
              <a:rPr lang="ru-RU" sz="2100"/>
              <a:t>диска </a:t>
            </a:r>
          </a:p>
          <a:p>
            <a:pPr eaLnBrk="1" hangingPunct="1"/>
            <a:r>
              <a:rPr lang="ru-RU" sz="2100"/>
              <a:t>Отсеки флоппи диска</a:t>
            </a:r>
          </a:p>
          <a:p>
            <a:pPr eaLnBrk="1" hangingPunct="1"/>
            <a:r>
              <a:rPr lang="ru-RU" sz="2100"/>
              <a:t>Кнопка включения питания</a:t>
            </a:r>
          </a:p>
          <a:p>
            <a:pPr eaLnBrk="1" hangingPunct="1"/>
            <a:r>
              <a:rPr lang="ru-RU" sz="2100"/>
              <a:t>Индикация работы устройств</a:t>
            </a:r>
          </a:p>
          <a:p>
            <a:pPr eaLnBrk="1" hangingPunct="1"/>
            <a:r>
              <a:rPr lang="ru-RU" sz="2100"/>
              <a:t>ЖК индикатор</a:t>
            </a:r>
          </a:p>
          <a:p>
            <a:pPr eaLnBrk="1" hangingPunct="1"/>
            <a:r>
              <a:rPr lang="ru-RU" sz="2100"/>
              <a:t>Кнопка сброса</a:t>
            </a:r>
          </a:p>
        </p:txBody>
      </p:sp>
      <p:cxnSp>
        <p:nvCxnSpPr>
          <p:cNvPr id="18437" name="Прямая со стрелкой 7"/>
          <p:cNvCxnSpPr>
            <a:cxnSpLocks noChangeShapeType="1"/>
          </p:cNvCxnSpPr>
          <p:nvPr/>
        </p:nvCxnSpPr>
        <p:spPr bwMode="auto">
          <a:xfrm rot="10800000" flipV="1">
            <a:off x="2508250" y="2246313"/>
            <a:ext cx="2143125" cy="5715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438" name="Прямая со стрелкой 8"/>
          <p:cNvCxnSpPr>
            <a:cxnSpLocks noChangeShapeType="1"/>
          </p:cNvCxnSpPr>
          <p:nvPr/>
        </p:nvCxnSpPr>
        <p:spPr bwMode="auto">
          <a:xfrm rot="10800000" flipV="1">
            <a:off x="2079625" y="2603500"/>
            <a:ext cx="2643188" cy="14287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439" name="Прямая со стрелкой 9"/>
          <p:cNvCxnSpPr>
            <a:cxnSpLocks noChangeShapeType="1"/>
          </p:cNvCxnSpPr>
          <p:nvPr/>
        </p:nvCxnSpPr>
        <p:spPr bwMode="auto">
          <a:xfrm rot="10800000" flipV="1">
            <a:off x="3365500" y="2960688"/>
            <a:ext cx="1357313" cy="6429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440" name="Прямая со стрелкой 10"/>
          <p:cNvCxnSpPr>
            <a:cxnSpLocks noChangeShapeType="1"/>
          </p:cNvCxnSpPr>
          <p:nvPr/>
        </p:nvCxnSpPr>
        <p:spPr bwMode="auto">
          <a:xfrm rot="10800000" flipV="1">
            <a:off x="1436688" y="3246438"/>
            <a:ext cx="3214687" cy="15001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441" name="Прямая со стрелкой 11"/>
          <p:cNvCxnSpPr>
            <a:cxnSpLocks noChangeShapeType="1"/>
          </p:cNvCxnSpPr>
          <p:nvPr/>
        </p:nvCxnSpPr>
        <p:spPr bwMode="auto">
          <a:xfrm rot="10800000" flipV="1">
            <a:off x="3294063" y="3532188"/>
            <a:ext cx="1357312" cy="78581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442" name="Прямая со стрелкой 12"/>
          <p:cNvCxnSpPr>
            <a:cxnSpLocks noChangeShapeType="1"/>
          </p:cNvCxnSpPr>
          <p:nvPr/>
        </p:nvCxnSpPr>
        <p:spPr bwMode="auto">
          <a:xfrm rot="10800000" flipV="1">
            <a:off x="1865313" y="3889375"/>
            <a:ext cx="2786062" cy="1143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43" name="Rectangle 1"/>
          <p:cNvSpPr>
            <a:spLocks noChangeArrowheads="1"/>
          </p:cNvSpPr>
          <p:nvPr/>
        </p:nvSpPr>
        <p:spPr bwMode="auto">
          <a:xfrm>
            <a:off x="4068763" y="3983038"/>
            <a:ext cx="709295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50850">
              <a:tabLst>
                <a:tab pos="1046163" algn="l"/>
              </a:tabLst>
            </a:pPr>
            <a:r>
              <a:rPr lang="ru-RU" sz="2400" b="1">
                <a:cs typeface="Times New Roman" pitchFamily="18" charset="0"/>
              </a:rPr>
              <a:t>Основные технические характеристики:</a:t>
            </a:r>
            <a:endParaRPr lang="ru-RU" sz="2400"/>
          </a:p>
          <a:p>
            <a:pPr marL="457200" lvl="1" indent="0" eaLnBrk="0" hangingPunct="0">
              <a:buClr>
                <a:schemeClr val="tx1"/>
              </a:buClr>
              <a:buSzPct val="100000"/>
              <a:buFont typeface="Symbol" pitchFamily="18" charset="2"/>
              <a:buChar char=""/>
              <a:tabLst>
                <a:tab pos="1046163" algn="l"/>
              </a:tabLst>
            </a:pPr>
            <a:r>
              <a:rPr lang="ru-RU" sz="2400">
                <a:cs typeface="Times New Roman" pitchFamily="18" charset="0"/>
              </a:rPr>
              <a:t>Мощность блока питания (от 250 до 600 Вт)</a:t>
            </a:r>
            <a:endParaRPr lang="ru-RU" sz="2400"/>
          </a:p>
          <a:p>
            <a:pPr marL="457200" lvl="1" indent="0" eaLnBrk="0" hangingPunct="0">
              <a:buClr>
                <a:schemeClr val="tx1"/>
              </a:buClr>
              <a:buSzPct val="100000"/>
              <a:buFont typeface="Symbol" pitchFamily="18" charset="2"/>
              <a:buChar char=""/>
              <a:tabLst>
                <a:tab pos="1046163" algn="l"/>
              </a:tabLst>
            </a:pPr>
            <a:r>
              <a:rPr lang="ru-RU" sz="2400">
                <a:cs typeface="Times New Roman" pitchFamily="18" charset="0"/>
              </a:rPr>
              <a:t>Форм фактор МВ (как правило определяет кол-во гнёзд для подключения устройств 5,25” и 3,5”)</a:t>
            </a:r>
            <a:endParaRPr lang="ru-RU" sz="2400"/>
          </a:p>
          <a:p>
            <a:pPr marL="457200" lvl="1" indent="0" eaLnBrk="0" hangingPunct="0">
              <a:buClr>
                <a:schemeClr val="tx1"/>
              </a:buClr>
              <a:buSzPct val="100000"/>
              <a:buFont typeface="Symbol" pitchFamily="18" charset="2"/>
              <a:buChar char=""/>
              <a:tabLst>
                <a:tab pos="1046163" algn="l"/>
              </a:tabLst>
            </a:pPr>
            <a:r>
              <a:rPr lang="ru-RU" sz="2400">
                <a:cs typeface="Times New Roman" pitchFamily="18" charset="0"/>
              </a:rPr>
              <a:t>Наличие и кол-во дополнительных вентиляторов</a:t>
            </a:r>
            <a:endParaRPr lang="ru-RU" sz="2400"/>
          </a:p>
          <a:p>
            <a:pPr marL="457200" lvl="1" indent="0" eaLnBrk="0" hangingPunct="0">
              <a:buClr>
                <a:schemeClr val="tx1"/>
              </a:buClr>
              <a:buSzPct val="100000"/>
              <a:buFont typeface="Symbol" pitchFamily="18" charset="2"/>
              <a:buChar char=""/>
              <a:tabLst>
                <a:tab pos="1046163" algn="l"/>
              </a:tabLst>
            </a:pPr>
            <a:r>
              <a:rPr lang="ru-RU" sz="2400">
                <a:cs typeface="Times New Roman" pitchFamily="18" charset="0"/>
              </a:rPr>
              <a:t>Наличие дополнительных функций (ЖК дисплеи, регуляторы вентиляторов, крышки для отсеков и т.д.)</a:t>
            </a:r>
            <a:endParaRPr lang="ru-RU" sz="2400"/>
          </a:p>
        </p:txBody>
      </p:sp>
      <p:sp>
        <p:nvSpPr>
          <p:cNvPr id="18444" name="TextBox 20"/>
          <p:cNvSpPr txBox="1">
            <a:spLocks noChangeArrowheads="1"/>
          </p:cNvSpPr>
          <p:nvPr/>
        </p:nvSpPr>
        <p:spPr bwMode="auto">
          <a:xfrm>
            <a:off x="252413" y="6697663"/>
            <a:ext cx="4117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100"/>
              <a:t>Диапазон цен: 1000 -20000 руб.</a:t>
            </a:r>
          </a:p>
          <a:p>
            <a:pPr eaLnBrk="1" hangingPunct="1"/>
            <a:r>
              <a:rPr lang="ru-RU" sz="2100"/>
              <a:t>Разумная цена до 3000 руб.</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1008063" y="317500"/>
            <a:ext cx="9594850" cy="714375"/>
          </a:xfrm>
        </p:spPr>
        <p:txBody>
          <a:bodyPr/>
          <a:lstStyle/>
          <a:p>
            <a:pPr eaLnBrk="1" hangingPunct="1"/>
            <a:r>
              <a:rPr lang="ru-RU" sz="4000" smtClean="0">
                <a:solidFill>
                  <a:schemeClr val="tx1"/>
                </a:solidFill>
              </a:rPr>
              <a:t>Материнская плата (Системная плата)</a:t>
            </a:r>
            <a:endParaRPr lang="ru-RU" sz="4000" smtClean="0"/>
          </a:p>
        </p:txBody>
      </p:sp>
      <p:sp>
        <p:nvSpPr>
          <p:cNvPr id="19459" name="Содержимое 2"/>
          <p:cNvSpPr>
            <a:spLocks noGrp="1"/>
          </p:cNvSpPr>
          <p:nvPr>
            <p:ph idx="1"/>
          </p:nvPr>
        </p:nvSpPr>
        <p:spPr>
          <a:xfrm>
            <a:off x="508000" y="1317625"/>
            <a:ext cx="10044113" cy="4214813"/>
          </a:xfrm>
        </p:spPr>
        <p:txBody>
          <a:bodyPr/>
          <a:lstStyle/>
          <a:p>
            <a:pPr eaLnBrk="1" hangingPunct="1"/>
            <a:r>
              <a:rPr lang="ru-RU" sz="3200" smtClean="0"/>
              <a:t>Основная плата ПК. </a:t>
            </a:r>
          </a:p>
          <a:p>
            <a:pPr eaLnBrk="1" hangingPunct="1"/>
            <a:r>
              <a:rPr lang="ru-RU" sz="3200" smtClean="0"/>
              <a:t>Предназначена для подключения и соединения различных блоков и устройств персонального компьютера между собой. В основном содержит 4 шины (данных, адресную, управления и питания и логику управления этими шинами, а также контроллеры для внешних подключаемых устройств)</a:t>
            </a:r>
            <a:endParaRPr lang="ru-RU" smtClean="0"/>
          </a:p>
        </p:txBody>
      </p:sp>
      <p:sp>
        <p:nvSpPr>
          <p:cNvPr id="19460" name="TextBox 3"/>
          <p:cNvSpPr txBox="1">
            <a:spLocks noChangeArrowheads="1"/>
          </p:cNvSpPr>
          <p:nvPr/>
        </p:nvSpPr>
        <p:spPr bwMode="auto">
          <a:xfrm>
            <a:off x="1293813" y="6175375"/>
            <a:ext cx="5486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800"/>
              <a:t>Диапазон цен: 1000 -20000 руб.</a:t>
            </a:r>
          </a:p>
          <a:p>
            <a:pPr eaLnBrk="1" hangingPunct="1"/>
            <a:r>
              <a:rPr lang="ru-RU" sz="2800"/>
              <a:t>Разумная цена до 10000 руб.</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microstar.ru/images/product_img/mbd_img/7353v1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8313" y="1960563"/>
            <a:ext cx="543083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Заголовок 1"/>
          <p:cNvSpPr>
            <a:spLocks noGrp="1"/>
          </p:cNvSpPr>
          <p:nvPr>
            <p:ph type="title"/>
          </p:nvPr>
        </p:nvSpPr>
        <p:spPr>
          <a:xfrm>
            <a:off x="365125" y="317500"/>
            <a:ext cx="10431463" cy="571500"/>
          </a:xfrm>
        </p:spPr>
        <p:txBody>
          <a:bodyPr/>
          <a:lstStyle/>
          <a:p>
            <a:pPr eaLnBrk="1" hangingPunct="1"/>
            <a:r>
              <a:rPr lang="ru-RU" sz="3600" smtClean="0">
                <a:solidFill>
                  <a:schemeClr val="tx1"/>
                </a:solidFill>
              </a:rPr>
              <a:t>Материнская плата (Системная плата</a:t>
            </a:r>
            <a:r>
              <a:rPr lang="en-US" sz="3600" smtClean="0">
                <a:solidFill>
                  <a:schemeClr val="tx1"/>
                </a:solidFill>
              </a:rPr>
              <a:t>, MB</a:t>
            </a:r>
            <a:r>
              <a:rPr lang="ru-RU" sz="3600" smtClean="0">
                <a:solidFill>
                  <a:schemeClr val="tx1"/>
                </a:solidFill>
              </a:rPr>
              <a:t>)</a:t>
            </a:r>
            <a:endParaRPr lang="ru-RU" sz="3600" smtClean="0"/>
          </a:p>
        </p:txBody>
      </p:sp>
      <p:sp>
        <p:nvSpPr>
          <p:cNvPr id="20484" name="TextBox 4"/>
          <p:cNvSpPr txBox="1">
            <a:spLocks noChangeArrowheads="1"/>
          </p:cNvSpPr>
          <p:nvPr/>
        </p:nvSpPr>
        <p:spPr bwMode="auto">
          <a:xfrm>
            <a:off x="8577263" y="2246313"/>
            <a:ext cx="2584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Разъём центрального </a:t>
            </a:r>
          </a:p>
          <a:p>
            <a:pPr eaLnBrk="1" hangingPunct="1"/>
            <a:r>
              <a:rPr lang="ru-RU"/>
              <a:t>процессора</a:t>
            </a:r>
          </a:p>
        </p:txBody>
      </p:sp>
      <p:sp>
        <p:nvSpPr>
          <p:cNvPr id="20485" name="TextBox 5"/>
          <p:cNvSpPr txBox="1">
            <a:spLocks noChangeArrowheads="1"/>
          </p:cNvSpPr>
          <p:nvPr/>
        </p:nvSpPr>
        <p:spPr bwMode="auto">
          <a:xfrm>
            <a:off x="7939088" y="960438"/>
            <a:ext cx="2917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hlinkClick r:id="rId3" action="ppaction://hlinksldjump"/>
              </a:rPr>
              <a:t>Задняя панель </a:t>
            </a:r>
            <a:r>
              <a:rPr lang="ru-RU"/>
              <a:t>для </a:t>
            </a:r>
          </a:p>
          <a:p>
            <a:pPr eaLnBrk="1" hangingPunct="1"/>
            <a:r>
              <a:rPr lang="ru-RU"/>
              <a:t>подключаемых устройств</a:t>
            </a:r>
          </a:p>
        </p:txBody>
      </p:sp>
      <p:sp>
        <p:nvSpPr>
          <p:cNvPr id="20486" name="TextBox 6"/>
          <p:cNvSpPr txBox="1">
            <a:spLocks noChangeArrowheads="1"/>
          </p:cNvSpPr>
          <p:nvPr/>
        </p:nvSpPr>
        <p:spPr bwMode="auto">
          <a:xfrm>
            <a:off x="2722563" y="1103313"/>
            <a:ext cx="1643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hlinkClick r:id="rId4" action="ppaction://hlinksldjump"/>
              </a:rPr>
              <a:t>Чипсет</a:t>
            </a:r>
            <a:r>
              <a:rPr lang="ru-RU"/>
              <a:t> набор</a:t>
            </a:r>
          </a:p>
        </p:txBody>
      </p:sp>
      <p:sp>
        <p:nvSpPr>
          <p:cNvPr id="20487" name="TextBox 7"/>
          <p:cNvSpPr txBox="1">
            <a:spLocks noChangeArrowheads="1"/>
          </p:cNvSpPr>
          <p:nvPr/>
        </p:nvSpPr>
        <p:spPr bwMode="auto">
          <a:xfrm>
            <a:off x="8510588" y="5175250"/>
            <a:ext cx="2651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Разъёмы подключения </a:t>
            </a:r>
          </a:p>
          <a:p>
            <a:pPr eaLnBrk="1" hangingPunct="1"/>
            <a:r>
              <a:rPr lang="ru-RU"/>
              <a:t>оперативной памяти </a:t>
            </a:r>
          </a:p>
          <a:p>
            <a:pPr eaLnBrk="1" hangingPunct="1"/>
            <a:r>
              <a:rPr lang="ru-RU"/>
              <a:t>(ОЗУ)</a:t>
            </a:r>
          </a:p>
        </p:txBody>
      </p:sp>
      <p:sp>
        <p:nvSpPr>
          <p:cNvPr id="20488" name="TextBox 8"/>
          <p:cNvSpPr txBox="1">
            <a:spLocks noChangeArrowheads="1"/>
          </p:cNvSpPr>
          <p:nvPr/>
        </p:nvSpPr>
        <p:spPr bwMode="auto">
          <a:xfrm>
            <a:off x="8510588" y="3032125"/>
            <a:ext cx="2084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Разъёмы питания</a:t>
            </a:r>
          </a:p>
        </p:txBody>
      </p:sp>
      <p:sp>
        <p:nvSpPr>
          <p:cNvPr id="20489" name="TextBox 9"/>
          <p:cNvSpPr txBox="1">
            <a:spLocks noChangeArrowheads="1"/>
          </p:cNvSpPr>
          <p:nvPr/>
        </p:nvSpPr>
        <p:spPr bwMode="auto">
          <a:xfrm>
            <a:off x="8423275" y="3746500"/>
            <a:ext cx="2809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Радиаторы охлаждения </a:t>
            </a:r>
          </a:p>
          <a:p>
            <a:pPr eaLnBrk="1" hangingPunct="1"/>
            <a:r>
              <a:rPr lang="ru-RU"/>
              <a:t>возможны вентиляторы)</a:t>
            </a:r>
          </a:p>
        </p:txBody>
      </p:sp>
      <p:sp>
        <p:nvSpPr>
          <p:cNvPr id="20490" name="TextBox 10"/>
          <p:cNvSpPr txBox="1">
            <a:spLocks noChangeArrowheads="1"/>
          </p:cNvSpPr>
          <p:nvPr/>
        </p:nvSpPr>
        <p:spPr bwMode="auto">
          <a:xfrm>
            <a:off x="222250" y="1817688"/>
            <a:ext cx="27035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Разъёмы подключения </a:t>
            </a:r>
          </a:p>
          <a:p>
            <a:pPr eaLnBrk="1" hangingPunct="1"/>
            <a:r>
              <a:rPr lang="ru-RU"/>
              <a:t>дополнительных </a:t>
            </a:r>
          </a:p>
          <a:p>
            <a:pPr eaLnBrk="1" hangingPunct="1"/>
            <a:r>
              <a:rPr lang="ru-RU"/>
              <a:t>внутренних устройств</a:t>
            </a:r>
          </a:p>
        </p:txBody>
      </p:sp>
      <p:sp>
        <p:nvSpPr>
          <p:cNvPr id="20491" name="TextBox 11"/>
          <p:cNvSpPr txBox="1">
            <a:spLocks noChangeArrowheads="1"/>
          </p:cNvSpPr>
          <p:nvPr/>
        </p:nvSpPr>
        <p:spPr bwMode="auto">
          <a:xfrm>
            <a:off x="4651375" y="1317625"/>
            <a:ext cx="2951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Разъёмы для видеокарты</a:t>
            </a:r>
          </a:p>
        </p:txBody>
      </p:sp>
      <p:sp>
        <p:nvSpPr>
          <p:cNvPr id="20492" name="TextBox 12"/>
          <p:cNvSpPr txBox="1">
            <a:spLocks noChangeArrowheads="1"/>
          </p:cNvSpPr>
          <p:nvPr/>
        </p:nvSpPr>
        <p:spPr bwMode="auto">
          <a:xfrm>
            <a:off x="436563" y="4746625"/>
            <a:ext cx="2049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Разъёмы панели </a:t>
            </a:r>
          </a:p>
          <a:p>
            <a:pPr eaLnBrk="1" hangingPunct="1"/>
            <a:r>
              <a:rPr lang="ru-RU"/>
              <a:t>управления</a:t>
            </a:r>
          </a:p>
        </p:txBody>
      </p:sp>
      <p:sp>
        <p:nvSpPr>
          <p:cNvPr id="20493" name="TextBox 13"/>
          <p:cNvSpPr txBox="1">
            <a:spLocks noChangeArrowheads="1"/>
          </p:cNvSpPr>
          <p:nvPr/>
        </p:nvSpPr>
        <p:spPr bwMode="auto">
          <a:xfrm>
            <a:off x="6081713" y="6889750"/>
            <a:ext cx="4090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Разъёмы  (порты) для подключения </a:t>
            </a:r>
          </a:p>
          <a:p>
            <a:pPr eaLnBrk="1" hangingPunct="1"/>
            <a:r>
              <a:rPr lang="ru-RU"/>
              <a:t>внутренних устройств </a:t>
            </a:r>
          </a:p>
        </p:txBody>
      </p:sp>
      <p:sp>
        <p:nvSpPr>
          <p:cNvPr id="20494" name="TextBox 14"/>
          <p:cNvSpPr txBox="1">
            <a:spLocks noChangeArrowheads="1"/>
          </p:cNvSpPr>
          <p:nvPr/>
        </p:nvSpPr>
        <p:spPr bwMode="auto">
          <a:xfrm>
            <a:off x="722313" y="6746875"/>
            <a:ext cx="3286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Разъёмы для подключения </a:t>
            </a:r>
          </a:p>
          <a:p>
            <a:pPr eaLnBrk="1" hangingPunct="1"/>
            <a:r>
              <a:rPr lang="en-US"/>
              <a:t>SATA  </a:t>
            </a:r>
            <a:r>
              <a:rPr lang="ru-RU"/>
              <a:t>и </a:t>
            </a:r>
            <a:r>
              <a:rPr lang="en-US"/>
              <a:t>USB </a:t>
            </a:r>
            <a:r>
              <a:rPr lang="ru-RU"/>
              <a:t>устройств  </a:t>
            </a:r>
          </a:p>
        </p:txBody>
      </p:sp>
      <p:cxnSp>
        <p:nvCxnSpPr>
          <p:cNvPr id="20495" name="Прямая со стрелкой 16"/>
          <p:cNvCxnSpPr>
            <a:cxnSpLocks noChangeShapeType="1"/>
            <a:stCxn id="20485" idx="1"/>
          </p:cNvCxnSpPr>
          <p:nvPr/>
        </p:nvCxnSpPr>
        <p:spPr bwMode="auto">
          <a:xfrm rot="10800000" flipV="1">
            <a:off x="6796088" y="1284288"/>
            <a:ext cx="1143000" cy="747712"/>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496" name="Прямая со стрелкой 18"/>
          <p:cNvCxnSpPr>
            <a:cxnSpLocks noChangeShapeType="1"/>
            <a:stCxn id="20494" idx="0"/>
          </p:cNvCxnSpPr>
          <p:nvPr/>
        </p:nvCxnSpPr>
        <p:spPr bwMode="auto">
          <a:xfrm rot="5400000" flipH="1" flipV="1">
            <a:off x="1758157" y="5353843"/>
            <a:ext cx="2000250" cy="785813"/>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497" name="Прямая со стрелкой 19"/>
          <p:cNvCxnSpPr>
            <a:cxnSpLocks noChangeShapeType="1"/>
            <a:stCxn id="20494" idx="0"/>
          </p:cNvCxnSpPr>
          <p:nvPr/>
        </p:nvCxnSpPr>
        <p:spPr bwMode="auto">
          <a:xfrm rot="5400000" flipH="1" flipV="1">
            <a:off x="2972594" y="5568156"/>
            <a:ext cx="571500" cy="1785938"/>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498" name="Прямая со стрелкой 20"/>
          <p:cNvCxnSpPr>
            <a:cxnSpLocks noChangeShapeType="1"/>
            <a:stCxn id="20489" idx="1"/>
          </p:cNvCxnSpPr>
          <p:nvPr/>
        </p:nvCxnSpPr>
        <p:spPr bwMode="auto">
          <a:xfrm rot="10800000" flipV="1">
            <a:off x="6081713" y="4070350"/>
            <a:ext cx="2341562" cy="24765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499" name="Прямая со стрелкой 21"/>
          <p:cNvCxnSpPr>
            <a:cxnSpLocks noChangeShapeType="1"/>
            <a:stCxn id="20488" idx="1"/>
          </p:cNvCxnSpPr>
          <p:nvPr/>
        </p:nvCxnSpPr>
        <p:spPr bwMode="auto">
          <a:xfrm rot="10800000" flipV="1">
            <a:off x="6081713" y="3216275"/>
            <a:ext cx="2428875" cy="3173413"/>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00" name="Прямая со стрелкой 22"/>
          <p:cNvCxnSpPr>
            <a:cxnSpLocks noChangeShapeType="1"/>
            <a:stCxn id="20488" idx="1"/>
          </p:cNvCxnSpPr>
          <p:nvPr/>
        </p:nvCxnSpPr>
        <p:spPr bwMode="auto">
          <a:xfrm rot="10800000">
            <a:off x="8224838" y="3103563"/>
            <a:ext cx="285750" cy="112712"/>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01" name="Прямая со стрелкой 23"/>
          <p:cNvCxnSpPr>
            <a:cxnSpLocks noChangeShapeType="1"/>
            <a:stCxn id="20484" idx="1"/>
          </p:cNvCxnSpPr>
          <p:nvPr/>
        </p:nvCxnSpPr>
        <p:spPr bwMode="auto">
          <a:xfrm rot="10800000" flipV="1">
            <a:off x="7439025" y="2570163"/>
            <a:ext cx="1138238" cy="1319212"/>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02" name="Прямая со стрелкой 24"/>
          <p:cNvCxnSpPr>
            <a:cxnSpLocks noChangeShapeType="1"/>
            <a:stCxn id="20487" idx="1"/>
          </p:cNvCxnSpPr>
          <p:nvPr/>
        </p:nvCxnSpPr>
        <p:spPr bwMode="auto">
          <a:xfrm rot="10800000" flipV="1">
            <a:off x="7081838" y="5637213"/>
            <a:ext cx="1428750" cy="180975"/>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03" name="Прямая со стрелкой 25"/>
          <p:cNvCxnSpPr>
            <a:cxnSpLocks noChangeShapeType="1"/>
            <a:stCxn id="20487" idx="1"/>
          </p:cNvCxnSpPr>
          <p:nvPr/>
        </p:nvCxnSpPr>
        <p:spPr bwMode="auto">
          <a:xfrm rot="10800000">
            <a:off x="7081838" y="5532438"/>
            <a:ext cx="1428750" cy="104775"/>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04" name="Прямая со стрелкой 26"/>
          <p:cNvCxnSpPr>
            <a:cxnSpLocks noChangeShapeType="1"/>
            <a:stCxn id="20493" idx="1"/>
          </p:cNvCxnSpPr>
          <p:nvPr/>
        </p:nvCxnSpPr>
        <p:spPr bwMode="auto">
          <a:xfrm rot="10800000">
            <a:off x="4865688" y="6532563"/>
            <a:ext cx="1216025" cy="681037"/>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05" name="Прямая со стрелкой 49"/>
          <p:cNvCxnSpPr>
            <a:cxnSpLocks noChangeShapeType="1"/>
            <a:stCxn id="20486" idx="1"/>
          </p:cNvCxnSpPr>
          <p:nvPr/>
        </p:nvCxnSpPr>
        <p:spPr bwMode="auto">
          <a:xfrm rot="10800000" flipH="1" flipV="1">
            <a:off x="2722563" y="1287463"/>
            <a:ext cx="1357312" cy="1173162"/>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06" name="Прямая со стрелкой 50"/>
          <p:cNvCxnSpPr>
            <a:cxnSpLocks noChangeShapeType="1"/>
            <a:stCxn id="20491" idx="1"/>
          </p:cNvCxnSpPr>
          <p:nvPr/>
        </p:nvCxnSpPr>
        <p:spPr bwMode="auto">
          <a:xfrm rot="10800000" flipH="1" flipV="1">
            <a:off x="4651375" y="1501775"/>
            <a:ext cx="500063" cy="1458913"/>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07" name="Прямая со стрелкой 51"/>
          <p:cNvCxnSpPr>
            <a:cxnSpLocks noChangeShapeType="1"/>
            <a:stCxn id="20490" idx="2"/>
          </p:cNvCxnSpPr>
          <p:nvPr/>
        </p:nvCxnSpPr>
        <p:spPr bwMode="auto">
          <a:xfrm rot="16200000" flipH="1">
            <a:off x="2003425" y="2312988"/>
            <a:ext cx="933450" cy="179070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08" name="Прямая со стрелкой 52"/>
          <p:cNvCxnSpPr>
            <a:cxnSpLocks noChangeShapeType="1"/>
            <a:stCxn id="20492" idx="3"/>
          </p:cNvCxnSpPr>
          <p:nvPr/>
        </p:nvCxnSpPr>
        <p:spPr bwMode="auto">
          <a:xfrm>
            <a:off x="2486025" y="5070475"/>
            <a:ext cx="593725" cy="53340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09" name="Прямая со стрелкой 61"/>
          <p:cNvCxnSpPr>
            <a:cxnSpLocks noChangeShapeType="1"/>
            <a:stCxn id="20486" idx="1"/>
          </p:cNvCxnSpPr>
          <p:nvPr/>
        </p:nvCxnSpPr>
        <p:spPr bwMode="auto">
          <a:xfrm rot="10800000" flipH="1" flipV="1">
            <a:off x="2722563" y="1287463"/>
            <a:ext cx="1357312" cy="324485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10" name="Прямая со стрелкой 64"/>
          <p:cNvCxnSpPr>
            <a:cxnSpLocks noChangeShapeType="1"/>
            <a:stCxn id="20486" idx="1"/>
          </p:cNvCxnSpPr>
          <p:nvPr/>
        </p:nvCxnSpPr>
        <p:spPr bwMode="auto">
          <a:xfrm rot="10800000" flipH="1" flipV="1">
            <a:off x="2722563" y="1287463"/>
            <a:ext cx="2357437" cy="2316162"/>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0511" name="TextBox 70"/>
          <p:cNvSpPr txBox="1">
            <a:spLocks noChangeArrowheads="1"/>
          </p:cNvSpPr>
          <p:nvPr/>
        </p:nvSpPr>
        <p:spPr bwMode="auto">
          <a:xfrm>
            <a:off x="293688" y="3603625"/>
            <a:ext cx="16430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Аккумулятор ПЗУ и </a:t>
            </a:r>
            <a:r>
              <a:rPr lang="en-US"/>
              <a:t>CMOS </a:t>
            </a:r>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08000" y="174625"/>
            <a:ext cx="10044113" cy="566738"/>
          </a:xfrm>
        </p:spPr>
        <p:txBody>
          <a:bodyPr/>
          <a:lstStyle/>
          <a:p>
            <a:pPr eaLnBrk="1" hangingPunct="1"/>
            <a:r>
              <a:rPr lang="ru-RU" sz="4300" b="1" i="1" smtClean="0"/>
              <a:t>1. Классификация компьютеров</a:t>
            </a:r>
          </a:p>
        </p:txBody>
      </p:sp>
      <p:sp>
        <p:nvSpPr>
          <p:cNvPr id="3075" name="Rectangle 3"/>
          <p:cNvSpPr>
            <a:spLocks noGrp="1" noChangeArrowheads="1"/>
          </p:cNvSpPr>
          <p:nvPr>
            <p:ph type="body" idx="1"/>
          </p:nvPr>
        </p:nvSpPr>
        <p:spPr>
          <a:xfrm>
            <a:off x="482600" y="889000"/>
            <a:ext cx="10045700" cy="2357438"/>
          </a:xfrm>
        </p:spPr>
        <p:txBody>
          <a:bodyPr/>
          <a:lstStyle/>
          <a:p>
            <a:pPr eaLnBrk="1" hangingPunct="1">
              <a:lnSpc>
                <a:spcPct val="80000"/>
              </a:lnSpc>
            </a:pPr>
            <a:r>
              <a:rPr lang="ru-RU" sz="3300" smtClean="0"/>
              <a:t>1. Супер компьютеры</a:t>
            </a:r>
          </a:p>
          <a:p>
            <a:pPr eaLnBrk="1" hangingPunct="1">
              <a:lnSpc>
                <a:spcPct val="80000"/>
              </a:lnSpc>
              <a:buFontTx/>
              <a:buNone/>
            </a:pPr>
            <a:r>
              <a:rPr lang="ru-RU" smtClean="0"/>
              <a:t>   </a:t>
            </a:r>
            <a:r>
              <a:rPr lang="ru-RU" sz="2800" smtClean="0"/>
              <a:t>Компьютеры используемые организациями и учреждениями чаще всего государственными для решения научных и стратегических задач (расчёты траекторий движения различных тел, математические расчёты и т.д.)</a:t>
            </a:r>
          </a:p>
        </p:txBody>
      </p:sp>
      <p:sp>
        <p:nvSpPr>
          <p:cNvPr id="3076" name="Rectangle 6"/>
          <p:cNvSpPr>
            <a:spLocks noChangeArrowheads="1"/>
          </p:cNvSpPr>
          <p:nvPr/>
        </p:nvSpPr>
        <p:spPr bwMode="auto">
          <a:xfrm>
            <a:off x="3060700" y="3455988"/>
            <a:ext cx="7851775"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93" tIns="54396" rIns="108793" bIns="54396">
            <a:spAutoFit/>
          </a:bodyPr>
          <a:lstStyle/>
          <a:p>
            <a:pPr defTabSz="1085850">
              <a:buFontTx/>
              <a:buChar char="•"/>
            </a:pPr>
            <a:r>
              <a:rPr lang="ru-RU" sz="3300"/>
              <a:t>2. Большие компьютеры (Базы данных, серверы и сетевые  станции)</a:t>
            </a:r>
            <a:r>
              <a:rPr lang="ru-RU" sz="3900"/>
              <a:t> </a:t>
            </a:r>
          </a:p>
          <a:p>
            <a:pPr defTabSz="1085850"/>
            <a:r>
              <a:rPr lang="ru-RU" sz="2100"/>
              <a:t>     </a:t>
            </a:r>
            <a:r>
              <a:rPr lang="ru-RU" sz="2800"/>
              <a:t>Компьютеры используемые, как правило организациями и учреждениями для решения научных и учебных задач, организации доступа к различного рода информации  и т.д.</a:t>
            </a:r>
          </a:p>
        </p:txBody>
      </p:sp>
      <p:pic>
        <p:nvPicPr>
          <p:cNvPr id="3077" name="Picture 10" descr="IBM System Storage DS3200 Exp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1650" y="6769100"/>
            <a:ext cx="2373313"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1" descr="Безимени-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563" y="4032250"/>
            <a:ext cx="24638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3" descr="Сервер-вертикальный"/>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3813" y="5603875"/>
            <a:ext cx="1422400"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lstStyle/>
          <a:p>
            <a:pPr eaLnBrk="1" hangingPunct="1"/>
            <a:r>
              <a:rPr lang="ru-RU" smtClean="0"/>
              <a:t>Разъёмы задней панели ПК</a:t>
            </a:r>
          </a:p>
        </p:txBody>
      </p:sp>
      <p:pic>
        <p:nvPicPr>
          <p:cNvPr id="21507" name="Рисунок 3" descr="Разъёмы задней панели.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6413" y="1846263"/>
            <a:ext cx="101473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6"/>
          <p:cNvSpPr txBox="1">
            <a:spLocks noChangeArrowheads="1"/>
          </p:cNvSpPr>
          <p:nvPr/>
        </p:nvSpPr>
        <p:spPr bwMode="auto">
          <a:xfrm>
            <a:off x="6938963" y="7246938"/>
            <a:ext cx="26876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100">
                <a:hlinkClick r:id="rId3" action="ppaction://hlinksldjump"/>
              </a:rPr>
              <a:t>Возврат к схеме МБ</a:t>
            </a:r>
            <a:endParaRPr lang="ru-RU" sz="21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579438" y="174625"/>
            <a:ext cx="10044112" cy="571500"/>
          </a:xfrm>
        </p:spPr>
        <p:txBody>
          <a:bodyPr/>
          <a:lstStyle/>
          <a:p>
            <a:pPr eaLnBrk="1" hangingPunct="1"/>
            <a:r>
              <a:rPr lang="ru-RU" sz="4000" smtClean="0"/>
              <a:t>Основные технические характеристики</a:t>
            </a:r>
          </a:p>
        </p:txBody>
      </p:sp>
      <p:graphicFrame>
        <p:nvGraphicFramePr>
          <p:cNvPr id="20537" name="Group 57"/>
          <p:cNvGraphicFramePr>
            <a:graphicFrameLocks noGrp="1"/>
          </p:cNvGraphicFramePr>
          <p:nvPr/>
        </p:nvGraphicFramePr>
        <p:xfrm>
          <a:off x="508000" y="817563"/>
          <a:ext cx="10429875" cy="6607175"/>
        </p:xfrm>
        <a:graphic>
          <a:graphicData uri="http://schemas.openxmlformats.org/drawingml/2006/table">
            <a:tbl>
              <a:tblPr/>
              <a:tblGrid>
                <a:gridCol w="3128963"/>
                <a:gridCol w="7300912"/>
              </a:tblGrid>
              <a:tr h="3322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Название товара</a:t>
                      </a:r>
                    </a:p>
                  </a:txBody>
                  <a:tcPr marL="57936" marR="57936" marT="28971" marB="289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Материнская плата MSI X38 Platinum </a:t>
                      </a:r>
                    </a:p>
                  </a:txBody>
                  <a:tcPr marL="60350" marR="60350" marT="18107" marB="181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22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Модель</a:t>
                      </a:r>
                    </a:p>
                  </a:txBody>
                  <a:tcPr marL="57936" marR="57936" marT="28971" marB="289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latin typeface="Arial" charset="0"/>
                        </a:rPr>
                        <a:t>X38 Platinum </a:t>
                      </a:r>
                    </a:p>
                  </a:txBody>
                  <a:tcPr marL="60350" marR="60350" marT="18107" marB="181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22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Код производителя</a:t>
                      </a:r>
                    </a:p>
                  </a:txBody>
                  <a:tcPr marL="57936" marR="57936" marT="28971" marB="289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7353</a:t>
                      </a:r>
                    </a:p>
                  </a:txBody>
                  <a:tcPr marL="60350" marR="60350" marT="18107" marB="181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229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Спецификация</a:t>
                      </a:r>
                    </a:p>
                  </a:txBody>
                  <a:tcPr marL="57936" marR="57936" marT="28971" marB="289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33229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Архитектура</a:t>
                      </a:r>
                    </a:p>
                  </a:txBody>
                  <a:tcPr marL="57936" marR="57936" marT="28971" marB="289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4953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Семейство процессоров</a:t>
                      </a:r>
                    </a:p>
                  </a:txBody>
                  <a:tcPr marL="57936" marR="57936" marT="28971" marB="289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latin typeface="Arial" charset="0"/>
                        </a:rPr>
                        <a:t>Socket 775</a:t>
                      </a:r>
                    </a:p>
                  </a:txBody>
                  <a:tcPr marL="60350" marR="60350" marT="18107" marB="181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6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Поддерживаемые процессоры</a:t>
                      </a:r>
                    </a:p>
                  </a:txBody>
                  <a:tcPr marL="57936" marR="57936" marT="28971" marB="289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it-IT" sz="1800" b="1" i="0" u="none" strike="noStrike" cap="none" normalizeH="0" baseline="0" smtClean="0">
                          <a:ln>
                            <a:noFill/>
                          </a:ln>
                          <a:solidFill>
                            <a:schemeClr val="tx1"/>
                          </a:solidFill>
                          <a:effectLst/>
                          <a:latin typeface="Arial" charset="0"/>
                        </a:rPr>
                        <a:t>Intel Core 2 Quad, Core 2 Duo</a:t>
                      </a:r>
                    </a:p>
                  </a:txBody>
                  <a:tcPr marL="60350" marR="60350" marT="18107" marB="181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22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Форм-фактор</a:t>
                      </a:r>
                    </a:p>
                  </a:txBody>
                  <a:tcPr marL="57936" marR="57936" marT="28971" marB="289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latin typeface="Arial" charset="0"/>
                        </a:rPr>
                        <a:t>ATX</a:t>
                      </a:r>
                    </a:p>
                  </a:txBody>
                  <a:tcPr marL="60350" marR="60350" marT="18107" marB="181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229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Чипсет</a:t>
                      </a:r>
                    </a:p>
                  </a:txBody>
                  <a:tcPr marL="57936" marR="57936" marT="28971" marB="289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3322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Набор микросхем</a:t>
                      </a:r>
                    </a:p>
                  </a:txBody>
                  <a:tcPr marL="57936" marR="57936" marT="28971" marB="289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latin typeface="Arial" charset="0"/>
                        </a:rPr>
                        <a:t>Intel X38 + ICH9R</a:t>
                      </a:r>
                    </a:p>
                  </a:txBody>
                  <a:tcPr marL="60350" marR="60350" marT="18107" marB="181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Частота системной шины</a:t>
                      </a:r>
                    </a:p>
                  </a:txBody>
                  <a:tcPr marL="57936" marR="57936" marT="28971" marB="289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800 / 1066 / 1333 МГц</a:t>
                      </a:r>
                    </a:p>
                  </a:txBody>
                  <a:tcPr marL="60350" marR="60350" marT="18107" marB="181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229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Память</a:t>
                      </a:r>
                    </a:p>
                  </a:txBody>
                  <a:tcPr marL="57936" marR="57936" marT="28971" marB="289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3322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Количество слотов</a:t>
                      </a:r>
                    </a:p>
                  </a:txBody>
                  <a:tcPr marL="57936" marR="57936" marT="28971" marB="289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4</a:t>
                      </a:r>
                    </a:p>
                  </a:txBody>
                  <a:tcPr marL="60350" marR="60350" marT="18107" marB="181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22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Тип модулей</a:t>
                      </a:r>
                    </a:p>
                  </a:txBody>
                  <a:tcPr marL="57936" marR="57936" marT="28971" marB="289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latin typeface="Arial" charset="0"/>
                        </a:rPr>
                        <a:t>DDR3</a:t>
                      </a:r>
                    </a:p>
                  </a:txBody>
                  <a:tcPr marL="60350" marR="60350" marT="18107" marB="181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9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Поддерживаемые частоты</a:t>
                      </a:r>
                    </a:p>
                  </a:txBody>
                  <a:tcPr marL="57936" marR="57936" marT="28971" marB="289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800 МГц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1066 МГц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1333 МГц </a:t>
                      </a:r>
                    </a:p>
                  </a:txBody>
                  <a:tcPr marL="60350" marR="60350" marT="18107" marB="181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Максимальный объем</a:t>
                      </a:r>
                    </a:p>
                  </a:txBody>
                  <a:tcPr marL="57936" marR="57936" marT="28971" marB="289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8 Гб</a:t>
                      </a:r>
                    </a:p>
                  </a:txBody>
                  <a:tcPr marL="60350" marR="60350" marT="18107" marB="181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558800" y="317500"/>
            <a:ext cx="10044113" cy="500063"/>
          </a:xfrm>
        </p:spPr>
        <p:txBody>
          <a:bodyPr/>
          <a:lstStyle/>
          <a:p>
            <a:pPr eaLnBrk="1" hangingPunct="1"/>
            <a:r>
              <a:rPr lang="ru-RU" sz="4000" smtClean="0"/>
              <a:t>Основные технические характеристики</a:t>
            </a:r>
          </a:p>
        </p:txBody>
      </p:sp>
      <p:graphicFrame>
        <p:nvGraphicFramePr>
          <p:cNvPr id="21552" name="Group 48"/>
          <p:cNvGraphicFramePr>
            <a:graphicFrameLocks noGrp="1"/>
          </p:cNvGraphicFramePr>
          <p:nvPr/>
        </p:nvGraphicFramePr>
        <p:xfrm>
          <a:off x="222250" y="960438"/>
          <a:ext cx="10501313" cy="6575425"/>
        </p:xfrm>
        <a:graphic>
          <a:graphicData uri="http://schemas.openxmlformats.org/drawingml/2006/table">
            <a:tbl>
              <a:tblPr/>
              <a:tblGrid>
                <a:gridCol w="3151188"/>
                <a:gridCol w="7350125"/>
              </a:tblGrid>
              <a:tr h="32870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Видеосистема</a:t>
                      </a:r>
                    </a:p>
                  </a:txBody>
                  <a:tcPr marL="54365" marR="54365" marT="27184" marB="271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6030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Слот расширения для видеокарты</a:t>
                      </a:r>
                    </a:p>
                  </a:txBody>
                  <a:tcPr marL="54365" marR="54365" marT="27184" marB="271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latin typeface="Arial" charset="0"/>
                        </a:rPr>
                        <a:t>4 x PCI Express x16</a:t>
                      </a:r>
                    </a:p>
                  </a:txBody>
                  <a:tcPr marL="56630" marR="56630" marT="16990" marB="1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30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Параметры слота видеокарты</a:t>
                      </a:r>
                    </a:p>
                  </a:txBody>
                  <a:tcPr marL="54365" marR="54365" marT="27184" marB="271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2 синих порта v2.0a, 2 жёлтых v1.0a, 16x/16x/4x/4x</a:t>
                      </a:r>
                    </a:p>
                  </a:txBody>
                  <a:tcPr marL="56630" marR="56630" marT="16990" marB="1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70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Слоты расширения</a:t>
                      </a:r>
                    </a:p>
                  </a:txBody>
                  <a:tcPr marL="54365" marR="54365" marT="27184" marB="271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3287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Слоты </a:t>
                      </a:r>
                      <a:r>
                        <a:rPr kumimoji="0" lang="en-US" sz="1800" b="1" i="0" u="none" strike="noStrike" cap="none" normalizeH="0" baseline="0" smtClean="0">
                          <a:ln>
                            <a:noFill/>
                          </a:ln>
                          <a:solidFill>
                            <a:schemeClr val="tx1"/>
                          </a:solidFill>
                          <a:effectLst/>
                          <a:latin typeface="Arial" charset="0"/>
                        </a:rPr>
                        <a:t>PCI</a:t>
                      </a:r>
                    </a:p>
                  </a:txBody>
                  <a:tcPr marL="54365" marR="54365" marT="27184" marB="271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latin typeface="Arial" charset="0"/>
                        </a:rPr>
                        <a:t>1 x PCI 2.3</a:t>
                      </a:r>
                    </a:p>
                  </a:txBody>
                  <a:tcPr marL="56630" marR="56630" marT="16990" marB="1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1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Слоты </a:t>
                      </a:r>
                      <a:r>
                        <a:rPr kumimoji="0" lang="en-US" sz="1800" b="1" i="0" u="none" strike="noStrike" cap="none" normalizeH="0" baseline="0" smtClean="0">
                          <a:ln>
                            <a:noFill/>
                          </a:ln>
                          <a:solidFill>
                            <a:schemeClr val="tx1"/>
                          </a:solidFill>
                          <a:effectLst/>
                          <a:latin typeface="Arial" charset="0"/>
                        </a:rPr>
                        <a:t>PCI Express x1</a:t>
                      </a:r>
                    </a:p>
                  </a:txBody>
                  <a:tcPr marL="54365" marR="54365" marT="27184" marB="271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latin typeface="Arial" charset="0"/>
                        </a:rPr>
                        <a:t>2 x PCI Express x1 v 1.0a</a:t>
                      </a:r>
                    </a:p>
                  </a:txBody>
                  <a:tcPr marL="56630" marR="56630" marT="16990" marB="1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70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Накопители</a:t>
                      </a:r>
                    </a:p>
                  </a:txBody>
                  <a:tcPr marL="54365" marR="54365" marT="27184" marB="271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6747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Наличие интерфейса для </a:t>
                      </a:r>
                      <a:r>
                        <a:rPr kumimoji="0" lang="en-US" sz="1800" b="1" i="0" u="none" strike="noStrike" cap="none" normalizeH="0" baseline="0" smtClean="0">
                          <a:ln>
                            <a:noFill/>
                          </a:ln>
                          <a:solidFill>
                            <a:schemeClr val="tx1"/>
                          </a:solidFill>
                          <a:effectLst/>
                          <a:latin typeface="Arial" charset="0"/>
                        </a:rPr>
                        <a:t>FDD</a:t>
                      </a:r>
                    </a:p>
                  </a:txBody>
                  <a:tcPr marL="54365" marR="54365" marT="27184" marB="271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Есть</a:t>
                      </a:r>
                    </a:p>
                  </a:txBody>
                  <a:tcPr marL="56630" marR="56630" marT="16990" marB="1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7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Кол-во портов </a:t>
                      </a:r>
                      <a:r>
                        <a:rPr kumimoji="0" lang="en-US" sz="1800" b="1" i="0" u="none" strike="noStrike" cap="none" normalizeH="0" baseline="0" smtClean="0">
                          <a:ln>
                            <a:noFill/>
                          </a:ln>
                          <a:solidFill>
                            <a:schemeClr val="tx1"/>
                          </a:solidFill>
                          <a:effectLst/>
                          <a:latin typeface="Arial" charset="0"/>
                        </a:rPr>
                        <a:t>IDE</a:t>
                      </a:r>
                    </a:p>
                  </a:txBody>
                  <a:tcPr marL="54365" marR="54365" marT="27184" marB="271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1</a:t>
                      </a:r>
                    </a:p>
                  </a:txBody>
                  <a:tcPr marL="56630" marR="56630" marT="16990" marB="1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7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Пар-ры портов </a:t>
                      </a:r>
                      <a:r>
                        <a:rPr kumimoji="0" lang="en-US" sz="1800" b="1" i="0" u="none" strike="noStrike" cap="none" normalizeH="0" baseline="0" smtClean="0">
                          <a:ln>
                            <a:noFill/>
                          </a:ln>
                          <a:solidFill>
                            <a:schemeClr val="tx1"/>
                          </a:solidFill>
                          <a:effectLst/>
                          <a:latin typeface="Arial" charset="0"/>
                        </a:rPr>
                        <a:t>IDE</a:t>
                      </a:r>
                    </a:p>
                  </a:txBody>
                  <a:tcPr marL="54365" marR="54365" marT="27184" marB="271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Контроллер </a:t>
                      </a:r>
                      <a:r>
                        <a:rPr kumimoji="0" lang="en-US" sz="1800" b="1" i="0" u="none" strike="noStrike" cap="none" normalizeH="0" baseline="0" smtClean="0">
                          <a:ln>
                            <a:noFill/>
                          </a:ln>
                          <a:solidFill>
                            <a:schemeClr val="tx1"/>
                          </a:solidFill>
                          <a:effectLst/>
                          <a:latin typeface="Arial" charset="0"/>
                        </a:rPr>
                        <a:t>Marvell 88SE6111: 1 </a:t>
                      </a:r>
                      <a:r>
                        <a:rPr kumimoji="0" lang="ru-RU" sz="1800" b="1" i="0" u="none" strike="noStrike" cap="none" normalizeH="0" baseline="0" smtClean="0">
                          <a:ln>
                            <a:noFill/>
                          </a:ln>
                          <a:solidFill>
                            <a:schemeClr val="tx1"/>
                          </a:solidFill>
                          <a:effectLst/>
                          <a:latin typeface="Arial" charset="0"/>
                        </a:rPr>
                        <a:t>х </a:t>
                      </a:r>
                      <a:r>
                        <a:rPr kumimoji="0" lang="en-US" sz="1800" b="1" i="0" u="none" strike="noStrike" cap="none" normalizeH="0" baseline="0" smtClean="0">
                          <a:ln>
                            <a:noFill/>
                          </a:ln>
                          <a:solidFill>
                            <a:schemeClr val="tx1"/>
                          </a:solidFill>
                          <a:effectLst/>
                          <a:latin typeface="Arial" charset="0"/>
                        </a:rPr>
                        <a:t>Ultra DMA 66/100/133</a:t>
                      </a:r>
                    </a:p>
                  </a:txBody>
                  <a:tcPr marL="56630" marR="56630" marT="16990" marB="1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1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Кол-во портов </a:t>
                      </a:r>
                      <a:r>
                        <a:rPr kumimoji="0" lang="en-US" sz="1800" b="1" i="0" u="none" strike="noStrike" cap="none" normalizeH="0" baseline="0" smtClean="0">
                          <a:ln>
                            <a:noFill/>
                          </a:ln>
                          <a:solidFill>
                            <a:schemeClr val="tx1"/>
                          </a:solidFill>
                          <a:effectLst/>
                          <a:latin typeface="Arial" charset="0"/>
                        </a:rPr>
                        <a:t>SATA</a:t>
                      </a:r>
                    </a:p>
                  </a:txBody>
                  <a:tcPr marL="54365" marR="54365" marT="27184" marB="271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6 + 2</a:t>
                      </a:r>
                    </a:p>
                  </a:txBody>
                  <a:tcPr marL="56630" marR="56630" marT="16990" marB="1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41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Пар-ры </a:t>
                      </a:r>
                      <a:r>
                        <a:rPr kumimoji="0" lang="en-US" sz="1800" b="1" i="0" u="none" strike="noStrike" cap="none" normalizeH="0" baseline="0" smtClean="0">
                          <a:ln>
                            <a:noFill/>
                          </a:ln>
                          <a:solidFill>
                            <a:schemeClr val="tx1"/>
                          </a:solidFill>
                          <a:effectLst/>
                          <a:latin typeface="Arial" charset="0"/>
                        </a:rPr>
                        <a:t>SATA-</a:t>
                      </a:r>
                      <a:r>
                        <a:rPr kumimoji="0" lang="ru-RU" sz="1800" b="1" i="0" u="none" strike="noStrike" cap="none" normalizeH="0" baseline="0" smtClean="0">
                          <a:ln>
                            <a:noFill/>
                          </a:ln>
                          <a:solidFill>
                            <a:schemeClr val="tx1"/>
                          </a:solidFill>
                          <a:effectLst/>
                          <a:latin typeface="Arial" charset="0"/>
                        </a:rPr>
                        <a:t>контроллера</a:t>
                      </a:r>
                    </a:p>
                  </a:txBody>
                  <a:tcPr marL="54365" marR="54365" marT="27184" marB="271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Южный мост Intel ICH9R: 4 x SATA II + 2 x eSATA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Контроллер Silicon Image 5723: 2 x SATA II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Поддерживается скорость передачи данных 300 Мб/с </a:t>
                      </a:r>
                    </a:p>
                  </a:txBody>
                  <a:tcPr marL="56630" marR="56630" marT="16990" marB="1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30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Параметры </a:t>
                      </a:r>
                      <a:r>
                        <a:rPr kumimoji="0" lang="en-US" sz="1800" b="1" i="0" u="none" strike="noStrike" cap="none" normalizeH="0" baseline="0" smtClean="0">
                          <a:ln>
                            <a:noFill/>
                          </a:ln>
                          <a:solidFill>
                            <a:schemeClr val="tx1"/>
                          </a:solidFill>
                          <a:effectLst/>
                          <a:latin typeface="Arial" charset="0"/>
                        </a:rPr>
                        <a:t>RAID </a:t>
                      </a:r>
                      <a:r>
                        <a:rPr kumimoji="0" lang="ru-RU" sz="1800" b="1" i="0" u="none" strike="noStrike" cap="none" normalizeH="0" baseline="0" smtClean="0">
                          <a:ln>
                            <a:noFill/>
                          </a:ln>
                          <a:solidFill>
                            <a:schemeClr val="tx1"/>
                          </a:solidFill>
                          <a:effectLst/>
                          <a:latin typeface="Arial" charset="0"/>
                        </a:rPr>
                        <a:t>контроллера</a:t>
                      </a:r>
                    </a:p>
                  </a:txBody>
                  <a:tcPr marL="54365" marR="54365" marT="27184" marB="271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latin typeface="Arial" charset="0"/>
                        </a:rPr>
                        <a:t>SATA RAID 0,1,0+1,5,10</a:t>
                      </a:r>
                    </a:p>
                  </a:txBody>
                  <a:tcPr marL="56630" marR="56630" marT="16990" marB="1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558800" y="317500"/>
            <a:ext cx="10044113" cy="500063"/>
          </a:xfrm>
        </p:spPr>
        <p:txBody>
          <a:bodyPr/>
          <a:lstStyle/>
          <a:p>
            <a:pPr eaLnBrk="1" hangingPunct="1"/>
            <a:r>
              <a:rPr lang="ru-RU" sz="4000" smtClean="0"/>
              <a:t>Основные технические характеристики</a:t>
            </a:r>
          </a:p>
        </p:txBody>
      </p:sp>
      <p:graphicFrame>
        <p:nvGraphicFramePr>
          <p:cNvPr id="22579" name="Group 51"/>
          <p:cNvGraphicFramePr>
            <a:graphicFrameLocks noGrp="1"/>
          </p:cNvGraphicFramePr>
          <p:nvPr/>
        </p:nvGraphicFramePr>
        <p:xfrm>
          <a:off x="436563" y="1103313"/>
          <a:ext cx="10501312" cy="6407150"/>
        </p:xfrm>
        <a:graphic>
          <a:graphicData uri="http://schemas.openxmlformats.org/drawingml/2006/table">
            <a:tbl>
              <a:tblPr/>
              <a:tblGrid>
                <a:gridCol w="3151187"/>
                <a:gridCol w="7350125"/>
              </a:tblGrid>
              <a:tr h="32831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Звук</a:t>
                      </a:r>
                    </a:p>
                  </a:txBody>
                  <a:tcPr marL="53995" marR="53995" marT="26996" marB="26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3283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Тип кодека</a:t>
                      </a:r>
                    </a:p>
                  </a:txBody>
                  <a:tcPr marL="53995" marR="53995" marT="26996" marB="26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latin typeface="Arial" charset="0"/>
                        </a:rPr>
                        <a:t>Realtek ALC888</a:t>
                      </a:r>
                    </a:p>
                  </a:txBody>
                  <a:tcPr marL="56244" marR="56244" marT="16872" marB="168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Кол-во каналов на выходе</a:t>
                      </a:r>
                    </a:p>
                  </a:txBody>
                  <a:tcPr marL="53995" marR="53995" marT="26996" marB="26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7.1</a:t>
                      </a:r>
                    </a:p>
                  </a:txBody>
                  <a:tcPr marL="56244" marR="56244" marT="16872" marB="168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наличие </a:t>
                      </a:r>
                      <a:r>
                        <a:rPr kumimoji="0" lang="en-US" sz="1800" b="1" i="0" u="none" strike="noStrike" cap="none" normalizeH="0" baseline="0" smtClean="0">
                          <a:ln>
                            <a:noFill/>
                          </a:ln>
                          <a:solidFill>
                            <a:schemeClr val="tx1"/>
                          </a:solidFill>
                          <a:effectLst/>
                          <a:latin typeface="Arial" charset="0"/>
                        </a:rPr>
                        <a:t>SPDIF Out</a:t>
                      </a:r>
                    </a:p>
                  </a:txBody>
                  <a:tcPr marL="53995" marR="53995" marT="26996" marB="26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Есть</a:t>
                      </a:r>
                    </a:p>
                  </a:txBody>
                  <a:tcPr marL="56244" marR="56244" marT="16872" marB="168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Параметры звукового чипа</a:t>
                      </a:r>
                    </a:p>
                  </a:txBody>
                  <a:tcPr marL="53995" marR="53995" marT="26996" marB="26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Совместим со спецификацией Azalia 1.0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Соответствует спецификации Microsoft Vista Premium </a:t>
                      </a:r>
                    </a:p>
                  </a:txBody>
                  <a:tcPr marL="56244" marR="56244" marT="16872" marB="168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31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Сетевые интерфейсы</a:t>
                      </a:r>
                    </a:p>
                  </a:txBody>
                  <a:tcPr marL="53995" marR="53995" marT="26996" marB="26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8540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Описание сетевой карты</a:t>
                      </a:r>
                    </a:p>
                  </a:txBody>
                  <a:tcPr marL="53995" marR="53995" marT="26996" marB="26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latin typeface="Arial" charset="0"/>
                        </a:rPr>
                        <a:t>10/100/1000 Gigabit Ethernet </a:t>
                      </a:r>
                      <a:r>
                        <a:rPr kumimoji="0" lang="ru-RU" sz="1800" b="1" i="0" u="none" strike="noStrike" cap="none" normalizeH="0" baseline="0" smtClean="0">
                          <a:ln>
                            <a:noFill/>
                          </a:ln>
                          <a:solidFill>
                            <a:schemeClr val="tx1"/>
                          </a:solidFill>
                          <a:effectLst/>
                          <a:latin typeface="Arial" charset="0"/>
                        </a:rPr>
                        <a:t>с помощью </a:t>
                      </a:r>
                      <a:r>
                        <a:rPr kumimoji="0" lang="en-US" sz="1800" b="1" i="0" u="none" strike="noStrike" cap="none" normalizeH="0" baseline="0" smtClean="0">
                          <a:ln>
                            <a:noFill/>
                          </a:ln>
                          <a:solidFill>
                            <a:schemeClr val="tx1"/>
                          </a:solidFill>
                          <a:effectLst/>
                          <a:latin typeface="Arial" charset="0"/>
                        </a:rPr>
                        <a:t>Realtek 8111B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latin typeface="Arial" charset="0"/>
                        </a:rPr>
                        <a:t>10/100/1000 Gigabit Ethernet </a:t>
                      </a:r>
                      <a:r>
                        <a:rPr kumimoji="0" lang="ru-RU" sz="1800" b="1" i="0" u="none" strike="noStrike" cap="none" normalizeH="0" baseline="0" smtClean="0">
                          <a:ln>
                            <a:noFill/>
                          </a:ln>
                          <a:solidFill>
                            <a:schemeClr val="tx1"/>
                          </a:solidFill>
                          <a:effectLst/>
                          <a:latin typeface="Arial" charset="0"/>
                        </a:rPr>
                        <a:t>с помощью </a:t>
                      </a:r>
                      <a:r>
                        <a:rPr kumimoji="0" lang="en-US" sz="1800" b="1" i="0" u="none" strike="noStrike" cap="none" normalizeH="0" baseline="0" smtClean="0">
                          <a:ln>
                            <a:noFill/>
                          </a:ln>
                          <a:solidFill>
                            <a:schemeClr val="tx1"/>
                          </a:solidFill>
                          <a:effectLst/>
                          <a:latin typeface="Arial" charset="0"/>
                        </a:rPr>
                        <a:t>Intel 82566DC </a:t>
                      </a:r>
                    </a:p>
                  </a:txBody>
                  <a:tcPr marL="56244" marR="56244" marT="16872" marB="168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31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Поддержка </a:t>
                      </a:r>
                      <a:r>
                        <a:rPr kumimoji="0" lang="en-US" sz="1800" b="1" i="0" u="none" strike="noStrike" cap="none" normalizeH="0" baseline="0" smtClean="0">
                          <a:ln>
                            <a:noFill/>
                          </a:ln>
                          <a:solidFill>
                            <a:schemeClr val="tx1"/>
                          </a:solidFill>
                          <a:effectLst/>
                          <a:latin typeface="Arial" charset="0"/>
                        </a:rPr>
                        <a:t>TPM</a:t>
                      </a:r>
                    </a:p>
                  </a:txBody>
                  <a:tcPr marL="53995" marR="53995" marT="26996" marB="26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3283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Поддержка </a:t>
                      </a:r>
                      <a:r>
                        <a:rPr kumimoji="0" lang="en-US" sz="1800" b="1" i="0" u="none" strike="noStrike" cap="none" normalizeH="0" baseline="0" smtClean="0">
                          <a:ln>
                            <a:noFill/>
                          </a:ln>
                          <a:solidFill>
                            <a:schemeClr val="tx1"/>
                          </a:solidFill>
                          <a:effectLst/>
                          <a:latin typeface="Arial" charset="0"/>
                        </a:rPr>
                        <a:t>TPM</a:t>
                      </a:r>
                    </a:p>
                  </a:txBody>
                  <a:tcPr marL="53995" marR="53995" marT="26996" marB="26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Есть</a:t>
                      </a:r>
                    </a:p>
                  </a:txBody>
                  <a:tcPr marL="56244" marR="56244" marT="16872" marB="168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31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Интерфейсы</a:t>
                      </a:r>
                    </a:p>
                  </a:txBody>
                  <a:tcPr marL="53995" marR="53995" marT="26996" marB="26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3283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Стандарт </a:t>
                      </a:r>
                      <a:r>
                        <a:rPr kumimoji="0" lang="en-US" sz="1800" b="1" i="0" u="none" strike="noStrike" cap="none" normalizeH="0" baseline="0" smtClean="0">
                          <a:ln>
                            <a:noFill/>
                          </a:ln>
                          <a:solidFill>
                            <a:schemeClr val="tx1"/>
                          </a:solidFill>
                          <a:effectLst/>
                          <a:latin typeface="Arial" charset="0"/>
                        </a:rPr>
                        <a:t>USB</a:t>
                      </a:r>
                    </a:p>
                  </a:txBody>
                  <a:tcPr marL="53995" marR="53995" marT="26996" marB="26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latin typeface="Arial" charset="0"/>
                        </a:rPr>
                        <a:t>USB 2.0</a:t>
                      </a:r>
                    </a:p>
                  </a:txBody>
                  <a:tcPr marL="56244" marR="56244" marT="16872" marB="168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3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Кол-во портов </a:t>
                      </a:r>
                      <a:r>
                        <a:rPr kumimoji="0" lang="en-US" sz="1800" b="1" i="0" u="none" strike="noStrike" cap="none" normalizeH="0" baseline="0" smtClean="0">
                          <a:ln>
                            <a:noFill/>
                          </a:ln>
                          <a:solidFill>
                            <a:schemeClr val="tx1"/>
                          </a:solidFill>
                          <a:effectLst/>
                          <a:latin typeface="Arial" charset="0"/>
                        </a:rPr>
                        <a:t>USB</a:t>
                      </a:r>
                    </a:p>
                  </a:txBody>
                  <a:tcPr marL="53995" marR="53995" marT="26996" marB="26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8 + 4</a:t>
                      </a:r>
                    </a:p>
                  </a:txBody>
                  <a:tcPr marL="56244" marR="56244" marT="16872" marB="168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Контроллер </a:t>
                      </a:r>
                      <a:r>
                        <a:rPr kumimoji="0" lang="en-US" sz="1800" b="1" i="0" u="none" strike="noStrike" cap="none" normalizeH="0" baseline="0" smtClean="0">
                          <a:ln>
                            <a:noFill/>
                          </a:ln>
                          <a:solidFill>
                            <a:schemeClr val="tx1"/>
                          </a:solidFill>
                          <a:effectLst/>
                          <a:latin typeface="Arial" charset="0"/>
                        </a:rPr>
                        <a:t>IEEE1394</a:t>
                      </a:r>
                    </a:p>
                  </a:txBody>
                  <a:tcPr marL="53995" marR="53995" marT="26996" marB="26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Есть</a:t>
                      </a:r>
                    </a:p>
                  </a:txBody>
                  <a:tcPr marL="56244" marR="56244" marT="16872" marB="168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67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Параметры </a:t>
                      </a:r>
                      <a:r>
                        <a:rPr kumimoji="0" lang="en-US" sz="1800" b="1" i="0" u="none" strike="noStrike" cap="none" normalizeH="0" baseline="0" smtClean="0">
                          <a:ln>
                            <a:noFill/>
                          </a:ln>
                          <a:solidFill>
                            <a:schemeClr val="tx1"/>
                          </a:solidFill>
                          <a:effectLst/>
                          <a:latin typeface="Arial" charset="0"/>
                        </a:rPr>
                        <a:t>IEEE1394</a:t>
                      </a:r>
                    </a:p>
                  </a:txBody>
                  <a:tcPr marL="53995" marR="53995" marT="26996" marB="26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Микросхема VIA VT6308P: поддерживается 2 порта IEEE1394 (на задней панели х1, выносной на переднюю панель х1), Скорость передачи данных до 400 Мб/с</a:t>
                      </a:r>
                    </a:p>
                  </a:txBody>
                  <a:tcPr marL="56244" marR="56244" marT="16872" marB="168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508000" y="174625"/>
            <a:ext cx="10044113" cy="500063"/>
          </a:xfrm>
        </p:spPr>
        <p:txBody>
          <a:bodyPr/>
          <a:lstStyle/>
          <a:p>
            <a:pPr eaLnBrk="1" hangingPunct="1"/>
            <a:r>
              <a:rPr lang="ru-RU" sz="4000" smtClean="0"/>
              <a:t>Основные технические характеристики</a:t>
            </a:r>
          </a:p>
        </p:txBody>
      </p:sp>
      <p:graphicFrame>
        <p:nvGraphicFramePr>
          <p:cNvPr id="23576" name="Group 24"/>
          <p:cNvGraphicFramePr>
            <a:graphicFrameLocks noGrp="1"/>
          </p:cNvGraphicFramePr>
          <p:nvPr/>
        </p:nvGraphicFramePr>
        <p:xfrm>
          <a:off x="222250" y="746125"/>
          <a:ext cx="10572750" cy="7042150"/>
        </p:xfrm>
        <a:graphic>
          <a:graphicData uri="http://schemas.openxmlformats.org/drawingml/2006/table">
            <a:tbl>
              <a:tblPr/>
              <a:tblGrid>
                <a:gridCol w="3171825"/>
                <a:gridCol w="7400925"/>
              </a:tblGrid>
              <a:tr h="1982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Разъемы на задней панели</a:t>
                      </a:r>
                    </a:p>
                  </a:txBody>
                  <a:tcPr marL="50491" marR="50491" marT="25246" marB="2524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1" i="0" u="none" strike="noStrike" cap="none" normalizeH="0" baseline="0" smtClean="0">
                          <a:ln>
                            <a:noFill/>
                          </a:ln>
                          <a:solidFill>
                            <a:schemeClr val="tx1"/>
                          </a:solidFill>
                          <a:effectLst/>
                          <a:latin typeface="Arial" charset="0"/>
                        </a:rPr>
                        <a:t>1 x PS/2 </a:t>
                      </a:r>
                      <a:r>
                        <a:rPr kumimoji="0" lang="ru-RU" sz="1600" b="1" i="0" u="none" strike="noStrike" cap="none" normalizeH="0" baseline="0" smtClean="0">
                          <a:ln>
                            <a:noFill/>
                          </a:ln>
                          <a:solidFill>
                            <a:schemeClr val="tx1"/>
                          </a:solidFill>
                          <a:effectLst/>
                          <a:latin typeface="Arial" charset="0"/>
                        </a:rPr>
                        <a:t>клавиатуры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1 </a:t>
                      </a:r>
                      <a:r>
                        <a:rPr kumimoji="0" lang="en-US" sz="1600" b="1" i="0" u="none" strike="noStrike" cap="none" normalizeH="0" baseline="0" smtClean="0">
                          <a:ln>
                            <a:noFill/>
                          </a:ln>
                          <a:solidFill>
                            <a:schemeClr val="tx1"/>
                          </a:solidFill>
                          <a:effectLst/>
                          <a:latin typeface="Arial" charset="0"/>
                        </a:rPr>
                        <a:t>x PS/2 </a:t>
                      </a:r>
                      <a:r>
                        <a:rPr kumimoji="0" lang="ru-RU" sz="1600" b="1" i="0" u="none" strike="noStrike" cap="none" normalizeH="0" baseline="0" smtClean="0">
                          <a:ln>
                            <a:noFill/>
                          </a:ln>
                          <a:solidFill>
                            <a:schemeClr val="tx1"/>
                          </a:solidFill>
                          <a:effectLst/>
                          <a:latin typeface="Arial" charset="0"/>
                        </a:rPr>
                        <a:t>мыши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2 </a:t>
                      </a:r>
                      <a:r>
                        <a:rPr kumimoji="0" lang="en-US" sz="1600" b="1" i="0" u="none" strike="noStrike" cap="none" normalizeH="0" baseline="0" smtClean="0">
                          <a:ln>
                            <a:noFill/>
                          </a:ln>
                          <a:solidFill>
                            <a:schemeClr val="tx1"/>
                          </a:solidFill>
                          <a:effectLst/>
                          <a:latin typeface="Arial" charset="0"/>
                        </a:rPr>
                        <a:t>x eSATA </a:t>
                      </a:r>
                      <a:r>
                        <a:rPr kumimoji="0" lang="ru-RU" sz="1600" b="1" i="0" u="none" strike="noStrike" cap="none" normalizeH="0" baseline="0" smtClean="0">
                          <a:ln>
                            <a:noFill/>
                          </a:ln>
                          <a:solidFill>
                            <a:schemeClr val="tx1"/>
                          </a:solidFill>
                          <a:effectLst/>
                          <a:latin typeface="Arial" charset="0"/>
                        </a:rPr>
                        <a:t>порта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1 </a:t>
                      </a:r>
                      <a:r>
                        <a:rPr kumimoji="0" lang="en-US" sz="1600" b="1" i="0" u="none" strike="noStrike" cap="none" normalizeH="0" baseline="0" smtClean="0">
                          <a:ln>
                            <a:noFill/>
                          </a:ln>
                          <a:solidFill>
                            <a:schemeClr val="tx1"/>
                          </a:solidFill>
                          <a:effectLst/>
                          <a:latin typeface="Arial" charset="0"/>
                        </a:rPr>
                        <a:t>x </a:t>
                      </a:r>
                      <a:r>
                        <a:rPr kumimoji="0" lang="ru-RU" sz="1600" b="1" i="0" u="none" strike="noStrike" cap="none" normalizeH="0" baseline="0" smtClean="0">
                          <a:ln>
                            <a:noFill/>
                          </a:ln>
                          <a:solidFill>
                            <a:schemeClr val="tx1"/>
                          </a:solidFill>
                          <a:effectLst/>
                          <a:latin typeface="Arial" charset="0"/>
                        </a:rPr>
                        <a:t>звуковой разъем 6-в-1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8 </a:t>
                      </a:r>
                      <a:r>
                        <a:rPr kumimoji="0" lang="en-US" sz="1600" b="1" i="0" u="none" strike="noStrike" cap="none" normalizeH="0" baseline="0" smtClean="0">
                          <a:ln>
                            <a:noFill/>
                          </a:ln>
                          <a:solidFill>
                            <a:schemeClr val="tx1"/>
                          </a:solidFill>
                          <a:effectLst/>
                          <a:latin typeface="Arial" charset="0"/>
                        </a:rPr>
                        <a:t>x USB 2.0 </a:t>
                      </a:r>
                      <a:r>
                        <a:rPr kumimoji="0" lang="ru-RU" sz="1600" b="1" i="0" u="none" strike="noStrike" cap="none" normalizeH="0" baseline="0" smtClean="0">
                          <a:ln>
                            <a:noFill/>
                          </a:ln>
                          <a:solidFill>
                            <a:schemeClr val="tx1"/>
                          </a:solidFill>
                          <a:effectLst/>
                          <a:latin typeface="Arial" charset="0"/>
                        </a:rPr>
                        <a:t>порта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2 </a:t>
                      </a:r>
                      <a:r>
                        <a:rPr kumimoji="0" lang="en-US" sz="1600" b="1" i="0" u="none" strike="noStrike" cap="none" normalizeH="0" baseline="0" smtClean="0">
                          <a:ln>
                            <a:noFill/>
                          </a:ln>
                          <a:solidFill>
                            <a:schemeClr val="tx1"/>
                          </a:solidFill>
                          <a:effectLst/>
                          <a:latin typeface="Arial" charset="0"/>
                        </a:rPr>
                        <a:t>x RJ45 </a:t>
                      </a:r>
                      <a:r>
                        <a:rPr kumimoji="0" lang="ru-RU" sz="1600" b="1" i="0" u="none" strike="noStrike" cap="none" normalizeH="0" baseline="0" smtClean="0">
                          <a:ln>
                            <a:noFill/>
                          </a:ln>
                          <a:solidFill>
                            <a:schemeClr val="tx1"/>
                          </a:solidFill>
                          <a:effectLst/>
                          <a:latin typeface="Arial" charset="0"/>
                        </a:rPr>
                        <a:t>сетевых разъема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1 </a:t>
                      </a:r>
                      <a:r>
                        <a:rPr kumimoji="0" lang="en-US" sz="1600" b="1" i="0" u="none" strike="noStrike" cap="none" normalizeH="0" baseline="0" smtClean="0">
                          <a:ln>
                            <a:noFill/>
                          </a:ln>
                          <a:solidFill>
                            <a:schemeClr val="tx1"/>
                          </a:solidFill>
                          <a:effectLst/>
                          <a:latin typeface="Arial" charset="0"/>
                        </a:rPr>
                        <a:t>x IEEE1394 </a:t>
                      </a:r>
                      <a:r>
                        <a:rPr kumimoji="0" lang="ru-RU" sz="1600" b="1" i="0" u="none" strike="noStrike" cap="none" normalizeH="0" baseline="0" smtClean="0">
                          <a:ln>
                            <a:noFill/>
                          </a:ln>
                          <a:solidFill>
                            <a:schemeClr val="tx1"/>
                          </a:solidFill>
                          <a:effectLst/>
                          <a:latin typeface="Arial" charset="0"/>
                        </a:rPr>
                        <a:t>порт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1 </a:t>
                      </a:r>
                      <a:r>
                        <a:rPr kumimoji="0" lang="en-US" sz="1600" b="1" i="0" u="none" strike="noStrike" cap="none" normalizeH="0" baseline="0" smtClean="0">
                          <a:ln>
                            <a:noFill/>
                          </a:ln>
                          <a:solidFill>
                            <a:schemeClr val="tx1"/>
                          </a:solidFill>
                          <a:effectLst/>
                          <a:latin typeface="Arial" charset="0"/>
                        </a:rPr>
                        <a:t>x </a:t>
                      </a:r>
                      <a:r>
                        <a:rPr kumimoji="0" lang="ru-RU" sz="1600" b="1" i="0" u="none" strike="noStrike" cap="none" normalizeH="0" baseline="0" smtClean="0">
                          <a:ln>
                            <a:noFill/>
                          </a:ln>
                          <a:solidFill>
                            <a:schemeClr val="tx1"/>
                          </a:solidFill>
                          <a:effectLst/>
                          <a:latin typeface="Arial" charset="0"/>
                        </a:rPr>
                        <a:t>оптический </a:t>
                      </a:r>
                      <a:r>
                        <a:rPr kumimoji="0" lang="en-US" sz="1600" b="1" i="0" u="none" strike="noStrike" cap="none" normalizeH="0" baseline="0" smtClean="0">
                          <a:ln>
                            <a:noFill/>
                          </a:ln>
                          <a:solidFill>
                            <a:schemeClr val="tx1"/>
                          </a:solidFill>
                          <a:effectLst/>
                          <a:latin typeface="Arial" charset="0"/>
                        </a:rPr>
                        <a:t>SPDIF </a:t>
                      </a:r>
                      <a:r>
                        <a:rPr kumimoji="0" lang="ru-RU" sz="1600" b="1" i="0" u="none" strike="noStrike" cap="none" normalizeH="0" baseline="0" smtClean="0">
                          <a:ln>
                            <a:noFill/>
                          </a:ln>
                          <a:solidFill>
                            <a:schemeClr val="tx1"/>
                          </a:solidFill>
                          <a:effectLst/>
                          <a:latin typeface="Arial" charset="0"/>
                        </a:rPr>
                        <a:t>выход </a:t>
                      </a:r>
                    </a:p>
                  </a:txBody>
                  <a:tcPr marL="52595" marR="52595" marT="15779" marB="1577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68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Разъемы на плате</a:t>
                      </a:r>
                    </a:p>
                  </a:txBody>
                  <a:tcPr marL="50491" marR="50491" marT="25246" marB="2524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24-конт. разъем питания ATX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8-конт. разъем питания ATX 12В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Разъемы вентиляторов процессора / системы x5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CD-In коннектор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Звуковые разъемы передней панели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Разъем для подключения индикаторов и органов управления передней панели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1 x коннектор SPDIF-out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Разъем датчика открытия корпуса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1 x коннектор последовательного порта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2 коннектора USB 2.0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1 разъем для флоппи-дисковода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6 x разъемов Serial ATAII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1 х коннектор жестких дисков ATA133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1 x IEEE1394 разъем с поддержкой 1 дополнительного порта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1 x коннектор карты VoIP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1 x коннектор TPM модуля </a:t>
                      </a:r>
                    </a:p>
                  </a:txBody>
                  <a:tcPr marL="52595" marR="52595" marT="15779" marB="1577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334">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Разное  Стоимость на 11.02.08 – 8999 руб., на 26.09.09 - 4190</a:t>
                      </a:r>
                    </a:p>
                  </a:txBody>
                  <a:tcPr marL="50491" marR="50491" marT="25246" marB="2524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294334">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Доп. информация</a:t>
                      </a:r>
                    </a:p>
                  </a:txBody>
                  <a:tcPr marL="50491" marR="50491" marT="25246" marB="2524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2943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Габариты (ШхВхГ)</a:t>
                      </a:r>
                    </a:p>
                  </a:txBody>
                  <a:tcPr marL="50491" marR="50491" marT="25246" marB="2524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305 х 245 мм</a:t>
                      </a:r>
                    </a:p>
                  </a:txBody>
                  <a:tcPr marL="52595" marR="52595" marT="15779" marB="1577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800" y="317500"/>
            <a:ext cx="10044113" cy="928688"/>
          </a:xfrm>
        </p:spPr>
        <p:txBody>
          <a:bodyPr/>
          <a:lstStyle/>
          <a:p>
            <a:pPr eaLnBrk="1" hangingPunct="1">
              <a:defRPr/>
            </a:pPr>
            <a:r>
              <a:rPr lang="ru-RU" sz="4000" b="1" dirty="0" smtClean="0"/>
              <a:t>Наиболее важные </a:t>
            </a:r>
            <a:r>
              <a:rPr lang="ru-RU" sz="4000" b="1" dirty="0" smtClean="0">
                <a:solidFill>
                  <a:schemeClr val="tx1"/>
                </a:solidFill>
                <a:latin typeface="+mn-lt"/>
                <a:ea typeface="+mn-ea"/>
                <a:cs typeface="+mn-cs"/>
              </a:rPr>
              <a:t>характеристики </a:t>
            </a:r>
            <a:r>
              <a:rPr lang="en-US" sz="4000" b="1" dirty="0" smtClean="0">
                <a:solidFill>
                  <a:schemeClr val="tx1"/>
                </a:solidFill>
                <a:latin typeface="+mn-lt"/>
                <a:ea typeface="+mn-ea"/>
                <a:cs typeface="+mn-cs"/>
              </a:rPr>
              <a:t>MB</a:t>
            </a:r>
            <a:endParaRPr lang="ru-RU" sz="4000" dirty="0" smtClean="0"/>
          </a:p>
        </p:txBody>
      </p:sp>
      <p:sp>
        <p:nvSpPr>
          <p:cNvPr id="26627" name="Содержимое 2"/>
          <p:cNvSpPr>
            <a:spLocks noGrp="1"/>
          </p:cNvSpPr>
          <p:nvPr>
            <p:ph idx="1"/>
          </p:nvPr>
        </p:nvSpPr>
        <p:spPr>
          <a:xfrm>
            <a:off x="436563" y="1460500"/>
            <a:ext cx="10044112" cy="5229225"/>
          </a:xfrm>
        </p:spPr>
        <p:txBody>
          <a:bodyPr/>
          <a:lstStyle/>
          <a:p>
            <a:pPr eaLnBrk="1" hangingPunct="1"/>
            <a:r>
              <a:rPr lang="ru-RU" sz="2800" smtClean="0"/>
              <a:t>Тип разъёма для ЦП</a:t>
            </a:r>
          </a:p>
          <a:p>
            <a:pPr eaLnBrk="1" hangingPunct="1"/>
            <a:r>
              <a:rPr lang="ru-RU" sz="2800" smtClean="0"/>
              <a:t>Тип Чип сет набора (комплекта) </a:t>
            </a:r>
            <a:r>
              <a:rPr lang="en-US" sz="2800" smtClean="0"/>
              <a:t>Intel </a:t>
            </a:r>
            <a:r>
              <a:rPr lang="ru-RU" sz="2800" smtClean="0"/>
              <a:t>865, 915,925,945;</a:t>
            </a:r>
            <a:r>
              <a:rPr lang="en-US" sz="2800" smtClean="0"/>
              <a:t>, X(G,P,Q)35(31,33,38</a:t>
            </a:r>
            <a:r>
              <a:rPr lang="ru-RU" sz="2800" smtClean="0"/>
              <a:t>,48,58</a:t>
            </a:r>
            <a:r>
              <a:rPr lang="en-US" sz="2800" smtClean="0"/>
              <a:t>); AMD 690(790) VIA K</a:t>
            </a:r>
            <a:r>
              <a:rPr lang="ru-RU" sz="2800" smtClean="0"/>
              <a:t>8</a:t>
            </a:r>
            <a:r>
              <a:rPr lang="en-US" sz="2800" smtClean="0"/>
              <a:t>T</a:t>
            </a:r>
            <a:r>
              <a:rPr lang="ru-RU" sz="2800" smtClean="0"/>
              <a:t>890; </a:t>
            </a:r>
            <a:r>
              <a:rPr lang="en-US" sz="2800" smtClean="0"/>
              <a:t>nForce</a:t>
            </a:r>
            <a:r>
              <a:rPr lang="ru-RU" sz="2800" smtClean="0"/>
              <a:t>3, </a:t>
            </a:r>
            <a:r>
              <a:rPr lang="en-US" sz="2800" smtClean="0"/>
              <a:t>nForce</a:t>
            </a:r>
            <a:r>
              <a:rPr lang="ru-RU" sz="2800" smtClean="0"/>
              <a:t>4 </a:t>
            </a:r>
            <a:r>
              <a:rPr lang="en-US" sz="2800" smtClean="0"/>
              <a:t>SLI</a:t>
            </a:r>
            <a:r>
              <a:rPr lang="ru-RU" sz="2800" smtClean="0"/>
              <a:t>, </a:t>
            </a:r>
            <a:r>
              <a:rPr lang="en-US" sz="2800" smtClean="0"/>
              <a:t>nForce</a:t>
            </a:r>
            <a:r>
              <a:rPr lang="ru-RU" sz="2800" smtClean="0"/>
              <a:t>7, </a:t>
            </a:r>
            <a:r>
              <a:rPr lang="en-US" sz="2800" smtClean="0"/>
              <a:t>nForce</a:t>
            </a:r>
            <a:r>
              <a:rPr lang="ru-RU" sz="2800" smtClean="0"/>
              <a:t>9,</a:t>
            </a:r>
            <a:r>
              <a:rPr lang="en-US" sz="2800" smtClean="0"/>
              <a:t> </a:t>
            </a:r>
            <a:r>
              <a:rPr lang="ru-RU" sz="2800" smtClean="0"/>
              <a:t>и т.д. </a:t>
            </a:r>
          </a:p>
          <a:p>
            <a:pPr eaLnBrk="1" hangingPunct="1"/>
            <a:r>
              <a:rPr lang="ru-RU" sz="2800" smtClean="0"/>
              <a:t>Форм фактор (</a:t>
            </a:r>
            <a:r>
              <a:rPr lang="en-US" sz="2800" smtClean="0"/>
              <a:t>ATX</a:t>
            </a:r>
            <a:r>
              <a:rPr lang="ru-RU" sz="2800" smtClean="0"/>
              <a:t>, </a:t>
            </a:r>
            <a:r>
              <a:rPr lang="en-US" sz="2800" smtClean="0"/>
              <a:t>mATX</a:t>
            </a:r>
            <a:r>
              <a:rPr lang="ru-RU" sz="2800" smtClean="0"/>
              <a:t>, </a:t>
            </a:r>
            <a:r>
              <a:rPr lang="en-US" sz="2800" smtClean="0"/>
              <a:t>BTX</a:t>
            </a:r>
            <a:r>
              <a:rPr lang="ru-RU" sz="2800" smtClean="0"/>
              <a:t>)</a:t>
            </a:r>
          </a:p>
          <a:p>
            <a:pPr eaLnBrk="1" hangingPunct="1"/>
            <a:r>
              <a:rPr lang="ru-RU" sz="2800" smtClean="0"/>
              <a:t>Тип разъёма для подключения видеокарты (</a:t>
            </a:r>
            <a:r>
              <a:rPr lang="en-US" sz="2800" smtClean="0"/>
              <a:t>AGP </a:t>
            </a:r>
            <a:r>
              <a:rPr lang="ru-RU" sz="2800" smtClean="0"/>
              <a:t>или </a:t>
            </a:r>
            <a:r>
              <a:rPr lang="en-US" sz="2800" smtClean="0"/>
              <a:t>PCI</a:t>
            </a:r>
            <a:r>
              <a:rPr lang="ru-RU" sz="2800" smtClean="0"/>
              <a:t>-</a:t>
            </a:r>
            <a:r>
              <a:rPr lang="en-US" sz="2800" smtClean="0"/>
              <a:t>E</a:t>
            </a:r>
            <a:r>
              <a:rPr lang="ru-RU" sz="2800" smtClean="0"/>
              <a:t>)</a:t>
            </a:r>
          </a:p>
          <a:p>
            <a:pPr eaLnBrk="1" hangingPunct="1"/>
            <a:r>
              <a:rPr lang="ru-RU" sz="2800" smtClean="0"/>
              <a:t>Наличие дополнительных встроенных устройств и их качество (</a:t>
            </a:r>
            <a:r>
              <a:rPr lang="en-US" sz="2800" smtClean="0"/>
              <a:t>LAN</a:t>
            </a:r>
            <a:r>
              <a:rPr lang="ru-RU" sz="2800" smtClean="0"/>
              <a:t>, Звуковая карта, Видеокарта, Факс-модемная плата, порты  </a:t>
            </a:r>
            <a:r>
              <a:rPr lang="en-US" sz="2800" smtClean="0"/>
              <a:t>IEE</a:t>
            </a:r>
            <a:r>
              <a:rPr lang="ru-RU" sz="2800" smtClean="0"/>
              <a:t>1394, , </a:t>
            </a:r>
            <a:r>
              <a:rPr lang="en-US" sz="2800" smtClean="0"/>
              <a:t>WI</a:t>
            </a:r>
            <a:r>
              <a:rPr lang="ru-RU" sz="2800" smtClean="0"/>
              <a:t>-</a:t>
            </a:r>
            <a:r>
              <a:rPr lang="en-US" sz="2800" smtClean="0"/>
              <a:t>FI</a:t>
            </a:r>
            <a:r>
              <a:rPr lang="ru-RU" sz="2800" smtClean="0"/>
              <a:t>, </a:t>
            </a:r>
            <a:r>
              <a:rPr lang="en-US" sz="2800" smtClean="0"/>
              <a:t>eSATA</a:t>
            </a:r>
            <a:r>
              <a:rPr lang="ru-RU" sz="2800" smtClean="0"/>
              <a:t> (</a:t>
            </a:r>
            <a:r>
              <a:rPr lang="en-US" sz="2800" smtClean="0"/>
              <a:t>SATA</a:t>
            </a:r>
            <a:r>
              <a:rPr lang="ru-RU" sz="2800" smtClean="0"/>
              <a:t>3) и т.д.)</a:t>
            </a:r>
          </a:p>
          <a:p>
            <a:pPr eaLnBrk="1" hangingPunct="1"/>
            <a:endParaRPr lang="ru-RU"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800" y="317500"/>
            <a:ext cx="10044113" cy="714375"/>
          </a:xfrm>
        </p:spPr>
        <p:txBody>
          <a:bodyPr/>
          <a:lstStyle/>
          <a:p>
            <a:pPr eaLnBrk="1" hangingPunct="1">
              <a:defRPr/>
            </a:pPr>
            <a:r>
              <a:rPr lang="ru-RU" sz="4000" dirty="0" smtClean="0">
                <a:solidFill>
                  <a:schemeClr val="tx1"/>
                </a:solidFill>
                <a:latin typeface="+mn-lt"/>
                <a:ea typeface="+mn-ea"/>
                <a:cs typeface="+mn-cs"/>
              </a:rPr>
              <a:t>Центральный  процессор(ЦП или </a:t>
            </a:r>
            <a:r>
              <a:rPr lang="en-US" sz="4000" dirty="0" smtClean="0">
                <a:solidFill>
                  <a:schemeClr val="tx1"/>
                </a:solidFill>
                <a:latin typeface="+mn-lt"/>
                <a:ea typeface="+mn-ea"/>
                <a:cs typeface="+mn-cs"/>
              </a:rPr>
              <a:t>CPU</a:t>
            </a:r>
            <a:r>
              <a:rPr lang="ru-RU" sz="4000" dirty="0" smtClean="0">
                <a:solidFill>
                  <a:schemeClr val="tx1"/>
                </a:solidFill>
                <a:latin typeface="+mn-lt"/>
                <a:ea typeface="+mn-ea"/>
                <a:cs typeface="+mn-cs"/>
              </a:rPr>
              <a:t>)) </a:t>
            </a:r>
            <a:endParaRPr lang="ru-RU" sz="4000" dirty="0" smtClean="0"/>
          </a:p>
        </p:txBody>
      </p:sp>
      <p:sp>
        <p:nvSpPr>
          <p:cNvPr id="27651" name="Содержимое 2"/>
          <p:cNvSpPr>
            <a:spLocks noGrp="1"/>
          </p:cNvSpPr>
          <p:nvPr>
            <p:ph idx="1"/>
          </p:nvPr>
        </p:nvSpPr>
        <p:spPr>
          <a:xfrm>
            <a:off x="579438" y="1246188"/>
            <a:ext cx="10044112" cy="1643062"/>
          </a:xfrm>
        </p:spPr>
        <p:txBody>
          <a:bodyPr/>
          <a:lstStyle/>
          <a:p>
            <a:pPr eaLnBrk="1" hangingPunct="1"/>
            <a:r>
              <a:rPr lang="ru-RU" sz="3200" smtClean="0"/>
              <a:t>Основная микросхема, выполняющая большинство математических и логических операций, а также управление компьютером</a:t>
            </a:r>
          </a:p>
        </p:txBody>
      </p:sp>
      <p:pic>
        <p:nvPicPr>
          <p:cNvPr id="27652" name="Picture 2" descr="http://shop.key.ru/photo/items/48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3460750"/>
            <a:ext cx="3214687"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Рисунок 4" descr="P3 контакты.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10525" y="3317875"/>
            <a:ext cx="2763838"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Box 5"/>
          <p:cNvSpPr txBox="1">
            <a:spLocks noChangeArrowheads="1"/>
          </p:cNvSpPr>
          <p:nvPr/>
        </p:nvSpPr>
        <p:spPr bwMode="auto">
          <a:xfrm>
            <a:off x="4794250" y="3317875"/>
            <a:ext cx="15208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100"/>
              <a:t>Корпус ЦП</a:t>
            </a:r>
          </a:p>
        </p:txBody>
      </p:sp>
      <p:sp>
        <p:nvSpPr>
          <p:cNvPr id="27655" name="TextBox 6"/>
          <p:cNvSpPr txBox="1">
            <a:spLocks noChangeArrowheads="1"/>
          </p:cNvSpPr>
          <p:nvPr/>
        </p:nvSpPr>
        <p:spPr bwMode="auto">
          <a:xfrm>
            <a:off x="4865688" y="4175125"/>
            <a:ext cx="13493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100"/>
              <a:t>Контакты</a:t>
            </a:r>
          </a:p>
        </p:txBody>
      </p:sp>
      <p:sp>
        <p:nvSpPr>
          <p:cNvPr id="27656" name="TextBox 7"/>
          <p:cNvSpPr txBox="1">
            <a:spLocks noChangeArrowheads="1"/>
          </p:cNvSpPr>
          <p:nvPr/>
        </p:nvSpPr>
        <p:spPr bwMode="auto">
          <a:xfrm>
            <a:off x="5080000" y="5746750"/>
            <a:ext cx="9493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100"/>
              <a:t>Метка</a:t>
            </a:r>
          </a:p>
        </p:txBody>
      </p:sp>
      <p:sp>
        <p:nvSpPr>
          <p:cNvPr id="27657" name="TextBox 8"/>
          <p:cNvSpPr txBox="1">
            <a:spLocks noChangeArrowheads="1"/>
          </p:cNvSpPr>
          <p:nvPr/>
        </p:nvSpPr>
        <p:spPr bwMode="auto">
          <a:xfrm>
            <a:off x="4794250" y="4960938"/>
            <a:ext cx="16954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100"/>
              <a:t>Маркировка</a:t>
            </a:r>
          </a:p>
        </p:txBody>
      </p:sp>
      <p:cxnSp>
        <p:nvCxnSpPr>
          <p:cNvPr id="27658" name="Прямая со стрелкой 10"/>
          <p:cNvCxnSpPr>
            <a:cxnSpLocks noChangeShapeType="1"/>
          </p:cNvCxnSpPr>
          <p:nvPr/>
        </p:nvCxnSpPr>
        <p:spPr bwMode="auto">
          <a:xfrm rot="10800000" flipV="1">
            <a:off x="2722563" y="3532188"/>
            <a:ext cx="2000250" cy="642937"/>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659" name="Прямая со стрелкой 11"/>
          <p:cNvCxnSpPr>
            <a:cxnSpLocks noChangeShapeType="1"/>
            <a:stCxn id="27655" idx="3"/>
          </p:cNvCxnSpPr>
          <p:nvPr/>
        </p:nvCxnSpPr>
        <p:spPr bwMode="auto">
          <a:xfrm>
            <a:off x="6215063" y="4383088"/>
            <a:ext cx="2152650" cy="149225"/>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660" name="Прямая со стрелкой 12"/>
          <p:cNvCxnSpPr>
            <a:cxnSpLocks noChangeShapeType="1"/>
            <a:stCxn id="27656" idx="3"/>
          </p:cNvCxnSpPr>
          <p:nvPr/>
        </p:nvCxnSpPr>
        <p:spPr bwMode="auto">
          <a:xfrm flipV="1">
            <a:off x="6029325" y="5603875"/>
            <a:ext cx="2195513" cy="350838"/>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661" name="Прямая со стрелкой 13"/>
          <p:cNvCxnSpPr>
            <a:cxnSpLocks noChangeShapeType="1"/>
            <a:stCxn id="27656" idx="1"/>
          </p:cNvCxnSpPr>
          <p:nvPr/>
        </p:nvCxnSpPr>
        <p:spPr bwMode="auto">
          <a:xfrm rot="10800000">
            <a:off x="508000" y="5461000"/>
            <a:ext cx="4572000" cy="493713"/>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662" name="Прямая со стрелкой 14"/>
          <p:cNvCxnSpPr>
            <a:cxnSpLocks noChangeShapeType="1"/>
            <a:stCxn id="27657" idx="3"/>
          </p:cNvCxnSpPr>
          <p:nvPr/>
        </p:nvCxnSpPr>
        <p:spPr bwMode="auto">
          <a:xfrm flipV="1">
            <a:off x="6489700" y="4746625"/>
            <a:ext cx="2663825" cy="422275"/>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7663" name="Прямоугольник 27"/>
          <p:cNvSpPr>
            <a:spLocks noChangeArrowheads="1"/>
          </p:cNvSpPr>
          <p:nvPr/>
        </p:nvSpPr>
        <p:spPr bwMode="auto">
          <a:xfrm>
            <a:off x="0" y="6461125"/>
            <a:ext cx="49291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2400"/>
              <a:t>Диапазон цен: 1000 -35000 руб.</a:t>
            </a:r>
          </a:p>
          <a:p>
            <a:r>
              <a:rPr lang="ru-RU" sz="2400"/>
              <a:t>Разумная цена до 10000 руб.</a:t>
            </a:r>
          </a:p>
        </p:txBody>
      </p:sp>
      <p:sp>
        <p:nvSpPr>
          <p:cNvPr id="27664" name="Прямоугольник 28"/>
          <p:cNvSpPr>
            <a:spLocks noChangeArrowheads="1"/>
          </p:cNvSpPr>
          <p:nvPr/>
        </p:nvSpPr>
        <p:spPr bwMode="auto">
          <a:xfrm>
            <a:off x="5222875" y="6461125"/>
            <a:ext cx="49895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b="1">
                <a:hlinkClick r:id="rId4" action="ppaction://hlinkfile"/>
              </a:rPr>
              <a:t>Intel® Celeron™-D 2.26/256</a:t>
            </a:r>
            <a:r>
              <a:rPr lang="ru-RU" sz="2100" b="1"/>
              <a:t> – 999 руб</a:t>
            </a:r>
            <a:endParaRPr lang="ru-RU" sz="2100"/>
          </a:p>
        </p:txBody>
      </p:sp>
      <p:sp>
        <p:nvSpPr>
          <p:cNvPr id="27665" name="Прямоугольник 29"/>
          <p:cNvSpPr>
            <a:spLocks noChangeArrowheads="1"/>
          </p:cNvSpPr>
          <p:nvPr/>
        </p:nvSpPr>
        <p:spPr bwMode="auto">
          <a:xfrm>
            <a:off x="4579938" y="6889750"/>
            <a:ext cx="56721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b="1">
                <a:hlinkClick r:id="rId5" action="ppaction://hlinkfile"/>
              </a:rPr>
              <a:t>Intel Core i7 3.46G/1333MHz/8M</a:t>
            </a:r>
            <a:r>
              <a:rPr lang="ru-RU" sz="2100" b="1"/>
              <a:t>- 34999 руб</a:t>
            </a:r>
            <a:endParaRPr lang="ru-RU" sz="21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558800" y="317500"/>
            <a:ext cx="10044113" cy="500063"/>
          </a:xfrm>
        </p:spPr>
        <p:txBody>
          <a:bodyPr/>
          <a:lstStyle/>
          <a:p>
            <a:pPr eaLnBrk="1" hangingPunct="1"/>
            <a:r>
              <a:rPr lang="ru-RU" sz="3600" smtClean="0"/>
              <a:t>Основные технические характеристики ЦП</a:t>
            </a:r>
          </a:p>
        </p:txBody>
      </p:sp>
      <p:graphicFrame>
        <p:nvGraphicFramePr>
          <p:cNvPr id="5" name="Таблица 4"/>
          <p:cNvGraphicFramePr>
            <a:graphicFrameLocks noGrp="1"/>
          </p:cNvGraphicFramePr>
          <p:nvPr/>
        </p:nvGraphicFramePr>
        <p:xfrm>
          <a:off x="293688" y="1103313"/>
          <a:ext cx="10429875" cy="6264275"/>
        </p:xfrm>
        <a:graphic>
          <a:graphicData uri="http://schemas.openxmlformats.org/drawingml/2006/table">
            <a:tbl>
              <a:tblPr/>
              <a:tblGrid>
                <a:gridCol w="3128962"/>
                <a:gridCol w="7300913"/>
              </a:tblGrid>
              <a:tr h="33774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a:txBody>
                  <a:tcPr marL="13208" marR="13208" marT="13209" marB="132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a:txBody>
                  <a:tcPr marL="63396" marR="63396" marT="31701" marB="31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7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Название товара</a:t>
                      </a:r>
                    </a:p>
                  </a:txBody>
                  <a:tcPr marL="63396" marR="63396" marT="31701" marB="31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Процессор </a:t>
                      </a:r>
                      <a:r>
                        <a:rPr kumimoji="0" lang="en-US" sz="1800" b="0" i="0" u="none" strike="noStrike" cap="none" normalizeH="0" baseline="0" smtClean="0">
                          <a:ln>
                            <a:noFill/>
                          </a:ln>
                          <a:solidFill>
                            <a:schemeClr val="tx1"/>
                          </a:solidFill>
                          <a:effectLst/>
                          <a:latin typeface="Arial" charset="0"/>
                        </a:rPr>
                        <a:t>Intel Core 2 Duo 2.33G/1333MHz/4M</a:t>
                      </a:r>
                    </a:p>
                  </a:txBody>
                  <a:tcPr marL="66038" marR="66038" marT="19813" marB="19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7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Модель</a:t>
                      </a:r>
                    </a:p>
                  </a:txBody>
                  <a:tcPr marL="63396" marR="63396" marT="31701" marB="31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Arial" charset="0"/>
                        </a:rPr>
                        <a:t>Core 2 Duo 2.33G/1333MHz/4M</a:t>
                      </a:r>
                    </a:p>
                  </a:txBody>
                  <a:tcPr marL="66038" marR="66038" marT="19813" marB="19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7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Код производителя</a:t>
                      </a:r>
                    </a:p>
                  </a:txBody>
                  <a:tcPr marL="63396" marR="63396" marT="31701" marB="31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Arial" charset="0"/>
                        </a:rPr>
                        <a:t>E6550 </a:t>
                      </a:r>
                    </a:p>
                  </a:txBody>
                  <a:tcPr marL="66038" marR="66038" marT="19813" marB="19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7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Модификация</a:t>
                      </a:r>
                    </a:p>
                  </a:txBody>
                  <a:tcPr marL="63396" marR="63396" marT="31701" marB="31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Arial" charset="0"/>
                        </a:rPr>
                        <a:t>BOX</a:t>
                      </a:r>
                    </a:p>
                  </a:txBody>
                  <a:tcPr marL="66038" marR="66038" marT="19813" marB="19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48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Особенности</a:t>
                      </a:r>
                    </a:p>
                  </a:txBody>
                  <a:tcPr marL="63396" marR="63396" marT="31701" marB="31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Двухъядерный процессор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Номер процессора: </a:t>
                      </a:r>
                      <a:r>
                        <a:rPr kumimoji="0" lang="en-US" sz="1800" b="0" i="0" u="none" strike="noStrike" cap="none" normalizeH="0" baseline="0" smtClean="0">
                          <a:ln>
                            <a:noFill/>
                          </a:ln>
                          <a:solidFill>
                            <a:schemeClr val="tx1"/>
                          </a:solidFill>
                          <a:effectLst/>
                          <a:latin typeface="Arial" charset="0"/>
                        </a:rPr>
                        <a:t>E6550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Ядро: </a:t>
                      </a:r>
                      <a:r>
                        <a:rPr kumimoji="0" lang="en-US" sz="1800" b="0" i="0" u="none" strike="noStrike" cap="none" normalizeH="0" baseline="0" smtClean="0">
                          <a:ln>
                            <a:noFill/>
                          </a:ln>
                          <a:solidFill>
                            <a:schemeClr val="tx1"/>
                          </a:solidFill>
                          <a:effectLst/>
                          <a:latin typeface="Arial" charset="0"/>
                        </a:rPr>
                        <a:t>Conroe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Процессорный разъем: </a:t>
                      </a:r>
                      <a:r>
                        <a:rPr kumimoji="0" lang="en-US" sz="1800" b="0" i="0" u="none" strike="noStrike" cap="none" normalizeH="0" baseline="0" smtClean="0">
                          <a:ln>
                            <a:noFill/>
                          </a:ln>
                          <a:solidFill>
                            <a:schemeClr val="tx1"/>
                          </a:solidFill>
                          <a:effectLst/>
                          <a:latin typeface="Arial" charset="0"/>
                        </a:rPr>
                        <a:t>LGA 775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Технологический процесс: 65-</a:t>
                      </a:r>
                      <a:r>
                        <a:rPr kumimoji="0" lang="en-US" sz="1800" b="0" i="0" u="none" strike="noStrike" cap="none" normalizeH="0" baseline="0" smtClean="0">
                          <a:ln>
                            <a:noFill/>
                          </a:ln>
                          <a:solidFill>
                            <a:schemeClr val="tx1"/>
                          </a:solidFill>
                          <a:effectLst/>
                          <a:latin typeface="Arial" charset="0"/>
                        </a:rPr>
                        <a:t>nm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Тактовая частота: 2,33 ГГц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Частота системной шины: 1333 МГц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Кэш-память 2 уровня: 4 Мб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Поддержка </a:t>
                      </a:r>
                      <a:r>
                        <a:rPr kumimoji="0" lang="en-US" sz="1800" b="0" i="0" u="none" strike="noStrike" cap="none" normalizeH="0" baseline="0" smtClean="0">
                          <a:ln>
                            <a:noFill/>
                          </a:ln>
                          <a:solidFill>
                            <a:schemeClr val="tx1"/>
                          </a:solidFill>
                          <a:effectLst/>
                          <a:latin typeface="Arial" charset="0"/>
                        </a:rPr>
                        <a:t>Intel Virtualization Technology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Поддержка </a:t>
                      </a:r>
                      <a:r>
                        <a:rPr kumimoji="0" lang="en-US" sz="1800" b="0" i="0" u="none" strike="noStrike" cap="none" normalizeH="0" baseline="0" smtClean="0">
                          <a:ln>
                            <a:noFill/>
                          </a:ln>
                          <a:solidFill>
                            <a:schemeClr val="tx1"/>
                          </a:solidFill>
                          <a:effectLst/>
                          <a:latin typeface="Arial" charset="0"/>
                        </a:rPr>
                        <a:t>Enhanced Intel SpeedStep Technology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Поддержка </a:t>
                      </a:r>
                      <a:r>
                        <a:rPr kumimoji="0" lang="en-US" sz="1800" b="0" i="0" u="none" strike="noStrike" cap="none" normalizeH="0" baseline="0" smtClean="0">
                          <a:ln>
                            <a:noFill/>
                          </a:ln>
                          <a:solidFill>
                            <a:schemeClr val="tx1"/>
                          </a:solidFill>
                          <a:effectLst/>
                          <a:latin typeface="Arial" charset="0"/>
                        </a:rPr>
                        <a:t>Intel Extended Memory 64 Technology (EM64T)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Поддержка </a:t>
                      </a:r>
                      <a:r>
                        <a:rPr kumimoji="0" lang="en-US" sz="1800" b="0" i="0" u="none" strike="noStrike" cap="none" normalizeH="0" baseline="0" smtClean="0">
                          <a:ln>
                            <a:noFill/>
                          </a:ln>
                          <a:solidFill>
                            <a:schemeClr val="tx1"/>
                          </a:solidFill>
                          <a:effectLst/>
                          <a:latin typeface="Arial" charset="0"/>
                        </a:rPr>
                        <a:t>Execute Disable Bit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Поддержка </a:t>
                      </a:r>
                      <a:r>
                        <a:rPr kumimoji="0" lang="en-US" sz="1800" b="0" i="0" u="none" strike="noStrike" cap="none" normalizeH="0" baseline="0" smtClean="0">
                          <a:ln>
                            <a:noFill/>
                          </a:ln>
                          <a:solidFill>
                            <a:schemeClr val="tx1"/>
                          </a:solidFill>
                          <a:effectLst/>
                          <a:latin typeface="Arial" charset="0"/>
                        </a:rPr>
                        <a:t>Intel Viiv Technology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Поддержка технологии безопасности </a:t>
                      </a:r>
                      <a:r>
                        <a:rPr kumimoji="0" lang="en-US" sz="1800" b="0" i="0" u="none" strike="noStrike" cap="none" normalizeH="0" baseline="0" smtClean="0">
                          <a:ln>
                            <a:noFill/>
                          </a:ln>
                          <a:solidFill>
                            <a:schemeClr val="tx1"/>
                          </a:solidFill>
                          <a:effectLst/>
                          <a:latin typeface="Arial" charset="0"/>
                        </a:rPr>
                        <a:t>Trust Execution Technology (TXT) </a:t>
                      </a:r>
                    </a:p>
                  </a:txBody>
                  <a:tcPr marL="66038" marR="66038" marT="19813" marB="19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74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Доп. Информация    Стоимость на 11.02.08 – 6199 руб</a:t>
                      </a:r>
                    </a:p>
                  </a:txBody>
                  <a:tcPr marL="63396" marR="63396" marT="31701" marB="31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800" y="317500"/>
            <a:ext cx="10044113" cy="500063"/>
          </a:xfrm>
        </p:spPr>
        <p:txBody>
          <a:bodyPr/>
          <a:lstStyle/>
          <a:p>
            <a:pPr eaLnBrk="1" hangingPunct="1">
              <a:defRPr/>
            </a:pPr>
            <a:r>
              <a:rPr lang="ru-RU" sz="3200" b="1" dirty="0" smtClean="0"/>
              <a:t>Наиболее важные</a:t>
            </a:r>
            <a:r>
              <a:rPr lang="ru-RU" sz="3200" b="1" dirty="0" smtClean="0">
                <a:solidFill>
                  <a:schemeClr val="tx1"/>
                </a:solidFill>
                <a:latin typeface="+mn-lt"/>
                <a:ea typeface="+mn-ea"/>
                <a:cs typeface="+mn-cs"/>
              </a:rPr>
              <a:t> технические характеристики</a:t>
            </a:r>
            <a:r>
              <a:rPr lang="ru-RU" dirty="0" smtClean="0">
                <a:solidFill>
                  <a:schemeClr val="tx1"/>
                </a:solidFill>
                <a:latin typeface="+mn-lt"/>
                <a:ea typeface="+mn-ea"/>
                <a:cs typeface="+mn-cs"/>
              </a:rPr>
              <a:t/>
            </a:r>
            <a:br>
              <a:rPr lang="ru-RU" dirty="0" smtClean="0">
                <a:solidFill>
                  <a:schemeClr val="tx1"/>
                </a:solidFill>
                <a:latin typeface="+mn-lt"/>
                <a:ea typeface="+mn-ea"/>
                <a:cs typeface="+mn-cs"/>
              </a:rPr>
            </a:br>
            <a:endParaRPr lang="ru-RU" dirty="0" smtClean="0"/>
          </a:p>
        </p:txBody>
      </p:sp>
      <p:sp>
        <p:nvSpPr>
          <p:cNvPr id="29699" name="Содержимое 2"/>
          <p:cNvSpPr>
            <a:spLocks noGrp="1"/>
          </p:cNvSpPr>
          <p:nvPr>
            <p:ph idx="1"/>
          </p:nvPr>
        </p:nvSpPr>
        <p:spPr>
          <a:xfrm>
            <a:off x="323850" y="531813"/>
            <a:ext cx="10514013" cy="6715125"/>
          </a:xfrm>
        </p:spPr>
        <p:txBody>
          <a:bodyPr/>
          <a:lstStyle/>
          <a:p>
            <a:pPr eaLnBrk="1" hangingPunct="1"/>
            <a:r>
              <a:rPr lang="ru-RU" sz="2400" smtClean="0"/>
              <a:t>Тактовая частота внутренней шины 2-4,6 Ггц.</a:t>
            </a:r>
          </a:p>
          <a:p>
            <a:pPr eaLnBrk="1" hangingPunct="1"/>
            <a:r>
              <a:rPr lang="ru-RU" sz="2400" smtClean="0"/>
              <a:t>Тактовая частота внешней шины 533-1333 </a:t>
            </a:r>
            <a:r>
              <a:rPr lang="en-US" sz="2400" smtClean="0"/>
              <a:t>M</a:t>
            </a:r>
            <a:r>
              <a:rPr lang="ru-RU" sz="2400" smtClean="0"/>
              <a:t>гц.</a:t>
            </a:r>
          </a:p>
          <a:p>
            <a:pPr eaLnBrk="1" hangingPunct="1"/>
            <a:r>
              <a:rPr lang="ru-RU" sz="2400" smtClean="0"/>
              <a:t>Разрядность шины данных (32 или 64 разряда)</a:t>
            </a:r>
          </a:p>
          <a:p>
            <a:pPr eaLnBrk="1" hangingPunct="1"/>
            <a:r>
              <a:rPr lang="ru-RU" sz="2400" smtClean="0"/>
              <a:t>Тип корпуса (в какой разъём подключается)</a:t>
            </a:r>
            <a:r>
              <a:rPr lang="en-US" sz="2400" smtClean="0"/>
              <a:t>775, 1155, 1156, 1366</a:t>
            </a:r>
            <a:endParaRPr lang="ru-RU" sz="2400" smtClean="0"/>
          </a:p>
          <a:p>
            <a:pPr eaLnBrk="1" hangingPunct="1"/>
            <a:r>
              <a:rPr lang="en-US" sz="2400" smtClean="0"/>
              <a:t>H</a:t>
            </a:r>
            <a:r>
              <a:rPr lang="ru-RU" sz="2400" smtClean="0"/>
              <a:t>азмер внутренней памяти </a:t>
            </a:r>
            <a:r>
              <a:rPr lang="en-US" sz="2400" smtClean="0"/>
              <a:t>L</a:t>
            </a:r>
            <a:r>
              <a:rPr lang="ru-RU" sz="2400" smtClean="0"/>
              <a:t>2 </a:t>
            </a:r>
            <a:r>
              <a:rPr lang="en-US" sz="2400" smtClean="0"/>
              <a:t>(2-8 Mb)</a:t>
            </a:r>
            <a:endParaRPr lang="ru-RU" sz="2400" smtClean="0"/>
          </a:p>
          <a:p>
            <a:pPr eaLnBrk="1" hangingPunct="1"/>
            <a:r>
              <a:rPr lang="ru-RU" sz="2400" smtClean="0"/>
              <a:t>Количество ядер процессора</a:t>
            </a:r>
          </a:p>
          <a:p>
            <a:pPr eaLnBrk="1" hangingPunct="1">
              <a:buFontTx/>
              <a:buNone/>
            </a:pPr>
            <a:r>
              <a:rPr lang="ru-RU" sz="2400" smtClean="0"/>
              <a:t>Основные типы процессоров:</a:t>
            </a:r>
          </a:p>
          <a:p>
            <a:pPr eaLnBrk="1" hangingPunct="1"/>
            <a:r>
              <a:rPr lang="en-US" sz="2400" smtClean="0"/>
              <a:t>Celeron</a:t>
            </a:r>
            <a:r>
              <a:rPr lang="ru-RU" sz="2400" smtClean="0"/>
              <a:t> (</a:t>
            </a:r>
            <a:r>
              <a:rPr lang="en-US" sz="2400" smtClean="0"/>
              <a:t>Intel</a:t>
            </a:r>
            <a:r>
              <a:rPr lang="ru-RU" sz="2400" smtClean="0"/>
              <a:t>) – 32 разряда. Облегчённый (удешевлённый (бюджетный) вариант </a:t>
            </a:r>
            <a:r>
              <a:rPr lang="en-US" sz="2400" smtClean="0"/>
              <a:t>Pentium</a:t>
            </a:r>
            <a:r>
              <a:rPr lang="ru-RU" sz="2400" smtClean="0"/>
              <a:t>). Это самый медленный, но стабильный, надёжный и мало критичен к нарушениям температурных режимов. Цена: от 1000 до 2500 руб.</a:t>
            </a:r>
          </a:p>
          <a:p>
            <a:pPr eaLnBrk="1" hangingPunct="1"/>
            <a:r>
              <a:rPr lang="en-US" sz="2400" smtClean="0"/>
              <a:t>Athlon</a:t>
            </a:r>
            <a:r>
              <a:rPr lang="ru-RU" sz="2400" smtClean="0"/>
              <a:t>(64), </a:t>
            </a:r>
            <a:r>
              <a:rPr lang="en-US" sz="2400" smtClean="0"/>
              <a:t>Sempron</a:t>
            </a:r>
            <a:r>
              <a:rPr lang="ru-RU" sz="2400" smtClean="0"/>
              <a:t>(32) </a:t>
            </a:r>
            <a:r>
              <a:rPr lang="en-US" sz="2400" smtClean="0"/>
              <a:t>Phenom (64) </a:t>
            </a:r>
            <a:r>
              <a:rPr lang="ru-RU" sz="2400" smtClean="0"/>
              <a:t>(</a:t>
            </a:r>
            <a:r>
              <a:rPr lang="en-US" sz="2400" smtClean="0"/>
              <a:t>AMD</a:t>
            </a:r>
            <a:r>
              <a:rPr lang="ru-RU" sz="2400" smtClean="0"/>
              <a:t>) Довольно быстрый, но капризный и нестабильный и критичен к нарушению температурного Наиболее разгоняемый Цена: от 1000 до 7500 руб. </a:t>
            </a:r>
          </a:p>
          <a:p>
            <a:pPr eaLnBrk="1" hangingPunct="1"/>
            <a:r>
              <a:rPr lang="en-US" sz="2400" smtClean="0"/>
              <a:t>Pentium,</a:t>
            </a:r>
            <a:r>
              <a:rPr lang="ru-RU" sz="2400" smtClean="0"/>
              <a:t> </a:t>
            </a:r>
            <a:r>
              <a:rPr lang="en-US" sz="2400" smtClean="0"/>
              <a:t>Pentium</a:t>
            </a:r>
            <a:r>
              <a:rPr lang="ru-RU" sz="2400" smtClean="0"/>
              <a:t> </a:t>
            </a:r>
            <a:r>
              <a:rPr lang="en-US" sz="2400" smtClean="0"/>
              <a:t>D, Intel Core</a:t>
            </a:r>
            <a:r>
              <a:rPr lang="ru-RU" sz="2400" smtClean="0"/>
              <a:t>(</a:t>
            </a:r>
            <a:r>
              <a:rPr lang="en-US" sz="2400" smtClean="0"/>
              <a:t>Intel</a:t>
            </a:r>
            <a:r>
              <a:rPr lang="ru-RU" sz="2400" smtClean="0"/>
              <a:t>)</a:t>
            </a:r>
            <a:r>
              <a:rPr lang="en-US" sz="2400" smtClean="0"/>
              <a:t>, Core 2 Duo, Core 2 Quad, Core i7, Core i5.</a:t>
            </a:r>
            <a:r>
              <a:rPr lang="ru-RU" sz="2400" smtClean="0"/>
              <a:t> </a:t>
            </a:r>
            <a:r>
              <a:rPr lang="en-US" sz="2400" smtClean="0"/>
              <a:t>Core i3. </a:t>
            </a:r>
            <a:r>
              <a:rPr lang="ru-RU" sz="2400" smtClean="0"/>
              <a:t>Самые быстрые, стабильные и надёжные, но самые дорогие. Цена: от 2700 до 35000 руб.</a:t>
            </a:r>
            <a:endParaRPr lang="ru-RU"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800" y="317500"/>
            <a:ext cx="9094788" cy="785813"/>
          </a:xfrm>
        </p:spPr>
        <p:txBody>
          <a:bodyPr/>
          <a:lstStyle/>
          <a:p>
            <a:pPr eaLnBrk="1" hangingPunct="1">
              <a:defRPr/>
            </a:pPr>
            <a:r>
              <a:rPr lang="ru-RU" sz="4000" i="1" dirty="0" smtClean="0">
                <a:solidFill>
                  <a:schemeClr val="tx1"/>
                </a:solidFill>
                <a:latin typeface="+mn-lt"/>
                <a:ea typeface="+mn-ea"/>
                <a:cs typeface="+mn-cs"/>
              </a:rPr>
              <a:t>Оперативная память (ОЗУ)</a:t>
            </a:r>
            <a:endParaRPr lang="ru-RU" sz="4000" dirty="0" smtClean="0"/>
          </a:p>
        </p:txBody>
      </p:sp>
      <p:sp>
        <p:nvSpPr>
          <p:cNvPr id="30723" name="Содержимое 2"/>
          <p:cNvSpPr>
            <a:spLocks noGrp="1"/>
          </p:cNvSpPr>
          <p:nvPr>
            <p:ph idx="1"/>
          </p:nvPr>
        </p:nvSpPr>
        <p:spPr>
          <a:xfrm>
            <a:off x="508000" y="1246188"/>
            <a:ext cx="10288588" cy="1143000"/>
          </a:xfrm>
        </p:spPr>
        <p:txBody>
          <a:bodyPr/>
          <a:lstStyle/>
          <a:p>
            <a:pPr eaLnBrk="1" hangingPunct="1"/>
            <a:r>
              <a:rPr lang="ru-RU" sz="2800" smtClean="0"/>
              <a:t>Это набор микросхем, предназначенных для временного хранения данных, при включенном компьютере.</a:t>
            </a:r>
          </a:p>
        </p:txBody>
      </p:sp>
      <p:pic>
        <p:nvPicPr>
          <p:cNvPr id="30724" name="Рисунок 4" descr="ОЗУ.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51125" y="2317750"/>
            <a:ext cx="8001000"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5"/>
          <p:cNvSpPr txBox="1">
            <a:spLocks noChangeArrowheads="1"/>
          </p:cNvSpPr>
          <p:nvPr/>
        </p:nvSpPr>
        <p:spPr bwMode="auto">
          <a:xfrm>
            <a:off x="365125" y="2317750"/>
            <a:ext cx="18478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100"/>
              <a:t>Микросхемы </a:t>
            </a:r>
          </a:p>
          <a:p>
            <a:pPr eaLnBrk="1" hangingPunct="1"/>
            <a:r>
              <a:rPr lang="ru-RU" sz="2100"/>
              <a:t>памяти</a:t>
            </a:r>
          </a:p>
        </p:txBody>
      </p:sp>
      <p:sp>
        <p:nvSpPr>
          <p:cNvPr id="30726" name="TextBox 6"/>
          <p:cNvSpPr txBox="1">
            <a:spLocks noChangeArrowheads="1"/>
          </p:cNvSpPr>
          <p:nvPr/>
        </p:nvSpPr>
        <p:spPr bwMode="auto">
          <a:xfrm>
            <a:off x="508000" y="5675313"/>
            <a:ext cx="13493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100"/>
              <a:t>Контакты</a:t>
            </a:r>
          </a:p>
        </p:txBody>
      </p:sp>
      <p:sp>
        <p:nvSpPr>
          <p:cNvPr id="30727" name="TextBox 7"/>
          <p:cNvSpPr txBox="1">
            <a:spLocks noChangeArrowheads="1"/>
          </p:cNvSpPr>
          <p:nvPr/>
        </p:nvSpPr>
        <p:spPr bwMode="auto">
          <a:xfrm>
            <a:off x="722313" y="3460750"/>
            <a:ext cx="9874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100"/>
              <a:t>Ключи</a:t>
            </a:r>
          </a:p>
        </p:txBody>
      </p:sp>
      <p:cxnSp>
        <p:nvCxnSpPr>
          <p:cNvPr id="30728" name="Прямая со стрелкой 9"/>
          <p:cNvCxnSpPr>
            <a:cxnSpLocks noChangeShapeType="1"/>
            <a:stCxn id="30725" idx="3"/>
          </p:cNvCxnSpPr>
          <p:nvPr/>
        </p:nvCxnSpPr>
        <p:spPr bwMode="auto">
          <a:xfrm>
            <a:off x="2212975" y="2687638"/>
            <a:ext cx="2224088" cy="130175"/>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729" name="Прямая со стрелкой 11"/>
          <p:cNvCxnSpPr>
            <a:cxnSpLocks noChangeShapeType="1"/>
            <a:stCxn id="30727" idx="3"/>
          </p:cNvCxnSpPr>
          <p:nvPr/>
        </p:nvCxnSpPr>
        <p:spPr bwMode="auto">
          <a:xfrm>
            <a:off x="1709738" y="3668713"/>
            <a:ext cx="1012825" cy="1077912"/>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730" name="Прямая со стрелкой 12"/>
          <p:cNvCxnSpPr>
            <a:cxnSpLocks noChangeShapeType="1"/>
            <a:stCxn id="30727" idx="3"/>
          </p:cNvCxnSpPr>
          <p:nvPr/>
        </p:nvCxnSpPr>
        <p:spPr bwMode="auto">
          <a:xfrm flipV="1">
            <a:off x="1709738" y="3532188"/>
            <a:ext cx="5657850" cy="136525"/>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731" name="Прямая со стрелкой 13"/>
          <p:cNvCxnSpPr>
            <a:cxnSpLocks noChangeShapeType="1"/>
            <a:stCxn id="30726" idx="3"/>
          </p:cNvCxnSpPr>
          <p:nvPr/>
        </p:nvCxnSpPr>
        <p:spPr bwMode="auto">
          <a:xfrm flipV="1">
            <a:off x="1857375" y="4818063"/>
            <a:ext cx="1793875" cy="1065212"/>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0732" name="Прямоугольник 21"/>
          <p:cNvSpPr>
            <a:spLocks noChangeArrowheads="1"/>
          </p:cNvSpPr>
          <p:nvPr/>
        </p:nvSpPr>
        <p:spPr bwMode="auto">
          <a:xfrm>
            <a:off x="365125" y="6961188"/>
            <a:ext cx="9145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2000"/>
              <a:t>Диапазон цен: </a:t>
            </a:r>
            <a:r>
              <a:rPr lang="en-US" sz="2000"/>
              <a:t>DDR</a:t>
            </a:r>
            <a:r>
              <a:rPr lang="ru-RU" sz="2000"/>
              <a:t>2:</a:t>
            </a:r>
            <a:r>
              <a:rPr lang="en-US" sz="2000"/>
              <a:t> </a:t>
            </a:r>
            <a:r>
              <a:rPr lang="ru-RU" sz="2000"/>
              <a:t>256 Мб,  677 Мгц -250 руб.</a:t>
            </a:r>
            <a:r>
              <a:rPr lang="en-US" sz="2000"/>
              <a:t>;</a:t>
            </a:r>
            <a:r>
              <a:rPr lang="ru-RU" sz="2000"/>
              <a:t> 4 Гб, 800 Мгц – 2000 руб</a:t>
            </a:r>
          </a:p>
        </p:txBody>
      </p:sp>
      <p:sp>
        <p:nvSpPr>
          <p:cNvPr id="30733" name="Прямоугольник 22"/>
          <p:cNvSpPr>
            <a:spLocks noChangeArrowheads="1"/>
          </p:cNvSpPr>
          <p:nvPr/>
        </p:nvSpPr>
        <p:spPr bwMode="auto">
          <a:xfrm>
            <a:off x="936625" y="7318375"/>
            <a:ext cx="59166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b="1">
                <a:hlinkClick r:id="rId3" action="ppaction://hlinkfile"/>
              </a:rPr>
              <a:t>DDR3 2048Mb 1333MHz Kingston</a:t>
            </a:r>
            <a:r>
              <a:rPr lang="en-US" sz="2100" b="1"/>
              <a:t> – </a:t>
            </a:r>
            <a:r>
              <a:rPr lang="ru-RU" sz="2100" b="1"/>
              <a:t>2</a:t>
            </a:r>
            <a:r>
              <a:rPr lang="en-US" sz="2100" b="1"/>
              <a:t>000 </a:t>
            </a:r>
            <a:r>
              <a:rPr lang="ru-RU" sz="2100" b="1"/>
              <a:t>руб.</a:t>
            </a:r>
            <a:endParaRPr lang="ru-RU" sz="21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ru-RU" sz="4800" smtClean="0"/>
              <a:t>3. Настольный персональный компьютер (стационарный)</a:t>
            </a:r>
          </a:p>
        </p:txBody>
      </p:sp>
      <p:sp>
        <p:nvSpPr>
          <p:cNvPr id="4099" name="Rectangle 3"/>
          <p:cNvSpPr>
            <a:spLocks noGrp="1" noChangeArrowheads="1"/>
          </p:cNvSpPr>
          <p:nvPr>
            <p:ph type="body" idx="1"/>
          </p:nvPr>
        </p:nvSpPr>
        <p:spPr>
          <a:xfrm>
            <a:off x="508000" y="1960563"/>
            <a:ext cx="10383838" cy="4756150"/>
          </a:xfrm>
        </p:spPr>
        <p:txBody>
          <a:bodyPr/>
          <a:lstStyle/>
          <a:p>
            <a:pPr eaLnBrk="1" hangingPunct="1"/>
            <a:r>
              <a:rPr lang="ru-RU" smtClean="0"/>
              <a:t>Можно поделить на:</a:t>
            </a:r>
          </a:p>
          <a:p>
            <a:pPr eaLnBrk="1" hangingPunct="1"/>
            <a:r>
              <a:rPr lang="ru-RU" smtClean="0"/>
              <a:t>Вертикальный </a:t>
            </a:r>
            <a:r>
              <a:rPr lang="ru-RU" sz="2400" smtClean="0"/>
              <a:t>(по расположению системного блока)</a:t>
            </a:r>
          </a:p>
          <a:p>
            <a:pPr eaLnBrk="1" hangingPunct="1"/>
            <a:r>
              <a:rPr lang="ru-RU" smtClean="0"/>
              <a:t>Горизонтальный </a:t>
            </a:r>
            <a:r>
              <a:rPr lang="ru-RU" sz="2400" smtClean="0"/>
              <a:t>(по расположению системного блока)</a:t>
            </a:r>
            <a:endParaRPr lang="ru-RU" smtClean="0"/>
          </a:p>
          <a:p>
            <a:pPr eaLnBrk="1" hangingPunct="1"/>
            <a:r>
              <a:rPr lang="ru-RU" smtClean="0"/>
              <a:t>В</a:t>
            </a:r>
            <a:r>
              <a:rPr lang="en-US" smtClean="0"/>
              <a:t>arebone</a:t>
            </a:r>
            <a:r>
              <a:rPr lang="ru-RU" smtClean="0"/>
              <a:t>-системы (Платформы), </a:t>
            </a:r>
          </a:p>
          <a:p>
            <a:pPr eaLnBrk="1" hangingPunct="1">
              <a:buFontTx/>
              <a:buNone/>
            </a:pPr>
            <a:r>
              <a:rPr lang="ru-RU" sz="2400" smtClean="0"/>
              <a:t>      (объединяющие корпус, блок питания, материнскую плату систему охлаждения, звуковую карту, дистанционное управление и т.д.) </a:t>
            </a:r>
          </a:p>
          <a:p>
            <a:pPr eaLnBrk="1" hangingPunct="1"/>
            <a:r>
              <a:rPr lang="ru-RU" smtClean="0"/>
              <a:t>Моноблоки </a:t>
            </a:r>
            <a:r>
              <a:rPr lang="ru-RU" sz="2400" smtClean="0"/>
              <a:t>( в одном блоке располагаются монитор и системный блок)</a:t>
            </a:r>
          </a:p>
        </p:txBody>
      </p:sp>
      <p:sp>
        <p:nvSpPr>
          <p:cNvPr id="4100" name="TextBox 5"/>
          <p:cNvSpPr txBox="1">
            <a:spLocks noChangeArrowheads="1"/>
          </p:cNvSpPr>
          <p:nvPr/>
        </p:nvSpPr>
        <p:spPr bwMode="auto">
          <a:xfrm>
            <a:off x="5080000" y="6461125"/>
            <a:ext cx="475615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100" b="1"/>
              <a:t>Диапазон цен: </a:t>
            </a:r>
            <a:r>
              <a:rPr lang="en-US" sz="2100" b="1"/>
              <a:t>6</a:t>
            </a:r>
            <a:r>
              <a:rPr lang="ru-RU" sz="2100" b="1"/>
              <a:t>000 -75000 руб.</a:t>
            </a:r>
          </a:p>
          <a:p>
            <a:pPr eaLnBrk="1" hangingPunct="1"/>
            <a:r>
              <a:rPr lang="ru-RU" sz="2100" b="1"/>
              <a:t>Разумная цена до 30000 руб.</a:t>
            </a:r>
          </a:p>
          <a:p>
            <a:pPr eaLnBrk="1" hangingPunct="1"/>
            <a:r>
              <a:rPr lang="ru-RU" sz="2100" b="1"/>
              <a:t>Офисный вариант 7000-10000 руб.</a:t>
            </a:r>
          </a:p>
          <a:p>
            <a:pPr eaLnBrk="1" hangingPunct="1"/>
            <a:r>
              <a:rPr lang="ru-RU" sz="2100" b="1"/>
              <a:t>Игровой вариант 20000-30000 руб.</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a:xfrm>
            <a:off x="558800" y="317500"/>
            <a:ext cx="10044113" cy="642938"/>
          </a:xfrm>
        </p:spPr>
        <p:txBody>
          <a:bodyPr/>
          <a:lstStyle/>
          <a:p>
            <a:pPr eaLnBrk="1" hangingPunct="1"/>
            <a:r>
              <a:rPr lang="ru-RU" sz="5400" smtClean="0"/>
              <a:t>Основные параметры</a:t>
            </a:r>
            <a:endParaRPr lang="ru-RU" smtClean="0"/>
          </a:p>
        </p:txBody>
      </p:sp>
      <p:graphicFrame>
        <p:nvGraphicFramePr>
          <p:cNvPr id="4" name="Таблица 3"/>
          <p:cNvGraphicFramePr>
            <a:graphicFrameLocks noGrp="1"/>
          </p:cNvGraphicFramePr>
          <p:nvPr/>
        </p:nvGraphicFramePr>
        <p:xfrm>
          <a:off x="222250" y="1450975"/>
          <a:ext cx="10715625" cy="5465763"/>
        </p:xfrm>
        <a:graphic>
          <a:graphicData uri="http://schemas.openxmlformats.org/drawingml/2006/table">
            <a:tbl>
              <a:tblPr/>
              <a:tblGrid>
                <a:gridCol w="3214688"/>
                <a:gridCol w="7500937"/>
              </a:tblGrid>
              <a:tr h="40481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txBody>
                  <a:tcPr marL="85163" marR="85163" marT="42582" marB="425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663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Название товара</a:t>
                      </a:r>
                    </a:p>
                  </a:txBody>
                  <a:tcPr marL="85163" marR="85163" marT="42582" marB="425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smtClean="0">
                          <a:ln>
                            <a:noFill/>
                          </a:ln>
                          <a:solidFill>
                            <a:schemeClr val="tx1"/>
                          </a:solidFill>
                          <a:effectLst/>
                          <a:latin typeface="Arial" charset="0"/>
                        </a:rPr>
                        <a:t>Модуль памяти </a:t>
                      </a:r>
                      <a:r>
                        <a:rPr kumimoji="0" lang="en-US" sz="2000" b="0" i="0" u="none" strike="noStrike" cap="none" normalizeH="0" baseline="0" smtClean="0">
                          <a:ln>
                            <a:noFill/>
                          </a:ln>
                          <a:solidFill>
                            <a:schemeClr val="tx1"/>
                          </a:solidFill>
                          <a:effectLst/>
                          <a:latin typeface="Arial" charset="0"/>
                        </a:rPr>
                        <a:t>DDR2 HyperX 1024Mb Kingston 1066MHz</a:t>
                      </a:r>
                    </a:p>
                  </a:txBody>
                  <a:tcPr marL="88712" marR="88712" marT="26614" marB="266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636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Особенности</a:t>
                      </a:r>
                    </a:p>
                  </a:txBody>
                  <a:tcPr marL="85163" marR="85163" marT="42582" marB="425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charset="0"/>
                        </a:rPr>
                        <a:t>1GB 1066MHz DDR2 Non-ECC CL5 (5-5-5-15) DIMM (Kit of 2)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charset="0"/>
                        </a:rPr>
                        <a:t>Standard 64M X 64 Non-ECC 1066MHz 240-pin Unbuffered DIMM (SDRAM-DDR2, 2.2V, CL5, Gold) </a:t>
                      </a:r>
                    </a:p>
                  </a:txBody>
                  <a:tcPr marL="88712" marR="88712" marT="26614" marB="266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Спецификация</a:t>
                      </a:r>
                    </a:p>
                  </a:txBody>
                  <a:tcPr marL="85163" marR="85163" marT="42582" marB="425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Объем памяти</a:t>
                      </a:r>
                    </a:p>
                  </a:txBody>
                  <a:tcPr marL="85163" marR="85163" marT="42582" marB="425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smtClean="0">
                          <a:ln>
                            <a:noFill/>
                          </a:ln>
                          <a:solidFill>
                            <a:schemeClr val="tx1"/>
                          </a:solidFill>
                          <a:effectLst/>
                          <a:latin typeface="Arial" charset="0"/>
                        </a:rPr>
                        <a:t>1024 Мб</a:t>
                      </a:r>
                    </a:p>
                  </a:txBody>
                  <a:tcPr marL="88712" marR="88712" marT="26614" marB="266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Частота памяти</a:t>
                      </a:r>
                    </a:p>
                  </a:txBody>
                  <a:tcPr marL="85163" marR="85163" marT="42582" marB="425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smtClean="0">
                          <a:ln>
                            <a:noFill/>
                          </a:ln>
                          <a:solidFill>
                            <a:schemeClr val="tx1"/>
                          </a:solidFill>
                          <a:effectLst/>
                          <a:latin typeface="Arial" charset="0"/>
                        </a:rPr>
                        <a:t>1066 МГц</a:t>
                      </a:r>
                    </a:p>
                  </a:txBody>
                  <a:tcPr marL="88712" marR="88712" marT="26614" marB="266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Тайминги</a:t>
                      </a:r>
                    </a:p>
                  </a:txBody>
                  <a:tcPr marL="85163" marR="85163" marT="42582" marB="425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smtClean="0">
                          <a:ln>
                            <a:noFill/>
                          </a:ln>
                          <a:solidFill>
                            <a:schemeClr val="tx1"/>
                          </a:solidFill>
                          <a:effectLst/>
                          <a:latin typeface="Arial" charset="0"/>
                        </a:rPr>
                        <a:t>5-5-5-15</a:t>
                      </a:r>
                    </a:p>
                  </a:txBody>
                  <a:tcPr marL="88712" marR="88712" marT="26614" marB="266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CAS Latency</a:t>
                      </a:r>
                    </a:p>
                  </a:txBody>
                  <a:tcPr marL="85163" marR="85163" marT="42582" marB="425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charset="0"/>
                        </a:rPr>
                        <a:t>CL5</a:t>
                      </a:r>
                    </a:p>
                  </a:txBody>
                  <a:tcPr marL="88712" marR="88712" marT="26614" marB="266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Комплект </a:t>
                      </a:r>
                      <a:r>
                        <a:rPr kumimoji="0" lang="en-US" sz="2000" b="0" i="0" u="none" strike="noStrike" cap="none" normalizeH="0" baseline="0" smtClean="0">
                          <a:ln>
                            <a:noFill/>
                          </a:ln>
                          <a:solidFill>
                            <a:schemeClr val="tx1"/>
                          </a:solidFill>
                          <a:effectLst/>
                          <a:latin typeface="Arial" charset="0"/>
                        </a:rPr>
                        <a:t>Kit of 2</a:t>
                      </a:r>
                    </a:p>
                  </a:txBody>
                  <a:tcPr marL="85163" marR="85163" marT="42582" marB="425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smtClean="0">
                          <a:ln>
                            <a:noFill/>
                          </a:ln>
                          <a:solidFill>
                            <a:schemeClr val="tx1"/>
                          </a:solidFill>
                          <a:effectLst/>
                          <a:latin typeface="Arial" charset="0"/>
                        </a:rPr>
                        <a:t>Да</a:t>
                      </a:r>
                    </a:p>
                  </a:txBody>
                  <a:tcPr marL="88712" marR="88712" marT="26614" marB="266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Доп. Информация   Стоимость на </a:t>
                      </a:r>
                      <a:r>
                        <a:rPr kumimoji="0" lang="en-US" sz="2000" b="0" i="0" u="none" strike="noStrike" cap="none" normalizeH="0" baseline="0" smtClean="0">
                          <a:ln>
                            <a:noFill/>
                          </a:ln>
                          <a:solidFill>
                            <a:schemeClr val="tx1"/>
                          </a:solidFill>
                          <a:effectLst/>
                          <a:latin typeface="Arial" charset="0"/>
                        </a:rPr>
                        <a:t>03</a:t>
                      </a:r>
                      <a:r>
                        <a:rPr kumimoji="0" lang="ru-RU" sz="2000" b="0" i="0" u="none" strike="noStrike" cap="none" normalizeH="0" baseline="0" smtClean="0">
                          <a:ln>
                            <a:noFill/>
                          </a:ln>
                          <a:solidFill>
                            <a:schemeClr val="tx1"/>
                          </a:solidFill>
                          <a:effectLst/>
                          <a:latin typeface="Arial" charset="0"/>
                        </a:rPr>
                        <a:t>.0</a:t>
                      </a:r>
                      <a:r>
                        <a:rPr kumimoji="0" lang="en-US" sz="2000" b="0" i="0" u="none" strike="noStrike" cap="none" normalizeH="0" baseline="0" smtClean="0">
                          <a:ln>
                            <a:noFill/>
                          </a:ln>
                          <a:solidFill>
                            <a:schemeClr val="tx1"/>
                          </a:solidFill>
                          <a:effectLst/>
                          <a:latin typeface="Arial" charset="0"/>
                        </a:rPr>
                        <a:t>9</a:t>
                      </a:r>
                      <a:r>
                        <a:rPr kumimoji="0" lang="ru-RU" sz="2000" b="0" i="0" u="none" strike="noStrike" cap="none" normalizeH="0" baseline="0" smtClean="0">
                          <a:ln>
                            <a:noFill/>
                          </a:ln>
                          <a:solidFill>
                            <a:schemeClr val="tx1"/>
                          </a:solidFill>
                          <a:effectLst/>
                          <a:latin typeface="Arial" charset="0"/>
                        </a:rPr>
                        <a:t>.</a:t>
                      </a:r>
                      <a:r>
                        <a:rPr kumimoji="0" lang="en-US" sz="2000" b="0" i="0" u="none" strike="noStrike" cap="none" normalizeH="0" baseline="0" smtClean="0">
                          <a:ln>
                            <a:noFill/>
                          </a:ln>
                          <a:solidFill>
                            <a:schemeClr val="tx1"/>
                          </a:solidFill>
                          <a:effectLst/>
                          <a:latin typeface="Arial" charset="0"/>
                        </a:rPr>
                        <a:t>10</a:t>
                      </a:r>
                      <a:r>
                        <a:rPr kumimoji="0" lang="ru-RU" sz="2000" b="0" i="0" u="none" strike="noStrike" cap="none" normalizeH="0" baseline="0" smtClean="0">
                          <a:ln>
                            <a:noFill/>
                          </a:ln>
                          <a:solidFill>
                            <a:schemeClr val="tx1"/>
                          </a:solidFill>
                          <a:effectLst/>
                          <a:latin typeface="Arial" charset="0"/>
                        </a:rPr>
                        <a:t>   </a:t>
                      </a:r>
                      <a:r>
                        <a:rPr kumimoji="0" lang="en-US" sz="2000" b="0" i="0" u="none" strike="noStrike" cap="none" normalizeH="0" baseline="0" smtClean="0">
                          <a:ln>
                            <a:noFill/>
                          </a:ln>
                          <a:solidFill>
                            <a:schemeClr val="tx1"/>
                          </a:solidFill>
                          <a:effectLst/>
                          <a:latin typeface="Arial" charset="0"/>
                        </a:rPr>
                        <a:t>2048 </a:t>
                      </a:r>
                      <a:r>
                        <a:rPr kumimoji="0" lang="ru-RU" sz="2000" b="0" i="0" u="none" strike="noStrike" cap="none" normalizeH="0" baseline="0" smtClean="0">
                          <a:ln>
                            <a:noFill/>
                          </a:ln>
                          <a:solidFill>
                            <a:schemeClr val="tx1"/>
                          </a:solidFill>
                          <a:effectLst/>
                          <a:latin typeface="Arial" charset="0"/>
                        </a:rPr>
                        <a:t>ГБ 1333 Мгц - </a:t>
                      </a:r>
                      <a:r>
                        <a:rPr kumimoji="0" lang="en-US" sz="2000" b="0" i="0" u="none" strike="noStrike" cap="none" normalizeH="0" baseline="0" smtClean="0">
                          <a:ln>
                            <a:noFill/>
                          </a:ln>
                          <a:solidFill>
                            <a:schemeClr val="tx1"/>
                          </a:solidFill>
                          <a:effectLst/>
                          <a:latin typeface="Arial" charset="0"/>
                        </a:rPr>
                        <a:t>1990</a:t>
                      </a:r>
                      <a:r>
                        <a:rPr kumimoji="0" lang="ru-RU" sz="2000" b="0" i="0" u="none" strike="noStrike" cap="none" normalizeH="0" baseline="0" smtClean="0">
                          <a:ln>
                            <a:noFill/>
                          </a:ln>
                          <a:solidFill>
                            <a:schemeClr val="tx1"/>
                          </a:solidFill>
                          <a:effectLst/>
                          <a:latin typeface="Arial" charset="0"/>
                        </a:rPr>
                        <a:t> руб</a:t>
                      </a:r>
                    </a:p>
                  </a:txBody>
                  <a:tcPr marL="85163" marR="85163" marT="42582" marB="425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800" y="317500"/>
            <a:ext cx="10044113" cy="714375"/>
          </a:xfrm>
        </p:spPr>
        <p:txBody>
          <a:bodyPr/>
          <a:lstStyle/>
          <a:p>
            <a:pPr eaLnBrk="1" hangingPunct="1">
              <a:defRPr/>
            </a:pPr>
            <a:r>
              <a:rPr lang="ru-RU" sz="3600" b="1" dirty="0" smtClean="0">
                <a:solidFill>
                  <a:schemeClr val="tx1"/>
                </a:solidFill>
                <a:latin typeface="+mn-lt"/>
                <a:ea typeface="+mn-ea"/>
                <a:cs typeface="+mn-cs"/>
              </a:rPr>
              <a:t>Основные технические характеристики</a:t>
            </a:r>
            <a:r>
              <a:rPr lang="ru-RU" sz="3600" dirty="0" smtClean="0">
                <a:solidFill>
                  <a:schemeClr val="tx1"/>
                </a:solidFill>
                <a:latin typeface="+mn-lt"/>
                <a:ea typeface="+mn-ea"/>
                <a:cs typeface="+mn-cs"/>
              </a:rPr>
              <a:t/>
            </a:r>
            <a:br>
              <a:rPr lang="ru-RU" sz="3600" dirty="0" smtClean="0">
                <a:solidFill>
                  <a:schemeClr val="tx1"/>
                </a:solidFill>
                <a:latin typeface="+mn-lt"/>
                <a:ea typeface="+mn-ea"/>
                <a:cs typeface="+mn-cs"/>
              </a:rPr>
            </a:br>
            <a:endParaRPr lang="ru-RU" sz="3600" dirty="0" smtClean="0"/>
          </a:p>
        </p:txBody>
      </p:sp>
      <p:sp>
        <p:nvSpPr>
          <p:cNvPr id="32771" name="Содержимое 2"/>
          <p:cNvSpPr>
            <a:spLocks noGrp="1"/>
          </p:cNvSpPr>
          <p:nvPr>
            <p:ph idx="1"/>
          </p:nvPr>
        </p:nvSpPr>
        <p:spPr>
          <a:xfrm>
            <a:off x="508000" y="817563"/>
            <a:ext cx="10044113" cy="6672262"/>
          </a:xfrm>
        </p:spPr>
        <p:txBody>
          <a:bodyPr/>
          <a:lstStyle/>
          <a:p>
            <a:pPr eaLnBrk="1" hangingPunct="1"/>
            <a:r>
              <a:rPr lang="ru-RU" sz="2800" smtClean="0"/>
              <a:t>Объём памяти. На настоящий момент минимальной является 256 Мб максимальной </a:t>
            </a:r>
            <a:r>
              <a:rPr lang="en-US" sz="2800" smtClean="0"/>
              <a:t>48</a:t>
            </a:r>
            <a:r>
              <a:rPr lang="ru-RU" sz="2800" smtClean="0"/>
              <a:t> Гб (одна плата до </a:t>
            </a:r>
            <a:r>
              <a:rPr lang="en-US" sz="2800" smtClean="0"/>
              <a:t>12</a:t>
            </a:r>
            <a:r>
              <a:rPr lang="ru-RU" sz="2800" smtClean="0"/>
              <a:t> Гб * 4 разъёма) </a:t>
            </a:r>
          </a:p>
          <a:p>
            <a:pPr eaLnBrk="1" hangingPunct="1"/>
            <a:r>
              <a:rPr lang="ru-RU" sz="2800" smtClean="0"/>
              <a:t>256 Мб  необходимо для ОС </a:t>
            </a:r>
            <a:r>
              <a:rPr lang="en-US" sz="2800" smtClean="0"/>
              <a:t>Windows XP</a:t>
            </a:r>
          </a:p>
          <a:p>
            <a:pPr eaLnBrk="1" hangingPunct="1"/>
            <a:r>
              <a:rPr lang="en-US" sz="2800" smtClean="0"/>
              <a:t>512 MB  </a:t>
            </a:r>
            <a:r>
              <a:rPr lang="ru-RU" sz="2800" smtClean="0"/>
              <a:t>необходимо для ОС </a:t>
            </a:r>
            <a:r>
              <a:rPr lang="en-US" sz="2800" smtClean="0"/>
              <a:t>Windows Vista</a:t>
            </a:r>
          </a:p>
          <a:p>
            <a:pPr eaLnBrk="1" hangingPunct="1"/>
            <a:r>
              <a:rPr lang="ru-RU" sz="2800" smtClean="0"/>
              <a:t>Средний размер – </a:t>
            </a:r>
            <a:r>
              <a:rPr lang="en-US" sz="2800" smtClean="0"/>
              <a:t>2</a:t>
            </a:r>
            <a:r>
              <a:rPr lang="ru-RU" sz="2800" smtClean="0"/>
              <a:t>0</a:t>
            </a:r>
            <a:r>
              <a:rPr lang="en-US" sz="2800" smtClean="0"/>
              <a:t>48</a:t>
            </a:r>
            <a:r>
              <a:rPr lang="ru-RU" sz="2800" smtClean="0"/>
              <a:t> Мб </a:t>
            </a:r>
          </a:p>
          <a:p>
            <a:pPr eaLnBrk="1" hangingPunct="1"/>
            <a:r>
              <a:rPr lang="ru-RU" sz="2800" smtClean="0"/>
              <a:t>Поддерживаемая частота. От 133 МГц до 1</a:t>
            </a:r>
            <a:r>
              <a:rPr lang="en-US" sz="2800" smtClean="0"/>
              <a:t>866</a:t>
            </a:r>
            <a:r>
              <a:rPr lang="ru-RU" sz="2800" smtClean="0"/>
              <a:t> МГц. Микросхемы памяти </a:t>
            </a:r>
            <a:r>
              <a:rPr lang="en-US" sz="2800" smtClean="0"/>
              <a:t>DDR,</a:t>
            </a:r>
            <a:r>
              <a:rPr lang="ru-RU" sz="2800" smtClean="0"/>
              <a:t> </a:t>
            </a:r>
            <a:r>
              <a:rPr lang="en-US" sz="2800" smtClean="0"/>
              <a:t>DDR II </a:t>
            </a:r>
            <a:r>
              <a:rPr lang="ru-RU" sz="2800" smtClean="0"/>
              <a:t>и </a:t>
            </a:r>
            <a:r>
              <a:rPr lang="en-US" sz="2800" smtClean="0"/>
              <a:t>DDR 3 </a:t>
            </a:r>
            <a:r>
              <a:rPr lang="ru-RU" sz="2800" smtClean="0"/>
              <a:t>могут устанавливаться парами, при этом частота работы теоретически удваивается.</a:t>
            </a:r>
          </a:p>
          <a:p>
            <a:pPr eaLnBrk="1" hangingPunct="1"/>
            <a:r>
              <a:rPr lang="ru-RU" sz="2800" smtClean="0"/>
              <a:t>Тип памяти: </a:t>
            </a:r>
            <a:r>
              <a:rPr lang="en-US" sz="2800" smtClean="0"/>
              <a:t>SIMM</a:t>
            </a:r>
            <a:r>
              <a:rPr lang="ru-RU" sz="2800" smtClean="0"/>
              <a:t>, </a:t>
            </a:r>
            <a:r>
              <a:rPr lang="en-US" sz="2800" smtClean="0"/>
              <a:t>RIMM</a:t>
            </a:r>
            <a:r>
              <a:rPr lang="ru-RU" sz="2800" smtClean="0"/>
              <a:t>, </a:t>
            </a:r>
            <a:r>
              <a:rPr lang="en-US" sz="2800" smtClean="0"/>
              <a:t>DIMM DDR</a:t>
            </a:r>
            <a:r>
              <a:rPr lang="ru-RU" sz="2800" smtClean="0"/>
              <a:t>, </a:t>
            </a:r>
            <a:r>
              <a:rPr lang="en-US" sz="2800" smtClean="0"/>
              <a:t>DIMM DDR II</a:t>
            </a:r>
            <a:r>
              <a:rPr lang="ru-RU" sz="2800" smtClean="0"/>
              <a:t>, </a:t>
            </a:r>
            <a:r>
              <a:rPr lang="en-US" sz="2800" smtClean="0"/>
              <a:t>DIMM DDR </a:t>
            </a:r>
            <a:r>
              <a:rPr lang="ru-RU" sz="2800" smtClean="0"/>
              <a:t>3. </a:t>
            </a:r>
          </a:p>
          <a:p>
            <a:pPr eaLnBrk="1" hangingPunct="1"/>
            <a:r>
              <a:rPr lang="ru-RU" sz="2800" smtClean="0"/>
              <a:t>Разъёмы подключения различных типов памяти не совместимы.</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800" y="317500"/>
            <a:ext cx="10044113" cy="642938"/>
          </a:xfrm>
        </p:spPr>
        <p:txBody>
          <a:bodyPr/>
          <a:lstStyle/>
          <a:p>
            <a:pPr eaLnBrk="1" hangingPunct="1">
              <a:defRPr/>
            </a:pPr>
            <a:r>
              <a:rPr lang="ru-RU" sz="4000" i="1" dirty="0" smtClean="0">
                <a:solidFill>
                  <a:schemeClr val="tx1"/>
                </a:solidFill>
                <a:latin typeface="+mn-lt"/>
                <a:ea typeface="+mn-ea"/>
                <a:cs typeface="+mn-cs"/>
              </a:rPr>
              <a:t>Микропроцессорные комплект (</a:t>
            </a:r>
            <a:r>
              <a:rPr lang="ru-RU" sz="4000" i="1" dirty="0" err="1" smtClean="0">
                <a:solidFill>
                  <a:schemeClr val="tx1"/>
                </a:solidFill>
                <a:latin typeface="+mn-lt"/>
                <a:ea typeface="+mn-ea"/>
                <a:cs typeface="+mn-cs"/>
              </a:rPr>
              <a:t>чипсет</a:t>
            </a:r>
            <a:r>
              <a:rPr lang="ru-RU" sz="4000" dirty="0" smtClean="0">
                <a:solidFill>
                  <a:schemeClr val="tx1"/>
                </a:solidFill>
                <a:latin typeface="+mn-lt"/>
                <a:ea typeface="+mn-ea"/>
                <a:cs typeface="+mn-cs"/>
              </a:rPr>
              <a:t>)</a:t>
            </a:r>
            <a:endParaRPr lang="ru-RU" sz="4000" dirty="0" smtClean="0"/>
          </a:p>
        </p:txBody>
      </p:sp>
      <p:sp>
        <p:nvSpPr>
          <p:cNvPr id="33795" name="Содержимое 2"/>
          <p:cNvSpPr>
            <a:spLocks noGrp="1"/>
          </p:cNvSpPr>
          <p:nvPr>
            <p:ph idx="1"/>
          </p:nvPr>
        </p:nvSpPr>
        <p:spPr>
          <a:xfrm>
            <a:off x="508000" y="1246188"/>
            <a:ext cx="10044113" cy="1470025"/>
          </a:xfrm>
        </p:spPr>
        <p:txBody>
          <a:bodyPr/>
          <a:lstStyle/>
          <a:p>
            <a:pPr eaLnBrk="1" hangingPunct="1"/>
            <a:r>
              <a:rPr lang="ru-RU" sz="2800" smtClean="0"/>
              <a:t>Это набор микросхем управляющих работой внутренних устройств компьютера (контроллеры) и определяющих возможности материнской платы.</a:t>
            </a:r>
          </a:p>
        </p:txBody>
      </p:sp>
      <p:pic>
        <p:nvPicPr>
          <p:cNvPr id="33796" name="Рисунок 3" descr="Чип сет.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5188" y="2960688"/>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Рисунок 4" descr="Микросхемы.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7463" y="3246438"/>
            <a:ext cx="39751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Box 5"/>
          <p:cNvSpPr txBox="1">
            <a:spLocks noChangeArrowheads="1"/>
          </p:cNvSpPr>
          <p:nvPr/>
        </p:nvSpPr>
        <p:spPr bwMode="auto">
          <a:xfrm>
            <a:off x="6938963" y="7246938"/>
            <a:ext cx="26876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100">
                <a:hlinkClick r:id="rId4" action="ppaction://hlinksldjump"/>
              </a:rPr>
              <a:t>Возврат к схеме МБ</a:t>
            </a:r>
            <a:endParaRPr lang="ru-RU" sz="21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0" y="174625"/>
            <a:ext cx="10044113" cy="571500"/>
          </a:xfrm>
        </p:spPr>
        <p:txBody>
          <a:bodyPr/>
          <a:lstStyle/>
          <a:p>
            <a:pPr eaLnBrk="1" hangingPunct="1">
              <a:defRPr/>
            </a:pPr>
            <a:r>
              <a:rPr lang="ru-RU" sz="4000" i="1" dirty="0" smtClean="0">
                <a:solidFill>
                  <a:schemeClr val="tx1"/>
                </a:solidFill>
                <a:latin typeface="+mn-lt"/>
                <a:ea typeface="+mn-ea"/>
                <a:cs typeface="+mn-cs"/>
              </a:rPr>
              <a:t>Шины</a:t>
            </a:r>
            <a:endParaRPr lang="ru-RU" sz="4000" dirty="0" smtClean="0"/>
          </a:p>
        </p:txBody>
      </p:sp>
      <p:sp>
        <p:nvSpPr>
          <p:cNvPr id="34819" name="Содержимое 2"/>
          <p:cNvSpPr>
            <a:spLocks noGrp="1"/>
          </p:cNvSpPr>
          <p:nvPr>
            <p:ph idx="1"/>
          </p:nvPr>
        </p:nvSpPr>
        <p:spPr>
          <a:xfrm>
            <a:off x="579438" y="746125"/>
            <a:ext cx="10044112" cy="1143000"/>
          </a:xfrm>
        </p:spPr>
        <p:txBody>
          <a:bodyPr/>
          <a:lstStyle/>
          <a:p>
            <a:pPr eaLnBrk="1" hangingPunct="1"/>
            <a:r>
              <a:rPr lang="ru-RU" sz="2400" smtClean="0"/>
              <a:t>Это набор проводников, контактов разъёмов по которым происходит обмен сигналами устройствами компьютера. Основные характеристики - разрядность</a:t>
            </a:r>
          </a:p>
        </p:txBody>
      </p:sp>
      <p:sp>
        <p:nvSpPr>
          <p:cNvPr id="34820" name="Прямоугольник 3"/>
          <p:cNvSpPr>
            <a:spLocks noChangeArrowheads="1"/>
          </p:cNvSpPr>
          <p:nvPr/>
        </p:nvSpPr>
        <p:spPr bwMode="auto">
          <a:xfrm>
            <a:off x="436563" y="1960563"/>
            <a:ext cx="10217150"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b="1"/>
              <a:t>Шины данных</a:t>
            </a:r>
          </a:p>
          <a:p>
            <a:r>
              <a:rPr lang="ru-RU"/>
              <a:t>Шины данных пересылают между электронными компонентами ПК (ЦП, ОЗУ, контроллерами и т.д.) двоичные информационные коды команд и данных. Шины данных характеризуются разрядностью, т.е. количеством линий связи в шине, и обладают различным быстродействием, которое зависит от системной архитектуры.</a:t>
            </a:r>
          </a:p>
          <a:p>
            <a:r>
              <a:rPr lang="ru-RU" b="1"/>
              <a:t>Шины адреса</a:t>
            </a:r>
          </a:p>
          <a:p>
            <a:r>
              <a:rPr lang="ru-RU"/>
              <a:t>Шины адреса обеспечивают пересылку двоичных кодов адресной информации к ОЗУ и контроллерам УВВ. Благодаря сигналам на адресной шине, возможен доступ к ячейкам ОЗУ или к регистрам устройств ввода-вывода. Как и шина данных, шина адреса характеризуется разрядностью, т.е. количеством линий в шине.</a:t>
            </a:r>
          </a:p>
          <a:p>
            <a:r>
              <a:rPr lang="ru-RU"/>
              <a:t>По некоторым шинам могут одновременно передаваться как данные, так и коды адреса. Шины, которые могут подключаться к устройствам с меньшей разрядностью, называют мультиплексируемыми.</a:t>
            </a:r>
          </a:p>
          <a:p>
            <a:r>
              <a:rPr lang="ru-RU" b="1"/>
              <a:t>Шины управления</a:t>
            </a:r>
          </a:p>
          <a:p>
            <a:r>
              <a:rPr lang="ru-RU"/>
              <a:t>Шины управления содержат линии, по которым между логическими элементами передаются коды сигналов управления, предназначенные для обмена данными, запросов на прерывания, передачи управления, синхронизации и т.д.</a:t>
            </a:r>
          </a:p>
          <a:p>
            <a:r>
              <a:rPr lang="ru-RU" b="1"/>
              <a:t>Шины питания</a:t>
            </a:r>
          </a:p>
          <a:p>
            <a:r>
              <a:rPr lang="ru-RU"/>
              <a:t>Шины питания служат для обеспечения всех элементов компьютера питающим напряжением. Их можно разделить по номиналу питающих напряжений. (12</a:t>
            </a:r>
            <a:r>
              <a:rPr lang="en-US"/>
              <a:t>V, 5V, 3V </a:t>
            </a:r>
            <a:r>
              <a:rPr lang="ru-RU"/>
              <a:t>и т.д.)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800" y="317500"/>
            <a:ext cx="10044113" cy="642938"/>
          </a:xfrm>
        </p:spPr>
        <p:txBody>
          <a:bodyPr/>
          <a:lstStyle/>
          <a:p>
            <a:pPr eaLnBrk="1" hangingPunct="1">
              <a:defRPr/>
            </a:pPr>
            <a:r>
              <a:rPr lang="ru-RU" sz="3200" i="1" dirty="0" smtClean="0">
                <a:solidFill>
                  <a:schemeClr val="tx1"/>
                </a:solidFill>
                <a:latin typeface="+mn-lt"/>
                <a:ea typeface="+mn-ea"/>
                <a:cs typeface="+mn-cs"/>
              </a:rPr>
              <a:t>Постоянное запоминающее устройство (ПЗУ)</a:t>
            </a:r>
            <a:endParaRPr lang="ru-RU" sz="3200" dirty="0" smtClean="0"/>
          </a:p>
        </p:txBody>
      </p:sp>
      <p:sp>
        <p:nvSpPr>
          <p:cNvPr id="35843" name="Содержимое 2"/>
          <p:cNvSpPr>
            <a:spLocks noGrp="1"/>
          </p:cNvSpPr>
          <p:nvPr>
            <p:ph idx="1"/>
          </p:nvPr>
        </p:nvSpPr>
        <p:spPr>
          <a:xfrm>
            <a:off x="539750" y="1223963"/>
            <a:ext cx="10044113" cy="5832475"/>
          </a:xfrm>
        </p:spPr>
        <p:txBody>
          <a:bodyPr/>
          <a:lstStyle/>
          <a:p>
            <a:pPr eaLnBrk="1" hangingPunct="1"/>
            <a:r>
              <a:rPr lang="ru-RU" sz="2800" smtClean="0"/>
              <a:t>Это микросхема, предназначенная для длительного хранения данных (</a:t>
            </a:r>
            <a:r>
              <a:rPr lang="en-US" sz="2800" smtClean="0"/>
              <a:t>BIOS</a:t>
            </a:r>
            <a:r>
              <a:rPr lang="ru-RU" sz="2800" smtClean="0"/>
              <a:t>), в том числе и когда компьютер выключен от сетевого питающего напряжения . </a:t>
            </a:r>
          </a:p>
          <a:p>
            <a:pPr eaLnBrk="1" hangingPunct="1"/>
            <a:r>
              <a:rPr lang="ru-RU" sz="2800" smtClean="0"/>
              <a:t>В современном компьютере это - ППЗУ</a:t>
            </a:r>
            <a:r>
              <a:rPr lang="ru-RU" sz="2800" i="1" smtClean="0"/>
              <a:t> - перезаписываемое постоянное запоминающее устройство. </a:t>
            </a:r>
          </a:p>
          <a:p>
            <a:pPr eaLnBrk="1" hangingPunct="1"/>
            <a:r>
              <a:rPr lang="ru-RU" sz="2800" i="1" smtClean="0"/>
              <a:t>В настоящее время в </a:t>
            </a:r>
            <a:r>
              <a:rPr lang="en-US" sz="2800" i="1" smtClean="0"/>
              <a:t>BIOS </a:t>
            </a:r>
            <a:r>
              <a:rPr lang="ru-RU" sz="2800" i="1" smtClean="0"/>
              <a:t>могут размещать и другие программы, например:</a:t>
            </a:r>
          </a:p>
          <a:p>
            <a:pPr eaLnBrk="1" hangingPunct="1"/>
            <a:r>
              <a:rPr lang="ru-RU" sz="2800" i="1" smtClean="0"/>
              <a:t>ОС </a:t>
            </a:r>
            <a:r>
              <a:rPr lang="en-US" sz="2800" i="1" smtClean="0"/>
              <a:t>Linux </a:t>
            </a:r>
          </a:p>
          <a:p>
            <a:pPr eaLnBrk="1" hangingPunct="1"/>
            <a:r>
              <a:rPr lang="en-US" sz="2800" i="1" smtClean="0"/>
              <a:t>Skype </a:t>
            </a:r>
            <a:r>
              <a:rPr lang="ru-RU" sz="2800" i="1" smtClean="0"/>
              <a:t>- программа телекоммуникации</a:t>
            </a:r>
            <a:r>
              <a:rPr lang="en-US" sz="2800" i="1" smtClean="0"/>
              <a:t> </a:t>
            </a:r>
            <a:r>
              <a:rPr lang="ru-RU" sz="2800" i="1" smtClean="0"/>
              <a:t> </a:t>
            </a:r>
            <a:endParaRPr lang="ru-RU" sz="28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800" y="317500"/>
            <a:ext cx="10044113" cy="500063"/>
          </a:xfrm>
        </p:spPr>
        <p:txBody>
          <a:bodyPr/>
          <a:lstStyle/>
          <a:p>
            <a:pPr eaLnBrk="1" hangingPunct="1">
              <a:defRPr/>
            </a:pPr>
            <a:r>
              <a:rPr lang="ru-RU" sz="4000" b="1" i="1" dirty="0" smtClean="0">
                <a:solidFill>
                  <a:schemeClr val="tx1"/>
                </a:solidFill>
                <a:latin typeface="+mn-lt"/>
                <a:ea typeface="+mn-ea"/>
                <a:cs typeface="+mn-cs"/>
              </a:rPr>
              <a:t>Жесткий диск</a:t>
            </a:r>
            <a:r>
              <a:rPr lang="ru-RU" sz="4000" dirty="0" smtClean="0">
                <a:solidFill>
                  <a:schemeClr val="tx1"/>
                </a:solidFill>
                <a:latin typeface="+mn-lt"/>
                <a:ea typeface="+mn-ea"/>
                <a:cs typeface="+mn-cs"/>
              </a:rPr>
              <a:t> </a:t>
            </a:r>
            <a:endParaRPr lang="ru-RU" sz="4000" dirty="0" smtClean="0"/>
          </a:p>
        </p:txBody>
      </p:sp>
      <p:sp>
        <p:nvSpPr>
          <p:cNvPr id="36867" name="Содержимое 2"/>
          <p:cNvSpPr>
            <a:spLocks noGrp="1"/>
          </p:cNvSpPr>
          <p:nvPr>
            <p:ph idx="1"/>
          </p:nvPr>
        </p:nvSpPr>
        <p:spPr>
          <a:xfrm>
            <a:off x="293688" y="960438"/>
            <a:ext cx="10329862" cy="928687"/>
          </a:xfrm>
        </p:spPr>
        <p:txBody>
          <a:bodyPr/>
          <a:lstStyle/>
          <a:p>
            <a:pPr eaLnBrk="1" hangingPunct="1"/>
            <a:r>
              <a:rPr lang="ru-RU" sz="2800" smtClean="0"/>
              <a:t>Это основное устройство для долговременного хранения больших объемов данных и программ в том числе ОС.</a:t>
            </a:r>
          </a:p>
        </p:txBody>
      </p:sp>
      <p:pic>
        <p:nvPicPr>
          <p:cNvPr id="36868" name="Рисунок 3" descr="HD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2103438"/>
            <a:ext cx="4826000"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Рисунок 4" descr="Открытый винчестер.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000" y="4746625"/>
            <a:ext cx="4143375"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Box 5"/>
          <p:cNvSpPr txBox="1">
            <a:spLocks noChangeArrowheads="1"/>
          </p:cNvSpPr>
          <p:nvPr/>
        </p:nvSpPr>
        <p:spPr bwMode="auto">
          <a:xfrm>
            <a:off x="3079750" y="1960563"/>
            <a:ext cx="10525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100"/>
              <a:t>Корпус</a:t>
            </a:r>
          </a:p>
        </p:txBody>
      </p:sp>
      <p:sp>
        <p:nvSpPr>
          <p:cNvPr id="36871" name="TextBox 8"/>
          <p:cNvSpPr txBox="1">
            <a:spLocks noChangeArrowheads="1"/>
          </p:cNvSpPr>
          <p:nvPr/>
        </p:nvSpPr>
        <p:spPr bwMode="auto">
          <a:xfrm>
            <a:off x="2508250" y="3460750"/>
            <a:ext cx="18573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100"/>
              <a:t>Контроллер</a:t>
            </a:r>
          </a:p>
        </p:txBody>
      </p:sp>
      <p:sp>
        <p:nvSpPr>
          <p:cNvPr id="36872" name="TextBox 9"/>
          <p:cNvSpPr txBox="1">
            <a:spLocks noChangeArrowheads="1"/>
          </p:cNvSpPr>
          <p:nvPr/>
        </p:nvSpPr>
        <p:spPr bwMode="auto">
          <a:xfrm>
            <a:off x="2436813" y="3960813"/>
            <a:ext cx="23241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100"/>
              <a:t>Порт обмена </a:t>
            </a:r>
            <a:r>
              <a:rPr lang="en-US" sz="2100"/>
              <a:t>IDE</a:t>
            </a:r>
            <a:endParaRPr lang="ru-RU" sz="2100"/>
          </a:p>
        </p:txBody>
      </p:sp>
      <p:sp>
        <p:nvSpPr>
          <p:cNvPr id="36873" name="TextBox 10"/>
          <p:cNvSpPr txBox="1">
            <a:spLocks noChangeArrowheads="1"/>
          </p:cNvSpPr>
          <p:nvPr/>
        </p:nvSpPr>
        <p:spPr bwMode="auto">
          <a:xfrm>
            <a:off x="2436813" y="2460625"/>
            <a:ext cx="22098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100"/>
              <a:t>Разъём питания</a:t>
            </a:r>
          </a:p>
        </p:txBody>
      </p:sp>
      <p:sp>
        <p:nvSpPr>
          <p:cNvPr id="36874" name="TextBox 11"/>
          <p:cNvSpPr txBox="1">
            <a:spLocks noChangeArrowheads="1"/>
          </p:cNvSpPr>
          <p:nvPr/>
        </p:nvSpPr>
        <p:spPr bwMode="auto">
          <a:xfrm>
            <a:off x="2508250" y="3032125"/>
            <a:ext cx="21542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100"/>
              <a:t>Переключатели</a:t>
            </a:r>
          </a:p>
        </p:txBody>
      </p:sp>
      <p:cxnSp>
        <p:nvCxnSpPr>
          <p:cNvPr id="36875" name="Прямая со стрелкой 13"/>
          <p:cNvCxnSpPr>
            <a:cxnSpLocks noChangeShapeType="1"/>
            <a:stCxn id="36870" idx="3"/>
          </p:cNvCxnSpPr>
          <p:nvPr/>
        </p:nvCxnSpPr>
        <p:spPr bwMode="auto">
          <a:xfrm>
            <a:off x="4132263" y="2168525"/>
            <a:ext cx="3092450" cy="149225"/>
          </a:xfrm>
          <a:prstGeom prst="straightConnector1">
            <a:avLst/>
          </a:prstGeom>
          <a:noFill/>
          <a:ln w="349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6876" name="Прямая со стрелкой 15"/>
          <p:cNvCxnSpPr>
            <a:cxnSpLocks noChangeShapeType="1"/>
            <a:stCxn id="36873" idx="3"/>
          </p:cNvCxnSpPr>
          <p:nvPr/>
        </p:nvCxnSpPr>
        <p:spPr bwMode="auto">
          <a:xfrm>
            <a:off x="4646613" y="2668588"/>
            <a:ext cx="1220787" cy="220662"/>
          </a:xfrm>
          <a:prstGeom prst="straightConnector1">
            <a:avLst/>
          </a:prstGeom>
          <a:noFill/>
          <a:ln w="28575"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36877" name="Прямая со стрелкой 21"/>
          <p:cNvCxnSpPr>
            <a:cxnSpLocks noChangeShapeType="1"/>
            <a:stCxn id="36874" idx="3"/>
          </p:cNvCxnSpPr>
          <p:nvPr/>
        </p:nvCxnSpPr>
        <p:spPr bwMode="auto">
          <a:xfrm flipV="1">
            <a:off x="4662488" y="3175000"/>
            <a:ext cx="1490662" cy="65088"/>
          </a:xfrm>
          <a:prstGeom prst="straightConnector1">
            <a:avLst/>
          </a:prstGeom>
          <a:noFill/>
          <a:ln w="28575"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36878" name="Прямая со стрелкой 22"/>
          <p:cNvCxnSpPr>
            <a:cxnSpLocks noChangeShapeType="1"/>
            <a:stCxn id="36871" idx="3"/>
          </p:cNvCxnSpPr>
          <p:nvPr/>
        </p:nvCxnSpPr>
        <p:spPr bwMode="auto">
          <a:xfrm flipV="1">
            <a:off x="4365625" y="3246438"/>
            <a:ext cx="3359150" cy="422275"/>
          </a:xfrm>
          <a:prstGeom prst="straightConnector1">
            <a:avLst/>
          </a:prstGeom>
          <a:noFill/>
          <a:ln w="28575"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36879" name="Прямая со стрелкой 23"/>
          <p:cNvCxnSpPr>
            <a:cxnSpLocks noChangeShapeType="1"/>
            <a:stCxn id="36872" idx="3"/>
          </p:cNvCxnSpPr>
          <p:nvPr/>
        </p:nvCxnSpPr>
        <p:spPr bwMode="auto">
          <a:xfrm flipV="1">
            <a:off x="4760913" y="3746500"/>
            <a:ext cx="2178050" cy="422275"/>
          </a:xfrm>
          <a:prstGeom prst="straightConnector1">
            <a:avLst/>
          </a:prstGeom>
          <a:noFill/>
          <a:ln w="28575"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36880" name="TextBox 30"/>
          <p:cNvSpPr txBox="1">
            <a:spLocks noChangeArrowheads="1"/>
          </p:cNvSpPr>
          <p:nvPr/>
        </p:nvSpPr>
        <p:spPr bwMode="auto">
          <a:xfrm>
            <a:off x="5508625" y="4960938"/>
            <a:ext cx="35433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100"/>
              <a:t>Считывающие и пишущие </a:t>
            </a:r>
          </a:p>
          <a:p>
            <a:pPr eaLnBrk="1" hangingPunct="1"/>
            <a:r>
              <a:rPr lang="ru-RU" sz="2100"/>
              <a:t>магнитные головки</a:t>
            </a:r>
          </a:p>
        </p:txBody>
      </p:sp>
      <p:sp>
        <p:nvSpPr>
          <p:cNvPr id="36881" name="TextBox 31"/>
          <p:cNvSpPr txBox="1">
            <a:spLocks noChangeArrowheads="1"/>
          </p:cNvSpPr>
          <p:nvPr/>
        </p:nvSpPr>
        <p:spPr bwMode="auto">
          <a:xfrm>
            <a:off x="5580063" y="6389688"/>
            <a:ext cx="22129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100"/>
              <a:t>Магнитный диск</a:t>
            </a:r>
          </a:p>
        </p:txBody>
      </p:sp>
      <p:cxnSp>
        <p:nvCxnSpPr>
          <p:cNvPr id="36882" name="Прямая со стрелкой 33"/>
          <p:cNvCxnSpPr>
            <a:cxnSpLocks noChangeShapeType="1"/>
            <a:stCxn id="36880" idx="1"/>
          </p:cNvCxnSpPr>
          <p:nvPr/>
        </p:nvCxnSpPr>
        <p:spPr bwMode="auto">
          <a:xfrm rot="10800000" flipV="1">
            <a:off x="3008313" y="5330825"/>
            <a:ext cx="2500312" cy="58738"/>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6883" name="Прямая со стрелкой 34"/>
          <p:cNvCxnSpPr>
            <a:cxnSpLocks noChangeShapeType="1"/>
          </p:cNvCxnSpPr>
          <p:nvPr/>
        </p:nvCxnSpPr>
        <p:spPr bwMode="auto">
          <a:xfrm rot="10800000">
            <a:off x="2865438" y="6532563"/>
            <a:ext cx="2643187" cy="65087"/>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6884" name="TextBox 19"/>
          <p:cNvSpPr txBox="1">
            <a:spLocks noChangeArrowheads="1"/>
          </p:cNvSpPr>
          <p:nvPr/>
        </p:nvSpPr>
        <p:spPr bwMode="auto">
          <a:xfrm>
            <a:off x="5508625" y="5603875"/>
            <a:ext cx="41005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100"/>
              <a:t>Электромеханический привод </a:t>
            </a:r>
          </a:p>
          <a:p>
            <a:pPr eaLnBrk="1" hangingPunct="1"/>
            <a:r>
              <a:rPr lang="ru-RU" sz="2100"/>
              <a:t>перемещения головок</a:t>
            </a:r>
          </a:p>
        </p:txBody>
      </p:sp>
      <p:cxnSp>
        <p:nvCxnSpPr>
          <p:cNvPr id="36885" name="Прямая со стрелкой 33"/>
          <p:cNvCxnSpPr>
            <a:cxnSpLocks noChangeShapeType="1"/>
            <a:stCxn id="36884" idx="1"/>
          </p:cNvCxnSpPr>
          <p:nvPr/>
        </p:nvCxnSpPr>
        <p:spPr bwMode="auto">
          <a:xfrm rot="10800000" flipV="1">
            <a:off x="3865563" y="5973763"/>
            <a:ext cx="1643062" cy="273050"/>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6886" name="Прямоугольник 27"/>
          <p:cNvSpPr>
            <a:spLocks noChangeArrowheads="1"/>
          </p:cNvSpPr>
          <p:nvPr/>
        </p:nvSpPr>
        <p:spPr bwMode="auto">
          <a:xfrm>
            <a:off x="5018088" y="7032625"/>
            <a:ext cx="6143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1600" b="1">
                <a:hlinkClick r:id="rId4" action="ppaction://hlinkfile"/>
              </a:rPr>
              <a:t>Винчестер 80 Гб </a:t>
            </a:r>
            <a:r>
              <a:rPr lang="en-US" sz="1600" b="1">
                <a:hlinkClick r:id="rId4" action="ppaction://hlinkfile"/>
              </a:rPr>
              <a:t>Seagate Barracuda 7200.9</a:t>
            </a:r>
            <a:r>
              <a:rPr lang="ru-RU" sz="1600" b="1"/>
              <a:t> – 1350 руб</a:t>
            </a:r>
            <a:endParaRPr lang="ru-RU" sz="1600"/>
          </a:p>
        </p:txBody>
      </p:sp>
      <p:sp>
        <p:nvSpPr>
          <p:cNvPr id="36887" name="Прямоугольник 28"/>
          <p:cNvSpPr>
            <a:spLocks noChangeArrowheads="1"/>
          </p:cNvSpPr>
          <p:nvPr/>
        </p:nvSpPr>
        <p:spPr bwMode="auto">
          <a:xfrm>
            <a:off x="4794250" y="7389813"/>
            <a:ext cx="61452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1600" b="1">
                <a:hlinkClick r:id="rId5" action="ppaction://hlinkfile"/>
              </a:rPr>
              <a:t>Винчестер </a:t>
            </a:r>
            <a:r>
              <a:rPr lang="en-US" sz="1600" b="1">
                <a:hlinkClick r:id="rId5" action="ppaction://hlinkfile"/>
              </a:rPr>
              <a:t>3</a:t>
            </a:r>
            <a:r>
              <a:rPr lang="ru-RU" sz="1600" b="1">
                <a:hlinkClick r:id="rId5" action="ppaction://hlinkfile"/>
              </a:rPr>
              <a:t> Тб </a:t>
            </a:r>
            <a:r>
              <a:rPr lang="en-US" sz="1600" b="1">
                <a:hlinkClick r:id="rId5" action="ppaction://hlinkfile"/>
              </a:rPr>
              <a:t>Western Digital WD1000FYPS</a:t>
            </a:r>
            <a:r>
              <a:rPr lang="ru-RU" sz="1600" b="1"/>
              <a:t> – 11000 руб</a:t>
            </a:r>
            <a:endParaRPr lang="ru-RU" sz="16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a:xfrm>
            <a:off x="558800" y="317500"/>
            <a:ext cx="10044113" cy="428625"/>
          </a:xfrm>
        </p:spPr>
        <p:txBody>
          <a:bodyPr/>
          <a:lstStyle/>
          <a:p>
            <a:r>
              <a:rPr lang="ru-RU" sz="4000" smtClean="0"/>
              <a:t>Технические характеристики</a:t>
            </a:r>
          </a:p>
        </p:txBody>
      </p:sp>
      <p:graphicFrame>
        <p:nvGraphicFramePr>
          <p:cNvPr id="4" name="Содержимое 3"/>
          <p:cNvGraphicFramePr>
            <a:graphicFrameLocks noGrp="1"/>
          </p:cNvGraphicFramePr>
          <p:nvPr>
            <p:ph idx="1"/>
          </p:nvPr>
        </p:nvGraphicFramePr>
        <p:xfrm>
          <a:off x="508000" y="889000"/>
          <a:ext cx="10215563" cy="6765925"/>
        </p:xfrm>
        <a:graphic>
          <a:graphicData uri="http://schemas.openxmlformats.org/drawingml/2006/table">
            <a:tbl>
              <a:tblPr/>
              <a:tblGrid>
                <a:gridCol w="3065463"/>
                <a:gridCol w="7150100"/>
              </a:tblGrid>
              <a:tr h="349261">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txBody>
                  <a:tcPr marL="7720" marR="7720" marT="3860" marB="38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4683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Название товара</a:t>
                      </a:r>
                    </a:p>
                  </a:txBody>
                  <a:tcPr marL="7720" marR="7720" marT="3860" marB="38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smtClean="0">
                          <a:ln>
                            <a:noFill/>
                          </a:ln>
                          <a:solidFill>
                            <a:schemeClr val="tx1"/>
                          </a:solidFill>
                          <a:effectLst/>
                          <a:latin typeface="Arial" charset="0"/>
                        </a:rPr>
                        <a:t>Винчестер 750 Гб </a:t>
                      </a:r>
                      <a:r>
                        <a:rPr kumimoji="0" lang="en-US" sz="2000" b="0" i="0" u="none" strike="noStrike" cap="none" normalizeH="0" baseline="0" smtClean="0">
                          <a:ln>
                            <a:noFill/>
                          </a:ln>
                          <a:solidFill>
                            <a:schemeClr val="tx1"/>
                          </a:solidFill>
                          <a:effectLst/>
                          <a:latin typeface="Arial" charset="0"/>
                        </a:rPr>
                        <a:t>Western Digital WD7500AAKS</a:t>
                      </a:r>
                    </a:p>
                  </a:txBody>
                  <a:tcPr marL="8042" marR="8042" marT="2413" marB="24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Модель</a:t>
                      </a:r>
                    </a:p>
                  </a:txBody>
                  <a:tcPr marL="7720" marR="7720" marT="3860" marB="38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charset="0"/>
                        </a:rPr>
                        <a:t>WD7500AAKS</a:t>
                      </a:r>
                    </a:p>
                  </a:txBody>
                  <a:tcPr marL="8042" marR="8042" marT="2413" marB="24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61">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Спецификация</a:t>
                      </a:r>
                    </a:p>
                  </a:txBody>
                  <a:tcPr marL="7720" marR="7720" marT="3860" marB="38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4937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Скорость вращения</a:t>
                      </a:r>
                    </a:p>
                  </a:txBody>
                  <a:tcPr marL="7720" marR="7720" marT="3860" marB="38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smtClean="0">
                          <a:ln>
                            <a:noFill/>
                          </a:ln>
                          <a:solidFill>
                            <a:schemeClr val="tx1"/>
                          </a:solidFill>
                          <a:effectLst/>
                          <a:latin typeface="Arial" charset="0"/>
                        </a:rPr>
                        <a:t>7200 об/мин</a:t>
                      </a:r>
                    </a:p>
                  </a:txBody>
                  <a:tcPr marL="8042" marR="8042" marT="2413" marB="24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Интерфейс</a:t>
                      </a:r>
                    </a:p>
                  </a:txBody>
                  <a:tcPr marL="7720" marR="7720" marT="3860" marB="38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charset="0"/>
                        </a:rPr>
                        <a:t>SATA II</a:t>
                      </a:r>
                    </a:p>
                  </a:txBody>
                  <a:tcPr marL="8042" marR="8042" marT="2413" marB="24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Размер буфера</a:t>
                      </a:r>
                    </a:p>
                  </a:txBody>
                  <a:tcPr marL="7720" marR="7720" marT="3860" marB="38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smtClean="0">
                          <a:ln>
                            <a:noFill/>
                          </a:ln>
                          <a:solidFill>
                            <a:schemeClr val="tx1"/>
                          </a:solidFill>
                          <a:effectLst/>
                          <a:latin typeface="Arial" charset="0"/>
                        </a:rPr>
                        <a:t>16 Мб</a:t>
                      </a:r>
                    </a:p>
                  </a:txBody>
                  <a:tcPr marL="8042" marR="8042" marT="2413" marB="24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Объем</a:t>
                      </a:r>
                    </a:p>
                  </a:txBody>
                  <a:tcPr marL="7720" marR="7720" marT="3860" marB="38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smtClean="0">
                          <a:ln>
                            <a:noFill/>
                          </a:ln>
                          <a:solidFill>
                            <a:schemeClr val="tx1"/>
                          </a:solidFill>
                          <a:effectLst/>
                          <a:latin typeface="Arial" charset="0"/>
                        </a:rPr>
                        <a:t>750 Гб</a:t>
                      </a:r>
                    </a:p>
                  </a:txBody>
                  <a:tcPr marL="8042" marR="8042" marT="2413" marB="24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73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Количество пластин/головок</a:t>
                      </a:r>
                    </a:p>
                  </a:txBody>
                  <a:tcPr marL="7720" marR="7720" marT="3860" marB="38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smtClean="0">
                          <a:ln>
                            <a:noFill/>
                          </a:ln>
                          <a:solidFill>
                            <a:schemeClr val="tx1"/>
                          </a:solidFill>
                          <a:effectLst/>
                          <a:latin typeface="Arial" charset="0"/>
                        </a:rPr>
                        <a:t>3/6</a:t>
                      </a:r>
                    </a:p>
                  </a:txBody>
                  <a:tcPr marL="8042" marR="8042" marT="2413" marB="24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Среднее время доступа</a:t>
                      </a:r>
                    </a:p>
                  </a:txBody>
                  <a:tcPr marL="7720" marR="7720" marT="3860" marB="38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smtClean="0">
                          <a:ln>
                            <a:noFill/>
                          </a:ln>
                          <a:solidFill>
                            <a:schemeClr val="tx1"/>
                          </a:solidFill>
                          <a:effectLst/>
                          <a:latin typeface="Arial" charset="0"/>
                        </a:rPr>
                        <a:t>4,2 мс</a:t>
                      </a:r>
                    </a:p>
                  </a:txBody>
                  <a:tcPr marL="8042" marR="8042" marT="2413" marB="24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Среднее время поиска</a:t>
                      </a:r>
                    </a:p>
                  </a:txBody>
                  <a:tcPr marL="7720" marR="7720" marT="3860" marB="38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smtClean="0">
                          <a:ln>
                            <a:noFill/>
                          </a:ln>
                          <a:solidFill>
                            <a:schemeClr val="tx1"/>
                          </a:solidFill>
                          <a:effectLst/>
                          <a:latin typeface="Arial" charset="0"/>
                        </a:rPr>
                        <a:t>8,9 мс</a:t>
                      </a:r>
                    </a:p>
                  </a:txBody>
                  <a:tcPr marL="8042" marR="8042" marT="2413" marB="24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4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Скорость передачи данных по интерфейсу</a:t>
                      </a:r>
                    </a:p>
                  </a:txBody>
                  <a:tcPr marL="7720" marR="7720" marT="3860" marB="38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smtClean="0">
                          <a:ln>
                            <a:noFill/>
                          </a:ln>
                          <a:solidFill>
                            <a:schemeClr val="tx1"/>
                          </a:solidFill>
                          <a:effectLst/>
                          <a:latin typeface="Arial" charset="0"/>
                        </a:rPr>
                        <a:t>300 Мб/с</a:t>
                      </a:r>
                    </a:p>
                  </a:txBody>
                  <a:tcPr marL="8042" marR="8042" marT="2413" marB="24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Уровень шума</a:t>
                      </a:r>
                    </a:p>
                  </a:txBody>
                  <a:tcPr marL="7720" marR="7720" marT="3860" marB="38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smtClean="0">
                          <a:ln>
                            <a:noFill/>
                          </a:ln>
                          <a:solidFill>
                            <a:schemeClr val="tx1"/>
                          </a:solidFill>
                          <a:effectLst/>
                          <a:latin typeface="Arial" charset="0"/>
                        </a:rPr>
                        <a:t>2.8 - 3.3 Бел</a:t>
                      </a:r>
                    </a:p>
                  </a:txBody>
                  <a:tcPr marL="8042" marR="8042" marT="2413" marB="24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61">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Доп. Информация  Стоимость на 11.02.08 – 6000 руб.</a:t>
                      </a:r>
                    </a:p>
                  </a:txBody>
                  <a:tcPr marL="7720" marR="7720" marT="3860" marB="38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3492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Габариты (ШхВхГ)</a:t>
                      </a:r>
                    </a:p>
                  </a:txBody>
                  <a:tcPr marL="7720" marR="7720" marT="3860" marB="38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smtClean="0">
                          <a:ln>
                            <a:noFill/>
                          </a:ln>
                          <a:solidFill>
                            <a:schemeClr val="tx1"/>
                          </a:solidFill>
                          <a:effectLst/>
                          <a:latin typeface="Arial" charset="0"/>
                        </a:rPr>
                        <a:t>101.6 x 26.1 x 147 мм</a:t>
                      </a:r>
                    </a:p>
                  </a:txBody>
                  <a:tcPr marL="8042" marR="8042" marT="2413" marB="24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Вес</a:t>
                      </a:r>
                    </a:p>
                  </a:txBody>
                  <a:tcPr marL="7720" marR="7720" marT="3860" marB="38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smtClean="0">
                          <a:ln>
                            <a:noFill/>
                          </a:ln>
                          <a:solidFill>
                            <a:schemeClr val="tx1"/>
                          </a:solidFill>
                          <a:effectLst/>
                          <a:latin typeface="Arial" charset="0"/>
                        </a:rPr>
                        <a:t>0.6 кг</a:t>
                      </a:r>
                    </a:p>
                  </a:txBody>
                  <a:tcPr marL="8042" marR="8042" marT="2413" marB="24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800" y="317500"/>
            <a:ext cx="10044113" cy="571500"/>
          </a:xfrm>
        </p:spPr>
        <p:txBody>
          <a:bodyPr/>
          <a:lstStyle/>
          <a:p>
            <a:pPr>
              <a:defRPr/>
            </a:pPr>
            <a:r>
              <a:rPr lang="ru-RU" sz="4000" dirty="0" smtClean="0">
                <a:solidFill>
                  <a:schemeClr val="tx1"/>
                </a:solidFill>
                <a:latin typeface="+mn-lt"/>
                <a:ea typeface="+mn-ea"/>
                <a:cs typeface="+mn-cs"/>
              </a:rPr>
              <a:t>Основные параметры жесткого диска</a:t>
            </a:r>
            <a:endParaRPr lang="ru-RU" sz="4000" dirty="0"/>
          </a:p>
        </p:txBody>
      </p:sp>
      <p:sp>
        <p:nvSpPr>
          <p:cNvPr id="38915" name="Содержимое 2"/>
          <p:cNvSpPr>
            <a:spLocks noGrp="1"/>
          </p:cNvSpPr>
          <p:nvPr>
            <p:ph idx="1"/>
          </p:nvPr>
        </p:nvSpPr>
        <p:spPr>
          <a:xfrm>
            <a:off x="579438" y="1103313"/>
            <a:ext cx="10044112" cy="2214562"/>
          </a:xfrm>
        </p:spPr>
        <p:txBody>
          <a:bodyPr/>
          <a:lstStyle/>
          <a:p>
            <a:r>
              <a:rPr lang="ru-RU" sz="2400" smtClean="0"/>
              <a:t>емкость от 80 Гб до 2 Тб</a:t>
            </a:r>
          </a:p>
          <a:p>
            <a:r>
              <a:rPr lang="ru-RU" sz="2400" smtClean="0"/>
              <a:t>производительность. Складывается из:</a:t>
            </a:r>
          </a:p>
          <a:p>
            <a:pPr>
              <a:buFontTx/>
              <a:buChar char="-"/>
            </a:pPr>
            <a:r>
              <a:rPr lang="ru-RU" sz="2400" smtClean="0"/>
              <a:t>скорости вращения винчестера (5400 – 15000 об/мин) </a:t>
            </a:r>
          </a:p>
          <a:p>
            <a:pPr>
              <a:buFontTx/>
              <a:buChar char="-"/>
            </a:pPr>
            <a:r>
              <a:rPr lang="ru-RU" sz="2400" smtClean="0"/>
              <a:t>размера внутренней памяти (2-64 Мб) </a:t>
            </a:r>
          </a:p>
          <a:p>
            <a:pPr>
              <a:buFontTx/>
              <a:buChar char="-"/>
            </a:pPr>
            <a:r>
              <a:rPr lang="ru-RU" sz="2400" smtClean="0"/>
              <a:t>типа подключения (</a:t>
            </a:r>
            <a:r>
              <a:rPr lang="en-US" sz="2400" smtClean="0"/>
              <a:t>IDE</a:t>
            </a:r>
            <a:r>
              <a:rPr lang="ru-RU" sz="2400" smtClean="0"/>
              <a:t>, </a:t>
            </a:r>
            <a:r>
              <a:rPr lang="en-US" sz="2400" smtClean="0"/>
              <a:t>ATA</a:t>
            </a:r>
            <a:r>
              <a:rPr lang="ru-RU" sz="2400" smtClean="0"/>
              <a:t>, </a:t>
            </a:r>
            <a:r>
              <a:rPr lang="en-US" sz="2400" smtClean="0"/>
              <a:t>SATA</a:t>
            </a:r>
            <a:r>
              <a:rPr lang="ru-RU" sz="2400" smtClean="0"/>
              <a:t>, </a:t>
            </a:r>
            <a:r>
              <a:rPr lang="en-US" sz="2400" smtClean="0"/>
              <a:t>SCSI</a:t>
            </a:r>
            <a:r>
              <a:rPr lang="ru-RU" sz="2400" smtClean="0"/>
              <a:t>, </a:t>
            </a:r>
            <a:r>
              <a:rPr lang="en-US" sz="2400" smtClean="0"/>
              <a:t>USB</a:t>
            </a:r>
            <a:r>
              <a:rPr lang="ru-RU" sz="2400" smtClean="0"/>
              <a:t>)</a:t>
            </a:r>
          </a:p>
        </p:txBody>
      </p:sp>
      <p:graphicFrame>
        <p:nvGraphicFramePr>
          <p:cNvPr id="4" name="Таблица 3"/>
          <p:cNvGraphicFramePr>
            <a:graphicFrameLocks noGrp="1"/>
          </p:cNvGraphicFramePr>
          <p:nvPr/>
        </p:nvGraphicFramePr>
        <p:xfrm>
          <a:off x="936625" y="3460750"/>
          <a:ext cx="8859838" cy="3840163"/>
        </p:xfrm>
        <a:graphic>
          <a:graphicData uri="http://schemas.openxmlformats.org/drawingml/2006/table">
            <a:tbl>
              <a:tblPr/>
              <a:tblGrid>
                <a:gridCol w="2928938"/>
                <a:gridCol w="5930900"/>
              </a:tblGrid>
              <a:tr h="640027">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Times New Roman" pitchFamily="18" charset="0"/>
                          <a:cs typeface="Times New Roman" pitchFamily="18" charset="0"/>
                        </a:rPr>
                        <a:t>Интерфейс</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Times New Roman" pitchFamily="18" charset="0"/>
                          <a:cs typeface="Times New Roman" pitchFamily="18" charset="0"/>
                        </a:rPr>
                        <a:t>Скорость передачи данных</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027">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IDE</a:t>
                      </a:r>
                      <a:endParaRPr kumimoji="0" lang="ru-RU"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Times New Roman" pitchFamily="18" charset="0"/>
                          <a:cs typeface="Times New Roman" pitchFamily="18" charset="0"/>
                        </a:rPr>
                        <a:t>до 133 Мбайт/с</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027">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SATA</a:t>
                      </a:r>
                      <a:r>
                        <a:rPr kumimoji="0" lang="ru-RU" sz="28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II</a:t>
                      </a:r>
                      <a:endParaRPr kumimoji="0" lang="ru-RU"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Times New Roman" pitchFamily="18" charset="0"/>
                          <a:cs typeface="Times New Roman" pitchFamily="18" charset="0"/>
                        </a:rPr>
                        <a:t>до </a:t>
                      </a: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300</a:t>
                      </a:r>
                      <a:r>
                        <a:rPr kumimoji="0" lang="ru-RU" sz="2800" b="0" i="0" u="none" strike="noStrike" cap="none" normalizeH="0" baseline="0" smtClean="0">
                          <a:ln>
                            <a:noFill/>
                          </a:ln>
                          <a:solidFill>
                            <a:schemeClr val="tx1"/>
                          </a:solidFill>
                          <a:effectLst/>
                          <a:latin typeface="Times New Roman" pitchFamily="18" charset="0"/>
                          <a:cs typeface="Times New Roman" pitchFamily="18" charset="0"/>
                        </a:rPr>
                        <a:t> Мбайт/с</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027">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SCSI</a:t>
                      </a:r>
                      <a:endParaRPr kumimoji="0" lang="ru-RU"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Times New Roman" pitchFamily="18" charset="0"/>
                          <a:cs typeface="Times New Roman" pitchFamily="18" charset="0"/>
                        </a:rPr>
                        <a:t>до 320 Мбайт/с</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027">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USB 2.0</a:t>
                      </a:r>
                      <a:endParaRPr kumimoji="0" lang="ru-RU"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Times New Roman" pitchFamily="18" charset="0"/>
                          <a:cs typeface="Times New Roman" pitchFamily="18" charset="0"/>
                        </a:rPr>
                        <a:t>до 480 Мбайт/с</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027">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IEEE1394</a:t>
                      </a:r>
                      <a:endParaRPr kumimoji="0" lang="ru-RU"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Times New Roman" pitchFamily="18" charset="0"/>
                          <a:cs typeface="Times New Roman" pitchFamily="18" charset="0"/>
                        </a:rPr>
                        <a:t>от 800 Мбайт/с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9438" y="388938"/>
            <a:ext cx="10044112" cy="642937"/>
          </a:xfrm>
        </p:spPr>
        <p:txBody>
          <a:bodyPr/>
          <a:lstStyle/>
          <a:p>
            <a:pPr>
              <a:defRPr/>
            </a:pPr>
            <a:r>
              <a:rPr lang="ru-RU" sz="4000" b="1" i="1" dirty="0" smtClean="0">
                <a:solidFill>
                  <a:schemeClr val="tx1"/>
                </a:solidFill>
                <a:latin typeface="+mn-lt"/>
                <a:ea typeface="+mn-ea"/>
                <a:cs typeface="+mn-cs"/>
              </a:rPr>
              <a:t>Дисковод для гибких дисков.</a:t>
            </a:r>
            <a:endParaRPr lang="ru-RU" sz="4000" dirty="0"/>
          </a:p>
        </p:txBody>
      </p:sp>
      <p:sp>
        <p:nvSpPr>
          <p:cNvPr id="39939" name="Содержимое 2"/>
          <p:cNvSpPr>
            <a:spLocks noGrp="1"/>
          </p:cNvSpPr>
          <p:nvPr>
            <p:ph idx="1"/>
          </p:nvPr>
        </p:nvSpPr>
        <p:spPr>
          <a:xfrm>
            <a:off x="508000" y="1246188"/>
            <a:ext cx="10044113" cy="5827712"/>
          </a:xfrm>
        </p:spPr>
        <p:txBody>
          <a:bodyPr/>
          <a:lstStyle/>
          <a:p>
            <a:r>
              <a:rPr lang="ru-RU" sz="2800" smtClean="0"/>
              <a:t>Для оперативного переноса небольших объемов информации используют гибкие магнитные диски (дискеты, флоппидиски), которые вставляются в специальный накопитель – дисковод.</a:t>
            </a:r>
          </a:p>
          <a:p>
            <a:r>
              <a:rPr lang="ru-RU" sz="2800" i="1" smtClean="0"/>
              <a:t>Первый </a:t>
            </a:r>
            <a:r>
              <a:rPr lang="en-US" sz="2800" i="1" smtClean="0"/>
              <a:t>IBM PC</a:t>
            </a:r>
            <a:r>
              <a:rPr lang="ru-RU" sz="2800" smtClean="0"/>
              <a:t> использовал дисковод для гибких дисков диаметром </a:t>
            </a:r>
            <a:r>
              <a:rPr lang="ru-RU" sz="2800" i="1" smtClean="0"/>
              <a:t>5,25 дюйма </a:t>
            </a:r>
            <a:r>
              <a:rPr lang="ru-RU" sz="2800" smtClean="0"/>
              <a:t>емкостью </a:t>
            </a:r>
            <a:r>
              <a:rPr lang="ru-RU" sz="2800" i="1" smtClean="0"/>
              <a:t>1,2 Мбайт</a:t>
            </a:r>
            <a:r>
              <a:rPr lang="ru-RU" sz="2800" smtClean="0"/>
              <a:t>. В настоящее время используется дисковод для дискеты </a:t>
            </a:r>
            <a:r>
              <a:rPr lang="ru-RU" sz="2800" i="1" smtClean="0"/>
              <a:t>3,5 дюйма</a:t>
            </a:r>
            <a:r>
              <a:rPr lang="ru-RU" sz="2800" smtClean="0"/>
              <a:t>, емкостью </a:t>
            </a:r>
            <a:r>
              <a:rPr lang="ru-RU" sz="2800" i="1" smtClean="0"/>
              <a:t>1,44 Мбайт</a:t>
            </a:r>
            <a:r>
              <a:rPr lang="ru-RU" sz="2800" smtClean="0"/>
              <a:t>.</a:t>
            </a:r>
          </a:p>
          <a:p>
            <a:r>
              <a:rPr lang="ru-RU" sz="2800" smtClean="0"/>
              <a:t>В настоящее время практически не используются из-за маленького объёма (не помещается даже одна фотография с цифрового фотоаппарата) и низкой надёжности чтения (такой диск записанный на одном компьютере может не читаться на другом).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58800" y="317500"/>
            <a:ext cx="10044113" cy="500063"/>
          </a:xfrm>
        </p:spPr>
        <p:txBody>
          <a:bodyPr/>
          <a:lstStyle/>
          <a:p>
            <a:pPr>
              <a:defRPr/>
            </a:pPr>
            <a:r>
              <a:rPr lang="ru-RU" sz="4000" b="1" i="1" dirty="0" smtClean="0">
                <a:solidFill>
                  <a:schemeClr val="tx1"/>
                </a:solidFill>
                <a:latin typeface="+mn-lt"/>
                <a:ea typeface="+mn-ea"/>
                <a:cs typeface="+mn-cs"/>
              </a:rPr>
              <a:t>Дисковод для гибких дисков.</a:t>
            </a:r>
            <a:endParaRPr lang="ru-RU" sz="4000" dirty="0"/>
          </a:p>
        </p:txBody>
      </p:sp>
      <p:pic>
        <p:nvPicPr>
          <p:cNvPr id="40963" name="Рисунок 4" descr="дисковод52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6813" y="1889125"/>
            <a:ext cx="562927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Рисунок 5" descr="дисковод 3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75" y="5032375"/>
            <a:ext cx="4002088"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Box 6"/>
          <p:cNvSpPr txBox="1">
            <a:spLocks noChangeArrowheads="1"/>
          </p:cNvSpPr>
          <p:nvPr/>
        </p:nvSpPr>
        <p:spPr bwMode="auto">
          <a:xfrm>
            <a:off x="3079750" y="1246188"/>
            <a:ext cx="2779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800"/>
              <a:t>Дисковод 5,25 </a:t>
            </a:r>
            <a:r>
              <a:rPr lang="en-US" sz="2800"/>
              <a:t>“</a:t>
            </a:r>
            <a:endParaRPr lang="ru-RU" sz="2800"/>
          </a:p>
        </p:txBody>
      </p:sp>
      <p:sp>
        <p:nvSpPr>
          <p:cNvPr id="40966" name="TextBox 7"/>
          <p:cNvSpPr txBox="1">
            <a:spLocks noChangeArrowheads="1"/>
          </p:cNvSpPr>
          <p:nvPr/>
        </p:nvSpPr>
        <p:spPr bwMode="auto">
          <a:xfrm>
            <a:off x="3008313" y="4318000"/>
            <a:ext cx="2578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800"/>
              <a:t>Дисковод </a:t>
            </a:r>
            <a:r>
              <a:rPr lang="en-US" sz="2800"/>
              <a:t>3</a:t>
            </a:r>
            <a:r>
              <a:rPr lang="ru-RU" sz="2800"/>
              <a:t>,5 </a:t>
            </a:r>
            <a:r>
              <a:rPr lang="en-US" sz="2800"/>
              <a:t>“</a:t>
            </a:r>
            <a:endParaRPr lang="ru-RU" sz="28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317500"/>
            <a:ext cx="4525963" cy="1320800"/>
          </a:xfrm>
        </p:spPr>
        <p:txBody>
          <a:bodyPr/>
          <a:lstStyle/>
          <a:p>
            <a:pPr eaLnBrk="1" hangingPunct="1"/>
            <a:r>
              <a:rPr lang="ru-RU" sz="4800" smtClean="0"/>
              <a:t>Вертикальный</a:t>
            </a:r>
          </a:p>
        </p:txBody>
      </p:sp>
      <p:pic>
        <p:nvPicPr>
          <p:cNvPr id="5123" name="Picture 4" descr="Вертикальный систем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1608138"/>
            <a:ext cx="3692525" cy="631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5"/>
          <p:cNvSpPr txBox="1">
            <a:spLocks noChangeArrowheads="1"/>
          </p:cNvSpPr>
          <p:nvPr/>
        </p:nvSpPr>
        <p:spPr bwMode="auto">
          <a:xfrm>
            <a:off x="5843588" y="715963"/>
            <a:ext cx="404177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793" tIns="54396" rIns="108793" bIns="54396">
            <a:spAutoFit/>
          </a:bodyPr>
          <a:lstStyle>
            <a:lvl1pPr defTabSz="1085850" eaLnBrk="0" hangingPunct="0">
              <a:defRPr>
                <a:solidFill>
                  <a:schemeClr val="tx1"/>
                </a:solidFill>
                <a:latin typeface="Arial" charset="0"/>
              </a:defRPr>
            </a:lvl1pPr>
            <a:lvl2pPr marL="742950" indent="-285750" defTabSz="1085850" eaLnBrk="0" hangingPunct="0">
              <a:defRPr>
                <a:solidFill>
                  <a:schemeClr val="tx1"/>
                </a:solidFill>
                <a:latin typeface="Arial" charset="0"/>
              </a:defRPr>
            </a:lvl2pPr>
            <a:lvl3pPr marL="1143000" indent="-228600" defTabSz="1085850" eaLnBrk="0" hangingPunct="0">
              <a:defRPr>
                <a:solidFill>
                  <a:schemeClr val="tx1"/>
                </a:solidFill>
                <a:latin typeface="Arial" charset="0"/>
              </a:defRPr>
            </a:lvl3pPr>
            <a:lvl4pPr marL="1600200" indent="-228600" defTabSz="1085850" eaLnBrk="0" hangingPunct="0">
              <a:defRPr>
                <a:solidFill>
                  <a:schemeClr val="tx1"/>
                </a:solidFill>
                <a:latin typeface="Arial" charset="0"/>
              </a:defRPr>
            </a:lvl4pPr>
            <a:lvl5pPr marL="2057400" indent="-228600" defTabSz="1085850" eaLnBrk="0" hangingPunct="0">
              <a:defRPr>
                <a:solidFill>
                  <a:schemeClr val="tx1"/>
                </a:solidFill>
                <a:latin typeface="Arial" charset="0"/>
              </a:defRPr>
            </a:lvl5pPr>
            <a:lvl6pPr marL="2514600" indent="-228600" defTabSz="1085850" eaLnBrk="0" fontAlgn="base" hangingPunct="0">
              <a:spcBef>
                <a:spcPct val="0"/>
              </a:spcBef>
              <a:spcAft>
                <a:spcPct val="0"/>
              </a:spcAft>
              <a:defRPr>
                <a:solidFill>
                  <a:schemeClr val="tx1"/>
                </a:solidFill>
                <a:latin typeface="Arial" charset="0"/>
              </a:defRPr>
            </a:lvl6pPr>
            <a:lvl7pPr marL="2971800" indent="-228600" defTabSz="1085850" eaLnBrk="0" fontAlgn="base" hangingPunct="0">
              <a:spcBef>
                <a:spcPct val="0"/>
              </a:spcBef>
              <a:spcAft>
                <a:spcPct val="0"/>
              </a:spcAft>
              <a:defRPr>
                <a:solidFill>
                  <a:schemeClr val="tx1"/>
                </a:solidFill>
                <a:latin typeface="Arial" charset="0"/>
              </a:defRPr>
            </a:lvl7pPr>
            <a:lvl8pPr marL="3429000" indent="-228600" defTabSz="1085850" eaLnBrk="0" fontAlgn="base" hangingPunct="0">
              <a:spcBef>
                <a:spcPct val="0"/>
              </a:spcBef>
              <a:spcAft>
                <a:spcPct val="0"/>
              </a:spcAft>
              <a:defRPr>
                <a:solidFill>
                  <a:schemeClr val="tx1"/>
                </a:solidFill>
                <a:latin typeface="Arial" charset="0"/>
              </a:defRPr>
            </a:lvl8pPr>
            <a:lvl9pPr marL="3886200" indent="-228600" defTabSz="1085850" eaLnBrk="0" fontAlgn="base" hangingPunct="0">
              <a:spcBef>
                <a:spcPct val="0"/>
              </a:spcBef>
              <a:spcAft>
                <a:spcPct val="0"/>
              </a:spcAft>
              <a:defRPr>
                <a:solidFill>
                  <a:schemeClr val="tx1"/>
                </a:solidFill>
                <a:latin typeface="Arial" charset="0"/>
              </a:defRPr>
            </a:lvl9pPr>
          </a:lstStyle>
          <a:p>
            <a:pPr eaLnBrk="1" hangingPunct="1"/>
            <a:r>
              <a:rPr lang="ru-RU" sz="3900"/>
              <a:t>Горизонтальный</a:t>
            </a:r>
          </a:p>
        </p:txBody>
      </p:sp>
      <p:pic>
        <p:nvPicPr>
          <p:cNvPr id="5125" name="Picture 6" descr="420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6275" y="1465263"/>
            <a:ext cx="4659313"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8" descr="377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0325" y="4127500"/>
            <a:ext cx="5449888"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800" y="317500"/>
            <a:ext cx="10044113" cy="571500"/>
          </a:xfrm>
        </p:spPr>
        <p:txBody>
          <a:bodyPr/>
          <a:lstStyle/>
          <a:p>
            <a:pPr>
              <a:defRPr/>
            </a:pPr>
            <a:r>
              <a:rPr lang="ru-RU" sz="4000" b="1" i="1" dirty="0" smtClean="0">
                <a:solidFill>
                  <a:schemeClr val="tx1"/>
                </a:solidFill>
                <a:latin typeface="+mn-lt"/>
                <a:ea typeface="+mn-ea"/>
                <a:cs typeface="+mn-cs"/>
              </a:rPr>
              <a:t>Дисковод компакт-дисков </a:t>
            </a:r>
            <a:r>
              <a:rPr lang="en-US" sz="4000" b="1" i="1" dirty="0" smtClean="0">
                <a:solidFill>
                  <a:schemeClr val="tx1"/>
                </a:solidFill>
                <a:latin typeface="+mn-lt"/>
                <a:ea typeface="+mn-ea"/>
                <a:cs typeface="+mn-cs"/>
              </a:rPr>
              <a:t>CD</a:t>
            </a:r>
            <a:endParaRPr lang="ru-RU" dirty="0"/>
          </a:p>
        </p:txBody>
      </p:sp>
      <p:sp>
        <p:nvSpPr>
          <p:cNvPr id="41987" name="Содержимое 2"/>
          <p:cNvSpPr>
            <a:spLocks noGrp="1"/>
          </p:cNvSpPr>
          <p:nvPr>
            <p:ph idx="1"/>
          </p:nvPr>
        </p:nvSpPr>
        <p:spPr>
          <a:xfrm>
            <a:off x="579438" y="1174750"/>
            <a:ext cx="10044112" cy="2755900"/>
          </a:xfrm>
        </p:spPr>
        <p:txBody>
          <a:bodyPr/>
          <a:lstStyle/>
          <a:p>
            <a:r>
              <a:rPr lang="ru-RU" smtClean="0"/>
              <a:t>В период с </a:t>
            </a:r>
            <a:r>
              <a:rPr lang="ru-RU" i="1" smtClean="0"/>
              <a:t>1994 – 95 г.</a:t>
            </a:r>
            <a:r>
              <a:rPr lang="ru-RU" smtClean="0"/>
              <a:t> в базовую конфигурацию компьютера стали включать оптический дисковод  </a:t>
            </a:r>
            <a:r>
              <a:rPr lang="en-US" smtClean="0"/>
              <a:t>CD</a:t>
            </a:r>
            <a:endParaRPr lang="ru-RU" smtClean="0"/>
          </a:p>
          <a:p>
            <a:r>
              <a:rPr lang="ru-RU" smtClean="0"/>
              <a:t>Варианты оптических приводов:</a:t>
            </a:r>
          </a:p>
          <a:p>
            <a:endParaRPr lang="ru-RU" smtClean="0"/>
          </a:p>
        </p:txBody>
      </p:sp>
      <p:graphicFrame>
        <p:nvGraphicFramePr>
          <p:cNvPr id="41003" name="Group 43"/>
          <p:cNvGraphicFramePr>
            <a:graphicFrameLocks noGrp="1"/>
          </p:cNvGraphicFramePr>
          <p:nvPr/>
        </p:nvGraphicFramePr>
        <p:xfrm>
          <a:off x="365125" y="4175125"/>
          <a:ext cx="10072688" cy="3240088"/>
        </p:xfrm>
        <a:graphic>
          <a:graphicData uri="http://schemas.openxmlformats.org/drawingml/2006/table">
            <a:tbl>
              <a:tblPr/>
              <a:tblGrid>
                <a:gridCol w="2000250"/>
                <a:gridCol w="6786563"/>
                <a:gridCol w="1285875"/>
              </a:tblGrid>
              <a:tr h="3714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FFFF"/>
                          </a:solidFill>
                          <a:effectLst/>
                          <a:latin typeface="Arial" charset="0"/>
                        </a:rPr>
                        <a:t>Наименование</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Arial" charset="0"/>
                        </a:rPr>
                        <a:t>Комментарий</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Arial" charset="0"/>
                        </a:rPr>
                        <a:t>Цена/руб</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CD</a:t>
                      </a:r>
                      <a:endParaRPr kumimoji="0" lang="ru-RU" sz="1800" b="0" i="0" u="none" strike="noStrike" cap="none" normalizeH="0" baseline="0" smtClean="0">
                        <a:ln>
                          <a:noFill/>
                        </a:ln>
                        <a:solidFill>
                          <a:srgbClr val="000000"/>
                        </a:solidFill>
                        <a:effectLst/>
                        <a:latin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Arial" charset="0"/>
                        </a:rPr>
                        <a:t>650 – 800 Мб Читает </a:t>
                      </a:r>
                      <a:r>
                        <a:rPr kumimoji="0" lang="en-US" sz="1800" b="0" i="0" u="none" strike="noStrike" cap="none" normalizeH="0" baseline="0" smtClean="0">
                          <a:ln>
                            <a:noFill/>
                          </a:ln>
                          <a:solidFill>
                            <a:srgbClr val="000000"/>
                          </a:solidFill>
                          <a:effectLst/>
                          <a:latin typeface="Arial" charset="0"/>
                        </a:rPr>
                        <a:t>CD</a:t>
                      </a:r>
                      <a:endParaRPr kumimoji="0" lang="ru-RU" sz="1800" b="0" i="0" u="none" strike="noStrike" cap="none" normalizeH="0" baseline="0" smtClean="0">
                        <a:ln>
                          <a:noFill/>
                        </a:ln>
                        <a:solidFill>
                          <a:srgbClr val="000000"/>
                        </a:solidFill>
                        <a:effectLst/>
                        <a:latin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Arial" charset="0"/>
                        </a:rPr>
                        <a:t>400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CD-RW</a:t>
                      </a:r>
                      <a:endParaRPr kumimoji="0" lang="ru-RU" sz="1800" b="0" i="0" u="none" strike="noStrike" cap="none" normalizeH="0" baseline="0" smtClean="0">
                        <a:ln>
                          <a:noFill/>
                        </a:ln>
                        <a:solidFill>
                          <a:srgbClr val="000000"/>
                        </a:solidFill>
                        <a:effectLst/>
                        <a:latin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Arial" charset="0"/>
                        </a:rPr>
                        <a:t>650 – 800 Мб Пишет и читает </a:t>
                      </a:r>
                      <a:r>
                        <a:rPr kumimoji="0" lang="en-US" sz="1800" b="0" i="0" u="none" strike="noStrike" cap="none" normalizeH="0" baseline="0" smtClean="0">
                          <a:ln>
                            <a:noFill/>
                          </a:ln>
                          <a:solidFill>
                            <a:srgbClr val="000000"/>
                          </a:solidFill>
                          <a:effectLst/>
                          <a:latin typeface="Arial" charset="0"/>
                        </a:rPr>
                        <a:t>CD</a:t>
                      </a:r>
                      <a:endParaRPr kumimoji="0" lang="ru-RU" sz="1800" b="0" i="0" u="none" strike="noStrike" cap="none" normalizeH="0" baseline="0" smtClean="0">
                        <a:ln>
                          <a:noFill/>
                        </a:ln>
                        <a:solidFill>
                          <a:srgbClr val="000000"/>
                        </a:solidFill>
                        <a:effectLst/>
                        <a:latin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DVD</a:t>
                      </a:r>
                      <a:endParaRPr kumimoji="0" lang="ru-RU" sz="1800" b="0" i="0" u="none" strike="noStrike" cap="none" normalizeH="0" baseline="0" smtClean="0">
                        <a:ln>
                          <a:noFill/>
                        </a:ln>
                        <a:solidFill>
                          <a:srgbClr val="000000"/>
                        </a:solidFill>
                        <a:effectLst/>
                        <a:latin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Arial" charset="0"/>
                        </a:rPr>
                        <a:t>4,7 Гб Читает </a:t>
                      </a:r>
                      <a:r>
                        <a:rPr kumimoji="0" lang="en-US" sz="1800" b="0" i="0" u="none" strike="noStrike" cap="none" normalizeH="0" baseline="0" dirty="0" smtClean="0">
                          <a:ln>
                            <a:noFill/>
                          </a:ln>
                          <a:solidFill>
                            <a:srgbClr val="000000"/>
                          </a:solidFill>
                          <a:effectLst/>
                          <a:latin typeface="Arial" charset="0"/>
                        </a:rPr>
                        <a:t>DVD</a:t>
                      </a:r>
                      <a:r>
                        <a:rPr kumimoji="0" lang="ru-RU" sz="1800" b="0" i="0" u="none" strike="noStrike" cap="none" normalizeH="0" baseline="0" dirty="0" smtClean="0">
                          <a:ln>
                            <a:noFill/>
                          </a:ln>
                          <a:solidFill>
                            <a:srgbClr val="000000"/>
                          </a:solidFill>
                          <a:effectLst/>
                          <a:latin typeface="Arial" charset="0"/>
                        </a:rPr>
                        <a:t>,</a:t>
                      </a:r>
                      <a:r>
                        <a:rPr kumimoji="0" lang="en-US" sz="1800" b="0" i="0" u="none" strike="noStrike" cap="none" normalizeH="0" baseline="0" dirty="0" smtClean="0">
                          <a:ln>
                            <a:noFill/>
                          </a:ln>
                          <a:solidFill>
                            <a:srgbClr val="000000"/>
                          </a:solidFill>
                          <a:effectLst/>
                          <a:latin typeface="Arial" charset="0"/>
                        </a:rPr>
                        <a:t> </a:t>
                      </a:r>
                      <a:r>
                        <a:rPr kumimoji="0" lang="ru-RU" sz="1800" b="0" i="0" u="none" strike="noStrike" cap="none" normalizeH="0" baseline="0" dirty="0" smtClean="0">
                          <a:ln>
                            <a:noFill/>
                          </a:ln>
                          <a:solidFill>
                            <a:srgbClr val="000000"/>
                          </a:solidFill>
                          <a:effectLst/>
                          <a:latin typeface="Arial" charset="0"/>
                        </a:rPr>
                        <a:t>читает </a:t>
                      </a:r>
                      <a:r>
                        <a:rPr kumimoji="0" lang="en-US" sz="1800" b="0" i="0" u="none" strike="noStrike" cap="none" normalizeH="0" baseline="0" dirty="0" smtClean="0">
                          <a:ln>
                            <a:noFill/>
                          </a:ln>
                          <a:solidFill>
                            <a:srgbClr val="000000"/>
                          </a:solidFill>
                          <a:effectLst/>
                          <a:latin typeface="Arial" charset="0"/>
                        </a:rPr>
                        <a:t>CD</a:t>
                      </a:r>
                      <a:endParaRPr kumimoji="0" lang="ru-RU" sz="1800" b="0" i="0" u="none" strike="noStrike" cap="none" normalizeH="0" baseline="0" dirty="0" smtClean="0">
                        <a:ln>
                          <a:noFill/>
                        </a:ln>
                        <a:solidFill>
                          <a:srgbClr val="000000"/>
                        </a:solidFill>
                        <a:effectLst/>
                        <a:latin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Arial" charset="0"/>
                        </a:rPr>
                        <a:t>750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CD-RW-DVD</a:t>
                      </a:r>
                      <a:endParaRPr kumimoji="0" lang="ru-RU" sz="1800" b="0" i="0" u="none" strike="noStrike" cap="none" normalizeH="0" baseline="0" smtClean="0">
                        <a:ln>
                          <a:noFill/>
                        </a:ln>
                        <a:solidFill>
                          <a:srgbClr val="000000"/>
                        </a:solidFill>
                        <a:effectLst/>
                        <a:latin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Arial" charset="0"/>
                        </a:rPr>
                        <a:t>Пишет и читает </a:t>
                      </a:r>
                      <a:r>
                        <a:rPr kumimoji="0" lang="en-US" sz="1800" b="0" i="0" u="none" strike="noStrike" cap="none" normalizeH="0" baseline="0" smtClean="0">
                          <a:ln>
                            <a:noFill/>
                          </a:ln>
                          <a:solidFill>
                            <a:srgbClr val="000000"/>
                          </a:solidFill>
                          <a:effectLst/>
                          <a:latin typeface="Arial" charset="0"/>
                        </a:rPr>
                        <a:t>CD,</a:t>
                      </a:r>
                      <a:r>
                        <a:rPr kumimoji="0" lang="ru-RU" sz="1800" b="0" i="0" u="none" strike="noStrike" cap="none" normalizeH="0" baseline="0" smtClean="0">
                          <a:ln>
                            <a:noFill/>
                          </a:ln>
                          <a:solidFill>
                            <a:srgbClr val="000000"/>
                          </a:solidFill>
                          <a:effectLst/>
                          <a:latin typeface="Arial" charset="0"/>
                        </a:rPr>
                        <a:t> читает </a:t>
                      </a:r>
                      <a:r>
                        <a:rPr kumimoji="0" lang="en-US" sz="1800" b="0" i="0" u="none" strike="noStrike" cap="none" normalizeH="0" baseline="0" smtClean="0">
                          <a:ln>
                            <a:noFill/>
                          </a:ln>
                          <a:solidFill>
                            <a:srgbClr val="000000"/>
                          </a:solidFill>
                          <a:effectLst/>
                          <a:latin typeface="Arial" charset="0"/>
                        </a:rPr>
                        <a:t>DVD </a:t>
                      </a:r>
                      <a:endParaRPr kumimoji="0" lang="ru-RU" sz="1800" b="0" i="0" u="none" strike="noStrike" cap="none" normalizeH="0" baseline="0" smtClean="0">
                        <a:ln>
                          <a:noFill/>
                        </a:ln>
                        <a:solidFill>
                          <a:srgbClr val="000000"/>
                        </a:solidFill>
                        <a:effectLst/>
                        <a:latin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Arial" charset="0"/>
                        </a:rPr>
                        <a:t>750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DVD-RW</a:t>
                      </a:r>
                      <a:endParaRPr kumimoji="0" lang="ru-RU" sz="1800" b="0" i="0" u="none" strike="noStrike" cap="none" normalizeH="0" baseline="0" smtClean="0">
                        <a:ln>
                          <a:noFill/>
                        </a:ln>
                        <a:solidFill>
                          <a:srgbClr val="000000"/>
                        </a:solidFill>
                        <a:effectLst/>
                        <a:latin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Arial" charset="0"/>
                        </a:rPr>
                        <a:t>Пишет и читает </a:t>
                      </a:r>
                      <a:r>
                        <a:rPr kumimoji="0" lang="en-US" sz="1800" b="0" i="0" u="none" strike="noStrike" cap="none" normalizeH="0" baseline="0" smtClean="0">
                          <a:ln>
                            <a:noFill/>
                          </a:ln>
                          <a:solidFill>
                            <a:srgbClr val="000000"/>
                          </a:solidFill>
                          <a:effectLst/>
                          <a:latin typeface="Arial" charset="0"/>
                        </a:rPr>
                        <a:t>DVD</a:t>
                      </a:r>
                      <a:r>
                        <a:rPr kumimoji="0" lang="ru-RU" sz="1800" b="0" i="0" u="none" strike="noStrike" cap="none" normalizeH="0" baseline="0" smtClean="0">
                          <a:ln>
                            <a:noFill/>
                          </a:ln>
                          <a:solidFill>
                            <a:srgbClr val="000000"/>
                          </a:solidFill>
                          <a:effectLst/>
                          <a:latin typeface="Arial" charset="0"/>
                        </a:rPr>
                        <a:t>, пишет и читает </a:t>
                      </a:r>
                      <a:r>
                        <a:rPr kumimoji="0" lang="en-US" sz="1800" b="0" i="0" u="none" strike="noStrike" cap="none" normalizeH="0" baseline="0" smtClean="0">
                          <a:ln>
                            <a:noFill/>
                          </a:ln>
                          <a:solidFill>
                            <a:srgbClr val="000000"/>
                          </a:solidFill>
                          <a:effectLst/>
                          <a:latin typeface="Arial" charset="0"/>
                        </a:rPr>
                        <a:t>CD</a:t>
                      </a:r>
                      <a:endParaRPr kumimoji="0" lang="ru-RU" sz="1800" b="0" i="0" u="none" strike="noStrike" cap="none" normalizeH="0" baseline="0" smtClean="0">
                        <a:ln>
                          <a:noFill/>
                        </a:ln>
                        <a:solidFill>
                          <a:srgbClr val="000000"/>
                        </a:solidFill>
                        <a:effectLst/>
                        <a:latin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Arial" charset="0"/>
                        </a:rPr>
                        <a:t>950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BLURAY</a:t>
                      </a:r>
                      <a:endParaRPr kumimoji="0" lang="ru-RU" sz="1800" b="0" i="0" u="none" strike="noStrike" cap="none" normalizeH="0" baseline="0" smtClean="0">
                        <a:ln>
                          <a:noFill/>
                        </a:ln>
                        <a:solidFill>
                          <a:srgbClr val="000000"/>
                        </a:solidFill>
                        <a:effectLst/>
                        <a:latin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Arial" charset="0"/>
                        </a:rPr>
                        <a:t>23-27 Гб Читает </a:t>
                      </a:r>
                      <a:r>
                        <a:rPr kumimoji="0" lang="en-US" sz="1800" b="0" i="0" u="none" strike="noStrike" cap="none" normalizeH="0" baseline="0" smtClean="0">
                          <a:ln>
                            <a:noFill/>
                          </a:ln>
                          <a:solidFill>
                            <a:srgbClr val="000000"/>
                          </a:solidFill>
                          <a:effectLst/>
                          <a:latin typeface="Arial" charset="0"/>
                        </a:rPr>
                        <a:t>BD </a:t>
                      </a:r>
                      <a:r>
                        <a:rPr kumimoji="0" lang="ru-RU" sz="1800" b="0" i="0" u="none" strike="noStrike" cap="none" normalizeH="0" baseline="0" smtClean="0">
                          <a:ln>
                            <a:noFill/>
                          </a:ln>
                          <a:solidFill>
                            <a:srgbClr val="000000"/>
                          </a:solidFill>
                          <a:effectLst/>
                          <a:latin typeface="Arial" charset="0"/>
                        </a:rPr>
                        <a:t>Пишет и читает </a:t>
                      </a:r>
                      <a:r>
                        <a:rPr kumimoji="0" lang="en-US" sz="1800" b="0" i="0" u="none" strike="noStrike" cap="none" normalizeH="0" baseline="0" smtClean="0">
                          <a:ln>
                            <a:noFill/>
                          </a:ln>
                          <a:solidFill>
                            <a:srgbClr val="000000"/>
                          </a:solidFill>
                          <a:effectLst/>
                          <a:latin typeface="Arial" charset="0"/>
                        </a:rPr>
                        <a:t>DVD</a:t>
                      </a:r>
                      <a:r>
                        <a:rPr kumimoji="0" lang="ru-RU" sz="1800" b="0" i="0" u="none" strike="noStrike" cap="none" normalizeH="0" baseline="0" smtClean="0">
                          <a:ln>
                            <a:noFill/>
                          </a:ln>
                          <a:solidFill>
                            <a:srgbClr val="000000"/>
                          </a:solidFill>
                          <a:effectLst/>
                          <a:latin typeface="Arial" charset="0"/>
                        </a:rPr>
                        <a:t>, пишет и читает </a:t>
                      </a:r>
                      <a:r>
                        <a:rPr kumimoji="0" lang="en-US" sz="1800" b="0" i="0" u="none" strike="noStrike" cap="none" normalizeH="0" baseline="0" smtClean="0">
                          <a:ln>
                            <a:noFill/>
                          </a:ln>
                          <a:solidFill>
                            <a:srgbClr val="000000"/>
                          </a:solidFill>
                          <a:effectLst/>
                          <a:latin typeface="Arial" charset="0"/>
                        </a:rPr>
                        <a:t>CD</a:t>
                      </a:r>
                      <a:endParaRPr kumimoji="0" lang="ru-RU" sz="1800" b="0" i="0" u="none" strike="noStrike" cap="none" normalizeH="0" baseline="0" smtClean="0">
                        <a:ln>
                          <a:noFill/>
                        </a:ln>
                        <a:solidFill>
                          <a:srgbClr val="000000"/>
                        </a:solidFill>
                        <a:effectLst/>
                        <a:latin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Arial" charset="0"/>
                        </a:rPr>
                        <a:t>3</a:t>
                      </a:r>
                      <a:r>
                        <a:rPr kumimoji="0" lang="en-US" sz="1800" b="0" i="0" u="none" strike="noStrike" cap="none" normalizeH="0" baseline="0" dirty="0" smtClean="0">
                          <a:ln>
                            <a:noFill/>
                          </a:ln>
                          <a:solidFill>
                            <a:srgbClr val="000000"/>
                          </a:solidFill>
                          <a:effectLst/>
                          <a:latin typeface="Arial" charset="0"/>
                        </a:rPr>
                        <a:t>5</a:t>
                      </a:r>
                      <a:r>
                        <a:rPr kumimoji="0" lang="ru-RU" sz="1800" b="0" i="0" u="none" strike="noStrike" cap="none" normalizeH="0" baseline="0" dirty="0" smtClean="0">
                          <a:ln>
                            <a:noFill/>
                          </a:ln>
                          <a:solidFill>
                            <a:srgbClr val="000000"/>
                          </a:solidFill>
                          <a:effectLst/>
                          <a:latin typeface="Arial" charset="0"/>
                        </a:rPr>
                        <a:t>00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6400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BD-RW</a:t>
                      </a:r>
                      <a:endParaRPr kumimoji="0" lang="ru-RU" sz="1800" b="0" i="0" u="none" strike="noStrike" cap="none" normalizeH="0" baseline="0" smtClean="0">
                        <a:ln>
                          <a:noFill/>
                        </a:ln>
                        <a:solidFill>
                          <a:srgbClr val="000000"/>
                        </a:solidFill>
                        <a:effectLst/>
                        <a:latin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Arial" charset="0"/>
                        </a:rPr>
                        <a:t>25 Гб Пишет и читает </a:t>
                      </a:r>
                      <a:r>
                        <a:rPr kumimoji="0" lang="en-US" sz="1800" b="0" i="0" u="none" strike="noStrike" cap="none" normalizeH="0" baseline="0" smtClean="0">
                          <a:ln>
                            <a:noFill/>
                          </a:ln>
                          <a:solidFill>
                            <a:srgbClr val="000000"/>
                          </a:solidFill>
                          <a:effectLst/>
                          <a:latin typeface="Arial" charset="0"/>
                        </a:rPr>
                        <a:t>BD</a:t>
                      </a:r>
                      <a:r>
                        <a:rPr kumimoji="0" lang="ru-RU" sz="1800" b="0" i="0" u="none" strike="noStrike" cap="none" normalizeH="0" baseline="0" smtClean="0">
                          <a:ln>
                            <a:noFill/>
                          </a:ln>
                          <a:solidFill>
                            <a:srgbClr val="000000"/>
                          </a:solidFill>
                          <a:effectLst/>
                          <a:latin typeface="Arial" charset="0"/>
                        </a:rPr>
                        <a:t>,</a:t>
                      </a:r>
                      <a:r>
                        <a:rPr kumimoji="0" lang="en-US" sz="1800" b="0" i="0" u="none" strike="noStrike" cap="none" normalizeH="0" baseline="0" smtClean="0">
                          <a:ln>
                            <a:noFill/>
                          </a:ln>
                          <a:solidFill>
                            <a:srgbClr val="000000"/>
                          </a:solidFill>
                          <a:effectLst/>
                          <a:latin typeface="Arial" charset="0"/>
                        </a:rPr>
                        <a:t> </a:t>
                      </a:r>
                      <a:r>
                        <a:rPr kumimoji="0" lang="ru-RU" sz="1800" b="0" i="0" u="none" strike="noStrike" cap="none" normalizeH="0" baseline="0" smtClean="0">
                          <a:ln>
                            <a:noFill/>
                          </a:ln>
                          <a:solidFill>
                            <a:srgbClr val="000000"/>
                          </a:solidFill>
                          <a:effectLst/>
                          <a:latin typeface="Arial" charset="0"/>
                        </a:rPr>
                        <a:t>пишет и читает </a:t>
                      </a:r>
                      <a:r>
                        <a:rPr kumimoji="0" lang="en-US" sz="1800" b="0" i="0" u="none" strike="noStrike" cap="none" normalizeH="0" baseline="0" smtClean="0">
                          <a:ln>
                            <a:noFill/>
                          </a:ln>
                          <a:solidFill>
                            <a:srgbClr val="000000"/>
                          </a:solidFill>
                          <a:effectLst/>
                          <a:latin typeface="Arial" charset="0"/>
                        </a:rPr>
                        <a:t>DVD</a:t>
                      </a:r>
                      <a:r>
                        <a:rPr kumimoji="0" lang="ru-RU" sz="1800" b="0" i="0" u="none" strike="noStrike" cap="none" normalizeH="0" baseline="0" smtClean="0">
                          <a:ln>
                            <a:noFill/>
                          </a:ln>
                          <a:solidFill>
                            <a:srgbClr val="000000"/>
                          </a:solidFill>
                          <a:effectLst/>
                          <a:latin typeface="Arial" charset="0"/>
                        </a:rPr>
                        <a:t>, пишет 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Arial" charset="0"/>
                        </a:rPr>
                        <a:t>читает </a:t>
                      </a:r>
                      <a:r>
                        <a:rPr kumimoji="0" lang="en-US" sz="1800" b="0" i="0" u="none" strike="noStrike" cap="none" normalizeH="0" baseline="0" smtClean="0">
                          <a:ln>
                            <a:noFill/>
                          </a:ln>
                          <a:solidFill>
                            <a:srgbClr val="000000"/>
                          </a:solidFill>
                          <a:effectLst/>
                          <a:latin typeface="Arial" charset="0"/>
                        </a:rPr>
                        <a:t>CD</a:t>
                      </a:r>
                      <a:endParaRPr kumimoji="0" lang="ru-RU" sz="1800" b="0" i="0" u="none" strike="noStrike" cap="none" normalizeH="0" baseline="0" smtClean="0">
                        <a:ln>
                          <a:noFill/>
                        </a:ln>
                        <a:solidFill>
                          <a:srgbClr val="000000"/>
                        </a:solidFill>
                        <a:effectLst/>
                        <a:latin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Arial" charset="0"/>
                        </a:rPr>
                        <a:t>7000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p:cNvSpPr>
            <a:spLocks noGrp="1"/>
          </p:cNvSpPr>
          <p:nvPr>
            <p:ph type="title"/>
          </p:nvPr>
        </p:nvSpPr>
        <p:spPr/>
        <p:txBody>
          <a:bodyPr/>
          <a:lstStyle/>
          <a:p>
            <a:r>
              <a:rPr lang="ru-RU" sz="4000" b="1" i="1" smtClean="0">
                <a:solidFill>
                  <a:schemeClr val="tx1"/>
                </a:solidFill>
                <a:cs typeface="Times New Roman" pitchFamily="18" charset="0"/>
              </a:rPr>
              <a:t>Видеокарта (видеоадаптер)</a:t>
            </a:r>
            <a:r>
              <a:rPr lang="ru-RU" sz="4000" smtClean="0">
                <a:solidFill>
                  <a:schemeClr val="tx1"/>
                </a:solidFill>
                <a:cs typeface="Times New Roman" pitchFamily="18" charset="0"/>
              </a:rPr>
              <a:t> </a:t>
            </a:r>
            <a:endParaRPr lang="ru-RU" sz="4000" smtClean="0"/>
          </a:p>
        </p:txBody>
      </p:sp>
      <p:sp>
        <p:nvSpPr>
          <p:cNvPr id="43011" name="Rectangle 1"/>
          <p:cNvSpPr>
            <a:spLocks noGrp="1" noChangeArrowheads="1"/>
          </p:cNvSpPr>
          <p:nvPr>
            <p:ph idx="1"/>
          </p:nvPr>
        </p:nvSpPr>
        <p:spPr>
          <a:xfrm>
            <a:off x="436563" y="1603375"/>
            <a:ext cx="9859962" cy="1938338"/>
          </a:xfrm>
        </p:spPr>
        <p:txBody>
          <a:bodyPr lIns="91440" tIns="45720" rIns="91440" bIns="45720" anchor="ctr">
            <a:spAutoFit/>
          </a:bodyPr>
          <a:lstStyle/>
          <a:p>
            <a:pPr marL="0" indent="450850" algn="just" defTabSz="914400">
              <a:spcBef>
                <a:spcPct val="0"/>
              </a:spcBef>
              <a:buFontTx/>
              <a:buNone/>
            </a:pPr>
            <a:r>
              <a:rPr lang="ru-RU" sz="2400" smtClean="0">
                <a:cs typeface="Times New Roman" pitchFamily="18" charset="0"/>
              </a:rPr>
              <a:t>Как правило дополнительная плата (но может быть и встроенная в </a:t>
            </a:r>
            <a:r>
              <a:rPr lang="en-US" sz="2400" smtClean="0">
                <a:cs typeface="Times New Roman" pitchFamily="18" charset="0"/>
              </a:rPr>
              <a:t>MB)</a:t>
            </a:r>
            <a:r>
              <a:rPr lang="ru-RU" sz="2400" smtClean="0">
                <a:cs typeface="Times New Roman" pitchFamily="18" charset="0"/>
              </a:rPr>
              <a:t>, которая устанавливается в слот (разъем) материнской платы и обеспечивает управление работой монитора</a:t>
            </a:r>
            <a:r>
              <a:rPr lang="en-US" sz="2400" smtClean="0">
                <a:cs typeface="Times New Roman" pitchFamily="18" charset="0"/>
              </a:rPr>
              <a:t> </a:t>
            </a:r>
            <a:r>
              <a:rPr lang="ru-RU" sz="2400" smtClean="0">
                <a:cs typeface="Times New Roman" pitchFamily="18" charset="0"/>
              </a:rPr>
              <a:t>(формирование видеосигнала  из полученной цифровой информации от компьютера).</a:t>
            </a:r>
            <a:endParaRPr lang="ru-RU" sz="2400" smtClean="0"/>
          </a:p>
        </p:txBody>
      </p:sp>
      <p:pic>
        <p:nvPicPr>
          <p:cNvPr id="43012" name="Picture 1" descr="http://shop.key.ru/photo/items/26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3088" y="3817938"/>
            <a:ext cx="28384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Прямоугольник 5"/>
          <p:cNvSpPr>
            <a:spLocks noChangeArrowheads="1"/>
          </p:cNvSpPr>
          <p:nvPr/>
        </p:nvSpPr>
        <p:spPr bwMode="auto">
          <a:xfrm>
            <a:off x="1150938" y="4032250"/>
            <a:ext cx="32861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sz="2400"/>
              <a:t>Видеовыходы </a:t>
            </a:r>
          </a:p>
          <a:p>
            <a:pPr algn="r"/>
            <a:r>
              <a:rPr lang="en-US" sz="2400"/>
              <a:t>D-Sub </a:t>
            </a:r>
          </a:p>
          <a:p>
            <a:pPr algn="r"/>
            <a:r>
              <a:rPr lang="en-US" sz="2400"/>
              <a:t>S-Video (TV-out) </a:t>
            </a:r>
            <a:endParaRPr lang="ru-RU" sz="2400"/>
          </a:p>
          <a:p>
            <a:pPr algn="r"/>
            <a:r>
              <a:rPr lang="en-US" sz="2400"/>
              <a:t>DVI </a:t>
            </a:r>
          </a:p>
        </p:txBody>
      </p:sp>
      <p:cxnSp>
        <p:nvCxnSpPr>
          <p:cNvPr id="43014" name="Прямая со стрелкой 7"/>
          <p:cNvCxnSpPr>
            <a:cxnSpLocks noChangeShapeType="1"/>
          </p:cNvCxnSpPr>
          <p:nvPr/>
        </p:nvCxnSpPr>
        <p:spPr bwMode="auto">
          <a:xfrm flipV="1">
            <a:off x="4365625" y="4389438"/>
            <a:ext cx="1573213" cy="214312"/>
          </a:xfrm>
          <a:prstGeom prst="straightConnector1">
            <a:avLst/>
          </a:prstGeom>
          <a:noFill/>
          <a:ln w="412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3015" name="Прямая со стрелкой 9"/>
          <p:cNvCxnSpPr>
            <a:cxnSpLocks noChangeShapeType="1"/>
          </p:cNvCxnSpPr>
          <p:nvPr/>
        </p:nvCxnSpPr>
        <p:spPr bwMode="auto">
          <a:xfrm>
            <a:off x="4365625" y="5032375"/>
            <a:ext cx="1573213" cy="71438"/>
          </a:xfrm>
          <a:prstGeom prst="straightConnector1">
            <a:avLst/>
          </a:prstGeom>
          <a:noFill/>
          <a:ln w="412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3016" name="Прямая со стрелкой 10"/>
          <p:cNvCxnSpPr>
            <a:cxnSpLocks noChangeShapeType="1"/>
          </p:cNvCxnSpPr>
          <p:nvPr/>
        </p:nvCxnSpPr>
        <p:spPr bwMode="auto">
          <a:xfrm>
            <a:off x="4365625" y="5389563"/>
            <a:ext cx="1573213" cy="357187"/>
          </a:xfrm>
          <a:prstGeom prst="straightConnector1">
            <a:avLst/>
          </a:prstGeom>
          <a:noFill/>
          <a:ln w="412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3017" name="TextBox 16"/>
          <p:cNvSpPr txBox="1">
            <a:spLocks noChangeArrowheads="1"/>
          </p:cNvSpPr>
          <p:nvPr/>
        </p:nvSpPr>
        <p:spPr bwMode="auto">
          <a:xfrm>
            <a:off x="7296150" y="6889750"/>
            <a:ext cx="36576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100"/>
              <a:t>Разъём для подключения к </a:t>
            </a:r>
            <a:endParaRPr lang="en-US" sz="2100"/>
          </a:p>
          <a:p>
            <a:pPr eaLnBrk="1" hangingPunct="1"/>
            <a:r>
              <a:rPr lang="en-US" sz="2100"/>
              <a:t>MB </a:t>
            </a:r>
            <a:r>
              <a:rPr lang="en-US" sz="2400"/>
              <a:t>PCI-Express x16</a:t>
            </a:r>
            <a:endParaRPr lang="ru-RU" sz="2100"/>
          </a:p>
        </p:txBody>
      </p:sp>
      <p:cxnSp>
        <p:nvCxnSpPr>
          <p:cNvPr id="43018" name="Прямая со стрелкой 18"/>
          <p:cNvCxnSpPr>
            <a:cxnSpLocks noChangeShapeType="1"/>
          </p:cNvCxnSpPr>
          <p:nvPr/>
        </p:nvCxnSpPr>
        <p:spPr bwMode="auto">
          <a:xfrm rot="16200000" flipV="1">
            <a:off x="6974681" y="6496845"/>
            <a:ext cx="714375" cy="214312"/>
          </a:xfrm>
          <a:prstGeom prst="straightConnector1">
            <a:avLst/>
          </a:prstGeom>
          <a:noFill/>
          <a:ln w="412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3019" name="TextBox 22"/>
          <p:cNvSpPr txBox="1">
            <a:spLocks noChangeArrowheads="1"/>
          </p:cNvSpPr>
          <p:nvPr/>
        </p:nvSpPr>
        <p:spPr bwMode="auto">
          <a:xfrm>
            <a:off x="722313" y="6889750"/>
            <a:ext cx="47148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100"/>
              <a:t>Диапазон цен: 1000 – 24000 руб.</a:t>
            </a:r>
          </a:p>
          <a:p>
            <a:pPr eaLnBrk="1" hangingPunct="1"/>
            <a:r>
              <a:rPr lang="ru-RU" sz="2100"/>
              <a:t>Разумная цена: до 10000 руб.</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p:cNvSpPr>
          <p:nvPr>
            <p:ph type="title"/>
          </p:nvPr>
        </p:nvSpPr>
        <p:spPr>
          <a:xfrm>
            <a:off x="558800" y="317500"/>
            <a:ext cx="10044113" cy="571500"/>
          </a:xfrm>
        </p:spPr>
        <p:txBody>
          <a:bodyPr/>
          <a:lstStyle/>
          <a:p>
            <a:r>
              <a:rPr lang="ru-RU" sz="3600" smtClean="0"/>
              <a:t>Технические характеристики видеоадаптера</a:t>
            </a:r>
          </a:p>
        </p:txBody>
      </p:sp>
      <p:graphicFrame>
        <p:nvGraphicFramePr>
          <p:cNvPr id="4" name="Содержимое 3"/>
          <p:cNvGraphicFramePr>
            <a:graphicFrameLocks noGrp="1"/>
          </p:cNvGraphicFramePr>
          <p:nvPr>
            <p:ph idx="1"/>
          </p:nvPr>
        </p:nvGraphicFramePr>
        <p:xfrm>
          <a:off x="793750" y="1103313"/>
          <a:ext cx="9215438" cy="5897562"/>
        </p:xfrm>
        <a:graphic>
          <a:graphicData uri="http://schemas.openxmlformats.org/drawingml/2006/table">
            <a:tbl>
              <a:tblPr/>
              <a:tblGrid>
                <a:gridCol w="2765425"/>
                <a:gridCol w="6450013"/>
              </a:tblGrid>
              <a:tr h="2830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Название товара</a:t>
                      </a:r>
                    </a:p>
                  </a:txBody>
                  <a:tcPr marL="8723" marR="8723" marT="4362" marB="436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Видеокарта </a:t>
                      </a:r>
                      <a:r>
                        <a:rPr kumimoji="0" lang="en-US" sz="1800" b="0" i="0" u="none" strike="noStrike" cap="none" normalizeH="0" baseline="0" smtClean="0">
                          <a:ln>
                            <a:noFill/>
                          </a:ln>
                          <a:solidFill>
                            <a:schemeClr val="tx1"/>
                          </a:solidFill>
                          <a:effectLst/>
                          <a:latin typeface="Arial" charset="0"/>
                        </a:rPr>
                        <a:t>MSI NX8400GS-TD256E</a:t>
                      </a:r>
                    </a:p>
                  </a:txBody>
                  <a:tcPr marL="9087" marR="9087" marT="2726" marB="2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0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Модель</a:t>
                      </a:r>
                    </a:p>
                  </a:txBody>
                  <a:tcPr marL="8723" marR="8723" marT="4362" marB="436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Arial" charset="0"/>
                        </a:rPr>
                        <a:t>NX8400GS-TD256E</a:t>
                      </a:r>
                    </a:p>
                  </a:txBody>
                  <a:tcPr marL="9087" marR="9087" marT="2726" marB="2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06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Спецификация</a:t>
                      </a:r>
                    </a:p>
                  </a:txBody>
                  <a:tcPr marL="8723" marR="8723" marT="4362" marB="436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2830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Чип: семейство</a:t>
                      </a:r>
                    </a:p>
                  </a:txBody>
                  <a:tcPr marL="8723" marR="8723" marT="4362" marB="436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Arial" charset="0"/>
                        </a:rPr>
                        <a:t>nVidia GeForce 84xx</a:t>
                      </a:r>
                    </a:p>
                  </a:txBody>
                  <a:tcPr marL="9087" marR="9087" marT="2726" marB="2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0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Объем памяти</a:t>
                      </a:r>
                    </a:p>
                  </a:txBody>
                  <a:tcPr marL="8723" marR="8723" marT="4362" marB="436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256 Мб</a:t>
                      </a:r>
                    </a:p>
                  </a:txBody>
                  <a:tcPr marL="9087" marR="9087" marT="2726" marB="2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0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Чипсет</a:t>
                      </a:r>
                    </a:p>
                  </a:txBody>
                  <a:tcPr marL="8723" marR="8723" marT="4362" marB="436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Arial" charset="0"/>
                        </a:rPr>
                        <a:t>nVidia GeForce 8400GS (G86)</a:t>
                      </a:r>
                    </a:p>
                  </a:txBody>
                  <a:tcPr marL="9087" marR="9087" marT="2726" marB="2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0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Частота </a:t>
                      </a:r>
                      <a:r>
                        <a:rPr kumimoji="0" lang="en-US" sz="1800" b="0" i="0" u="none" strike="noStrike" cap="none" normalizeH="0" baseline="0" smtClean="0">
                          <a:ln>
                            <a:noFill/>
                          </a:ln>
                          <a:solidFill>
                            <a:schemeClr val="tx1"/>
                          </a:solidFill>
                          <a:effectLst/>
                          <a:latin typeface="Arial" charset="0"/>
                        </a:rPr>
                        <a:t>GPU</a:t>
                      </a:r>
                    </a:p>
                  </a:txBody>
                  <a:tcPr marL="8723" marR="8723" marT="4362" marB="436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450 МГц</a:t>
                      </a:r>
                    </a:p>
                  </a:txBody>
                  <a:tcPr marL="9087" marR="9087" marT="2726" marB="2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74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Частота памяти / время выборки</a:t>
                      </a:r>
                    </a:p>
                  </a:txBody>
                  <a:tcPr marL="8723" marR="8723" marT="4362" marB="436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800 МГц</a:t>
                      </a:r>
                    </a:p>
                  </a:txBody>
                  <a:tcPr marL="9087" marR="9087" marT="2726" marB="2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0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Тип памяти</a:t>
                      </a:r>
                    </a:p>
                  </a:txBody>
                  <a:tcPr marL="8723" marR="8723" marT="4362" marB="436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Arial" charset="0"/>
                        </a:rPr>
                        <a:t>DDR2</a:t>
                      </a:r>
                    </a:p>
                  </a:txBody>
                  <a:tcPr marL="9087" marR="9087" marT="2726" marB="2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0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Шина памяти</a:t>
                      </a:r>
                    </a:p>
                  </a:txBody>
                  <a:tcPr marL="8723" marR="8723" marT="4362" marB="436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64 бит</a:t>
                      </a:r>
                    </a:p>
                  </a:txBody>
                  <a:tcPr marL="9087" marR="9087" marT="2726" marB="2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17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Количество унифицированных процессоров</a:t>
                      </a:r>
                    </a:p>
                  </a:txBody>
                  <a:tcPr marL="8723" marR="8723" marT="4362" marB="436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16</a:t>
                      </a:r>
                    </a:p>
                  </a:txBody>
                  <a:tcPr marL="9087" marR="9087" marT="2726" marB="2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0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Частота </a:t>
                      </a:r>
                      <a:r>
                        <a:rPr kumimoji="0" lang="en-US" sz="1800" b="0" i="0" u="none" strike="noStrike" cap="none" normalizeH="0" baseline="0" smtClean="0">
                          <a:ln>
                            <a:noFill/>
                          </a:ln>
                          <a:solidFill>
                            <a:schemeClr val="tx1"/>
                          </a:solidFill>
                          <a:effectLst/>
                          <a:latin typeface="Arial" charset="0"/>
                        </a:rPr>
                        <a:t>RAMDAC</a:t>
                      </a:r>
                    </a:p>
                  </a:txBody>
                  <a:tcPr marL="8723" marR="8723" marT="4362" marB="436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Arial" charset="0"/>
                        </a:rPr>
                        <a:t>2 x 400 </a:t>
                      </a:r>
                      <a:r>
                        <a:rPr kumimoji="0" lang="ru-RU" sz="1800" b="0" i="0" u="none" strike="noStrike" cap="none" normalizeH="0" baseline="0" smtClean="0">
                          <a:ln>
                            <a:noFill/>
                          </a:ln>
                          <a:solidFill>
                            <a:schemeClr val="tx1"/>
                          </a:solidFill>
                          <a:effectLst/>
                          <a:latin typeface="Arial" charset="0"/>
                        </a:rPr>
                        <a:t>МГц</a:t>
                      </a:r>
                    </a:p>
                  </a:txBody>
                  <a:tcPr marL="9087" marR="9087" marT="2726" marB="2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0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Версия </a:t>
                      </a:r>
                      <a:r>
                        <a:rPr kumimoji="0" lang="en-US" sz="1800" b="0" i="0" u="none" strike="noStrike" cap="none" normalizeH="0" baseline="0" smtClean="0">
                          <a:ln>
                            <a:noFill/>
                          </a:ln>
                          <a:solidFill>
                            <a:schemeClr val="tx1"/>
                          </a:solidFill>
                          <a:effectLst/>
                          <a:latin typeface="Arial" charset="0"/>
                        </a:rPr>
                        <a:t>Direct X</a:t>
                      </a:r>
                    </a:p>
                  </a:txBody>
                  <a:tcPr marL="8723" marR="8723" marT="4362" marB="436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Arial" charset="0"/>
                        </a:rPr>
                        <a:t>Microsoft DirectX 10.0</a:t>
                      </a:r>
                    </a:p>
                  </a:txBody>
                  <a:tcPr marL="9087" marR="9087" marT="2726" marB="2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0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Шина</a:t>
                      </a:r>
                    </a:p>
                  </a:txBody>
                  <a:tcPr marL="8723" marR="8723" marT="4362" marB="436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Arial" charset="0"/>
                        </a:rPr>
                        <a:t>PCI-Express x16</a:t>
                      </a:r>
                    </a:p>
                  </a:txBody>
                  <a:tcPr marL="9087" marR="9087" marT="2726" marB="2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84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Видеовыходы</a:t>
                      </a:r>
                    </a:p>
                  </a:txBody>
                  <a:tcPr marL="8723" marR="8723" marT="4362" marB="436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Arial" charset="0"/>
                        </a:rPr>
                        <a:t>1 х DVI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Arial" charset="0"/>
                        </a:rPr>
                        <a:t>1 x D-Sub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Arial" charset="0"/>
                        </a:rPr>
                        <a:t>1 х S-Video (TV-out) </a:t>
                      </a:r>
                    </a:p>
                  </a:txBody>
                  <a:tcPr marL="9087" marR="9087" marT="2726" marB="2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06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Доп. Информация Стоимость на 11.02.08 – 1700 руб</a:t>
                      </a:r>
                    </a:p>
                  </a:txBody>
                  <a:tcPr marL="8723" marR="8723" marT="4362" marB="436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1"/>
          <p:cNvSpPr>
            <a:spLocks noGrp="1"/>
          </p:cNvSpPr>
          <p:nvPr>
            <p:ph type="title"/>
          </p:nvPr>
        </p:nvSpPr>
        <p:spPr/>
        <p:txBody>
          <a:bodyPr/>
          <a:lstStyle/>
          <a:p>
            <a:r>
              <a:rPr lang="ru-RU" sz="4000" smtClean="0">
                <a:solidFill>
                  <a:schemeClr val="tx1"/>
                </a:solidFill>
              </a:rPr>
              <a:t>Основные параметры</a:t>
            </a:r>
            <a:r>
              <a:rPr lang="en-US" sz="4000" smtClean="0">
                <a:solidFill>
                  <a:schemeClr val="tx1"/>
                </a:solidFill>
              </a:rPr>
              <a:t> </a:t>
            </a:r>
            <a:r>
              <a:rPr lang="ru-RU" sz="4000" smtClean="0">
                <a:solidFill>
                  <a:schemeClr val="tx1"/>
                </a:solidFill>
              </a:rPr>
              <a:t>видеокарты </a:t>
            </a:r>
            <a:endParaRPr lang="en-US" sz="4000" smtClean="0"/>
          </a:p>
        </p:txBody>
      </p:sp>
      <p:sp>
        <p:nvSpPr>
          <p:cNvPr id="45059" name="Содержимое 2"/>
          <p:cNvSpPr>
            <a:spLocks noGrp="1"/>
          </p:cNvSpPr>
          <p:nvPr>
            <p:ph idx="1"/>
          </p:nvPr>
        </p:nvSpPr>
        <p:spPr>
          <a:xfrm>
            <a:off x="558800" y="1847850"/>
            <a:ext cx="10044113" cy="3684588"/>
          </a:xfrm>
        </p:spPr>
        <p:txBody>
          <a:bodyPr/>
          <a:lstStyle/>
          <a:p>
            <a:r>
              <a:rPr lang="ru-RU" sz="2800" smtClean="0"/>
              <a:t>Объём собственной памяти (128-2048 Мбайт)</a:t>
            </a:r>
            <a:endParaRPr lang="en-US" sz="2800" smtClean="0"/>
          </a:p>
          <a:p>
            <a:r>
              <a:rPr lang="ru-RU" sz="2800" smtClean="0"/>
              <a:t>Разрядность шины данных (128-256 разрядов)</a:t>
            </a:r>
            <a:endParaRPr lang="en-US" sz="2800" smtClean="0"/>
          </a:p>
          <a:p>
            <a:r>
              <a:rPr lang="ru-RU" sz="2800" smtClean="0"/>
              <a:t>Количество и типы входов и выходов</a:t>
            </a:r>
            <a:endParaRPr lang="en-US" sz="2800" smtClean="0"/>
          </a:p>
          <a:p>
            <a:r>
              <a:rPr lang="ru-RU" sz="2800" smtClean="0"/>
              <a:t>Порт подключения (</a:t>
            </a:r>
            <a:r>
              <a:rPr lang="en-US" sz="2800" smtClean="0"/>
              <a:t>AGP</a:t>
            </a:r>
            <a:r>
              <a:rPr lang="ru-RU" sz="2800" smtClean="0"/>
              <a:t>, </a:t>
            </a:r>
            <a:r>
              <a:rPr lang="en-US" sz="2800" smtClean="0"/>
              <a:t>PCI</a:t>
            </a:r>
            <a:r>
              <a:rPr lang="ru-RU" sz="2800" smtClean="0"/>
              <a:t>-</a:t>
            </a:r>
            <a:r>
              <a:rPr lang="en-US" sz="2800" smtClean="0"/>
              <a:t>E</a:t>
            </a:r>
            <a:r>
              <a:rPr lang="ru-RU" sz="2800" smtClean="0"/>
              <a:t>*16)</a:t>
            </a:r>
            <a:endParaRPr lang="en-US" sz="2800" smtClean="0"/>
          </a:p>
          <a:p>
            <a:r>
              <a:rPr lang="ru-RU" sz="2800" smtClean="0"/>
              <a:t>Система охлаждения.</a:t>
            </a:r>
            <a:endParaRPr lang="en-US" sz="2800" smtClean="0"/>
          </a:p>
          <a:p>
            <a:r>
              <a:rPr lang="ru-RU" sz="2800" smtClean="0"/>
              <a:t>Режим СЛИ – установка двух видеокарт, характеристики улучшаются.</a:t>
            </a:r>
            <a:endParaRPr lang="en-US" sz="28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0" y="317500"/>
            <a:ext cx="10044113" cy="928688"/>
          </a:xfrm>
        </p:spPr>
        <p:txBody>
          <a:bodyPr/>
          <a:lstStyle/>
          <a:p>
            <a:pPr>
              <a:defRPr/>
            </a:pPr>
            <a:r>
              <a:rPr lang="ru-RU" sz="4000" b="1" i="1" dirty="0" smtClean="0">
                <a:solidFill>
                  <a:schemeClr val="tx1"/>
                </a:solidFill>
                <a:latin typeface="+mn-lt"/>
                <a:ea typeface="+mn-ea"/>
                <a:cs typeface="+mn-cs"/>
              </a:rPr>
              <a:t>Звуковая карта </a:t>
            </a:r>
            <a:endParaRPr lang="en-US" sz="4000" dirty="0"/>
          </a:p>
        </p:txBody>
      </p:sp>
      <p:sp>
        <p:nvSpPr>
          <p:cNvPr id="46083" name="Содержимое 2"/>
          <p:cNvSpPr>
            <a:spLocks noGrp="1"/>
          </p:cNvSpPr>
          <p:nvPr>
            <p:ph idx="1"/>
          </p:nvPr>
        </p:nvSpPr>
        <p:spPr>
          <a:xfrm>
            <a:off x="508000" y="1246188"/>
            <a:ext cx="10044113" cy="4500562"/>
          </a:xfrm>
        </p:spPr>
        <p:txBody>
          <a:bodyPr/>
          <a:lstStyle/>
          <a:p>
            <a:r>
              <a:rPr lang="ru-RU" sz="2800" smtClean="0"/>
              <a:t>Современные МБ практически все комплектуются встроенными звуковыми картами довольно высокого качества (количество каналов 5-8). </a:t>
            </a:r>
          </a:p>
          <a:p>
            <a:r>
              <a:rPr lang="ru-RU" sz="2800" i="1" smtClean="0"/>
              <a:t>Внутренняя звуковая карта </a:t>
            </a:r>
            <a:r>
              <a:rPr lang="ru-RU" sz="2800" smtClean="0"/>
              <a:t>подключается к одному из слотов </a:t>
            </a:r>
            <a:r>
              <a:rPr lang="ru-RU" sz="2800" i="1" smtClean="0"/>
              <a:t>материнской карты</a:t>
            </a:r>
            <a:r>
              <a:rPr lang="ru-RU" sz="2800" smtClean="0"/>
              <a:t> и предназначена для захвата и выведения аналогового звука, записанного в цифровом формате, на внешние колонки. (от 200 руб.)</a:t>
            </a:r>
          </a:p>
          <a:p>
            <a:r>
              <a:rPr lang="ru-RU" sz="2800" smtClean="0"/>
              <a:t>Наиболее популярными в настоящее время  являются профессиональные внешние звуковые карты. До 15000 руб. и выше</a:t>
            </a:r>
          </a:p>
          <a:p>
            <a:endParaRPr lang="en-US" sz="2800" smtClean="0"/>
          </a:p>
          <a:p>
            <a:endParaRPr lang="en-US" sz="2800" smtClean="0"/>
          </a:p>
        </p:txBody>
      </p:sp>
      <p:pic>
        <p:nvPicPr>
          <p:cNvPr id="46084" name="Picture 2" descr="http://shop.key.ru/photo/items/375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1900" y="5389563"/>
            <a:ext cx="28575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4" descr="http://shop.key.ru/photo/items/375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0" y="5759450"/>
            <a:ext cx="276225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p:txBody>
          <a:bodyPr/>
          <a:lstStyle/>
          <a:p>
            <a:r>
              <a:rPr lang="ru-RU" sz="4400" b="1" smtClean="0"/>
              <a:t>Внешние (периферийные) устройства</a:t>
            </a:r>
            <a:endParaRPr lang="ru-RU" smtClean="0"/>
          </a:p>
        </p:txBody>
      </p:sp>
      <p:sp>
        <p:nvSpPr>
          <p:cNvPr id="47107" name="Содержимое 2"/>
          <p:cNvSpPr>
            <a:spLocks noGrp="1"/>
          </p:cNvSpPr>
          <p:nvPr>
            <p:ph idx="1"/>
          </p:nvPr>
        </p:nvSpPr>
        <p:spPr>
          <a:xfrm>
            <a:off x="558800" y="1847850"/>
            <a:ext cx="10044113" cy="4541838"/>
          </a:xfrm>
        </p:spPr>
        <p:txBody>
          <a:bodyPr/>
          <a:lstStyle/>
          <a:p>
            <a:pPr>
              <a:buFontTx/>
              <a:buNone/>
            </a:pPr>
            <a:r>
              <a:rPr lang="ru-RU" smtClean="0"/>
              <a:t>По назначению периферийные устройства можно подразделить на:</a:t>
            </a:r>
          </a:p>
          <a:p>
            <a:r>
              <a:rPr lang="ru-RU" smtClean="0"/>
              <a:t>устройства ввода данных,</a:t>
            </a:r>
          </a:p>
          <a:p>
            <a:r>
              <a:rPr lang="ru-RU" smtClean="0"/>
              <a:t>устройства вывода данных,</a:t>
            </a:r>
          </a:p>
          <a:p>
            <a:r>
              <a:rPr lang="ru-RU" smtClean="0"/>
              <a:t>устройства хранения данных,</a:t>
            </a:r>
          </a:p>
          <a:p>
            <a:r>
              <a:rPr lang="ru-RU" smtClean="0"/>
              <a:t>устройства обмена данных.</a:t>
            </a:r>
          </a:p>
          <a:p>
            <a:endParaRPr lang="ru-RU"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800" y="317500"/>
            <a:ext cx="10044113" cy="714375"/>
          </a:xfrm>
        </p:spPr>
        <p:txBody>
          <a:bodyPr/>
          <a:lstStyle/>
          <a:p>
            <a:pPr>
              <a:defRPr/>
            </a:pPr>
            <a:r>
              <a:rPr lang="ru-RU" sz="4000" dirty="0" smtClean="0">
                <a:solidFill>
                  <a:schemeClr val="tx1"/>
                </a:solidFill>
                <a:latin typeface="+mn-lt"/>
                <a:ea typeface="+mn-ea"/>
                <a:cs typeface="+mn-cs"/>
              </a:rPr>
              <a:t>Устройства ввода данных </a:t>
            </a:r>
            <a:endParaRPr lang="ru-RU" sz="4000" dirty="0"/>
          </a:p>
        </p:txBody>
      </p:sp>
      <p:sp>
        <p:nvSpPr>
          <p:cNvPr id="48131" name="Содержимое 2"/>
          <p:cNvSpPr>
            <a:spLocks noGrp="1"/>
          </p:cNvSpPr>
          <p:nvPr>
            <p:ph idx="1"/>
          </p:nvPr>
        </p:nvSpPr>
        <p:spPr>
          <a:xfrm>
            <a:off x="579438" y="960438"/>
            <a:ext cx="10044112" cy="755650"/>
          </a:xfrm>
        </p:spPr>
        <p:txBody>
          <a:bodyPr/>
          <a:lstStyle/>
          <a:p>
            <a:r>
              <a:rPr lang="ru-RU" smtClean="0"/>
              <a:t>устройства ввода знаковых данных,</a:t>
            </a:r>
          </a:p>
          <a:p>
            <a:pPr>
              <a:buFontTx/>
              <a:buNone/>
            </a:pPr>
            <a:endParaRPr lang="ru-RU" smtClean="0"/>
          </a:p>
        </p:txBody>
      </p:sp>
      <p:pic>
        <p:nvPicPr>
          <p:cNvPr id="48132" name="Picture 2" descr="http://www.chicony.com.tw/products/show_img/KB-3923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75" y="1603375"/>
            <a:ext cx="19050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Box 4"/>
          <p:cNvSpPr txBox="1">
            <a:spLocks noChangeArrowheads="1"/>
          </p:cNvSpPr>
          <p:nvPr/>
        </p:nvSpPr>
        <p:spPr bwMode="auto">
          <a:xfrm>
            <a:off x="3151188" y="1960563"/>
            <a:ext cx="59547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100"/>
              <a:t>Стандартная клавиатура </a:t>
            </a:r>
            <a:r>
              <a:rPr lang="en-US" sz="2100"/>
              <a:t>PS/2 – 104 </a:t>
            </a:r>
            <a:r>
              <a:rPr lang="ru-RU" sz="2100"/>
              <a:t>клавиши </a:t>
            </a:r>
          </a:p>
        </p:txBody>
      </p:sp>
      <p:pic>
        <p:nvPicPr>
          <p:cNvPr id="48134" name="Picture 4" descr="http://shop.key.ru/photo/items/520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88" y="2889250"/>
            <a:ext cx="28575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Прямоугольник 6"/>
          <p:cNvSpPr>
            <a:spLocks noChangeArrowheads="1"/>
          </p:cNvSpPr>
          <p:nvPr/>
        </p:nvSpPr>
        <p:spPr bwMode="auto">
          <a:xfrm>
            <a:off x="3436938" y="2960688"/>
            <a:ext cx="55784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2100"/>
              <a:t>Мультимедиа клавиатура с дополнительными функциональными клавишами (10 дополнительных клавиш доступа к Интернет и функциям) </a:t>
            </a:r>
          </a:p>
        </p:txBody>
      </p:sp>
      <p:pic>
        <p:nvPicPr>
          <p:cNvPr id="48136" name="Picture 6" descr="http://shop.key.ru/photo/items/395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4818063"/>
            <a:ext cx="28575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7" name="Прямоугольник 8"/>
          <p:cNvSpPr>
            <a:spLocks noChangeArrowheads="1"/>
          </p:cNvSpPr>
          <p:nvPr/>
        </p:nvSpPr>
        <p:spPr bwMode="auto">
          <a:xfrm>
            <a:off x="3508375" y="4889500"/>
            <a:ext cx="5578475"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t"/>
            <a:r>
              <a:rPr lang="ru-RU" sz="2100"/>
              <a:t>Беспроводная технология Bluetooth v2.0. обеспечивает функционирование в радиусе до 10 метров. </a:t>
            </a:r>
          </a:p>
        </p:txBody>
      </p:sp>
      <p:sp>
        <p:nvSpPr>
          <p:cNvPr id="48138" name="TextBox 9"/>
          <p:cNvSpPr txBox="1">
            <a:spLocks noChangeArrowheads="1"/>
          </p:cNvSpPr>
          <p:nvPr/>
        </p:nvSpPr>
        <p:spPr bwMode="auto">
          <a:xfrm>
            <a:off x="1222375" y="6318250"/>
            <a:ext cx="82470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100"/>
              <a:t>Клавиатура служит для ввода символьных и командных данных</a:t>
            </a:r>
          </a:p>
        </p:txBody>
      </p:sp>
      <p:sp>
        <p:nvSpPr>
          <p:cNvPr id="48139" name="TextBox 10"/>
          <p:cNvSpPr txBox="1">
            <a:spLocks noChangeArrowheads="1"/>
          </p:cNvSpPr>
          <p:nvPr/>
        </p:nvSpPr>
        <p:spPr bwMode="auto">
          <a:xfrm>
            <a:off x="2722563" y="6889750"/>
            <a:ext cx="47164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100"/>
              <a:t>Диапазон цен: 190 – 6500 руб.</a:t>
            </a:r>
          </a:p>
          <a:p>
            <a:pPr eaLnBrk="1" hangingPunct="1"/>
            <a:r>
              <a:rPr lang="ru-RU" sz="2100"/>
              <a:t>Разумная цена: до 1000 руб.</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Заголовок 1"/>
          <p:cNvSpPr>
            <a:spLocks noGrp="1"/>
          </p:cNvSpPr>
          <p:nvPr>
            <p:ph type="title"/>
          </p:nvPr>
        </p:nvSpPr>
        <p:spPr>
          <a:xfrm>
            <a:off x="558800" y="317500"/>
            <a:ext cx="10044113" cy="500063"/>
          </a:xfrm>
        </p:spPr>
        <p:txBody>
          <a:bodyPr/>
          <a:lstStyle/>
          <a:p>
            <a:r>
              <a:rPr lang="ru-RU" sz="2800" smtClean="0"/>
              <a:t>Устройства ввода графической и командной информации</a:t>
            </a:r>
          </a:p>
        </p:txBody>
      </p:sp>
      <p:sp>
        <p:nvSpPr>
          <p:cNvPr id="49155" name="Содержимое 2"/>
          <p:cNvSpPr>
            <a:spLocks noGrp="1"/>
          </p:cNvSpPr>
          <p:nvPr>
            <p:ph idx="1"/>
          </p:nvPr>
        </p:nvSpPr>
        <p:spPr>
          <a:xfrm>
            <a:off x="508000" y="889000"/>
            <a:ext cx="5359400" cy="500063"/>
          </a:xfrm>
        </p:spPr>
        <p:txBody>
          <a:bodyPr/>
          <a:lstStyle/>
          <a:p>
            <a:r>
              <a:rPr lang="ru-RU" sz="2400" smtClean="0"/>
              <a:t>Манипулятор типа «Мышь»</a:t>
            </a:r>
          </a:p>
        </p:txBody>
      </p:sp>
      <p:pic>
        <p:nvPicPr>
          <p:cNvPr id="49156" name="Picture 2" descr="http://shop.key.ru/photo/items/53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5" y="1389063"/>
            <a:ext cx="18573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Box 4"/>
          <p:cNvSpPr txBox="1">
            <a:spLocks noChangeArrowheads="1"/>
          </p:cNvSpPr>
          <p:nvPr/>
        </p:nvSpPr>
        <p:spPr bwMode="auto">
          <a:xfrm>
            <a:off x="2651125" y="1389063"/>
            <a:ext cx="56308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100"/>
              <a:t>Стандартная «мышь» </a:t>
            </a:r>
            <a:r>
              <a:rPr lang="en-US" sz="2100"/>
              <a:t>PS/2 </a:t>
            </a:r>
            <a:r>
              <a:rPr lang="ru-RU" sz="2100"/>
              <a:t>или </a:t>
            </a:r>
            <a:r>
              <a:rPr lang="en-US" sz="2100"/>
              <a:t>USB </a:t>
            </a:r>
            <a:endParaRPr lang="ru-RU" sz="2100"/>
          </a:p>
          <a:p>
            <a:pPr eaLnBrk="1" hangingPunct="1"/>
            <a:r>
              <a:rPr lang="ru-RU" sz="2100"/>
              <a:t>порт, 3 кнопки + колесо прокрутки  при </a:t>
            </a:r>
          </a:p>
          <a:p>
            <a:pPr eaLnBrk="1" hangingPunct="1"/>
            <a:r>
              <a:rPr lang="ru-RU" sz="2100"/>
              <a:t>перемещении манипулятора его движение </a:t>
            </a:r>
          </a:p>
          <a:p>
            <a:pPr eaLnBrk="1" hangingPunct="1"/>
            <a:r>
              <a:rPr lang="ru-RU" sz="2100"/>
              <a:t>отслеживается и отображается на экране.</a:t>
            </a:r>
          </a:p>
        </p:txBody>
      </p:sp>
      <p:pic>
        <p:nvPicPr>
          <p:cNvPr id="49158" name="Picture 4" descr="http://shop.key.ru/photo/items/397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889250"/>
            <a:ext cx="158115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TextBox 6"/>
          <p:cNvSpPr txBox="1">
            <a:spLocks noChangeArrowheads="1"/>
          </p:cNvSpPr>
          <p:nvPr/>
        </p:nvSpPr>
        <p:spPr bwMode="auto">
          <a:xfrm>
            <a:off x="2651125" y="3175000"/>
            <a:ext cx="46053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100"/>
              <a:t>Лазерная беспроводная «мышь» с </a:t>
            </a:r>
          </a:p>
          <a:p>
            <a:pPr eaLnBrk="1" hangingPunct="1"/>
            <a:r>
              <a:rPr lang="ru-RU" sz="2100"/>
              <a:t>5 кнопками и 1 Гб флэшь памяти</a:t>
            </a:r>
          </a:p>
        </p:txBody>
      </p:sp>
      <p:sp>
        <p:nvSpPr>
          <p:cNvPr id="49160" name="Прямоугольник 9"/>
          <p:cNvSpPr>
            <a:spLocks noChangeArrowheads="1"/>
          </p:cNvSpPr>
          <p:nvPr/>
        </p:nvSpPr>
        <p:spPr bwMode="auto">
          <a:xfrm>
            <a:off x="2508250" y="4103688"/>
            <a:ext cx="41449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2100"/>
              <a:t>Диапазон цен: 120 – 5000 руб.</a:t>
            </a:r>
          </a:p>
          <a:p>
            <a:r>
              <a:rPr lang="ru-RU" sz="2100"/>
              <a:t>Разумная цена: до 1000 руб.</a:t>
            </a:r>
          </a:p>
        </p:txBody>
      </p:sp>
      <p:pic>
        <p:nvPicPr>
          <p:cNvPr id="49161" name="Picture 6" descr="http://shop.key.ru/photo/items/397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5675313"/>
            <a:ext cx="1928812"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Содержимое 2"/>
          <p:cNvSpPr txBox="1">
            <a:spLocks/>
          </p:cNvSpPr>
          <p:nvPr/>
        </p:nvSpPr>
        <p:spPr bwMode="auto">
          <a:xfrm>
            <a:off x="579438" y="5103813"/>
            <a:ext cx="1928812" cy="500062"/>
          </a:xfrm>
          <a:prstGeom prst="rect">
            <a:avLst/>
          </a:prstGeom>
          <a:noFill/>
          <a:ln w="9525">
            <a:noFill/>
            <a:miter lim="800000"/>
            <a:headEnd/>
            <a:tailEnd/>
          </a:ln>
        </p:spPr>
        <p:txBody>
          <a:bodyPr lIns="108812" tIns="54405" rIns="108812" bIns="54405"/>
          <a:lstStyle/>
          <a:p>
            <a:pPr marL="407988" indent="-407988" defTabSz="1087438" eaLnBrk="0" hangingPunct="0">
              <a:spcBef>
                <a:spcPct val="20000"/>
              </a:spcBef>
              <a:buFontTx/>
              <a:buChar char="•"/>
              <a:defRPr/>
            </a:pPr>
            <a:r>
              <a:rPr lang="ru-RU" sz="2400" kern="0" dirty="0">
                <a:latin typeface="+mn-lt"/>
              </a:rPr>
              <a:t>Трекбол</a:t>
            </a:r>
          </a:p>
        </p:txBody>
      </p:sp>
      <p:pic>
        <p:nvPicPr>
          <p:cNvPr id="49163"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9263" y="5675313"/>
            <a:ext cx="2144712" cy="182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64" name="TextBox 1"/>
          <p:cNvSpPr txBox="1">
            <a:spLocks noChangeArrowheads="1"/>
          </p:cNvSpPr>
          <p:nvPr/>
        </p:nvSpPr>
        <p:spPr bwMode="auto">
          <a:xfrm>
            <a:off x="2697163" y="5157788"/>
            <a:ext cx="2644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a:t>Сенсорная </a:t>
            </a:r>
            <a:r>
              <a:rPr lang="en-US" sz="2400"/>
              <a:t>Apple</a:t>
            </a:r>
            <a:endParaRPr lang="ru-RU" sz="2400"/>
          </a:p>
        </p:txBody>
      </p:sp>
      <p:pic>
        <p:nvPicPr>
          <p:cNvPr id="49165"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5763" y="5715000"/>
            <a:ext cx="2274887" cy="177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66"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9575" y="5834063"/>
            <a:ext cx="2303463"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67" name="TextBox 2"/>
          <p:cNvSpPr txBox="1">
            <a:spLocks noChangeArrowheads="1"/>
          </p:cNvSpPr>
          <p:nvPr/>
        </p:nvSpPr>
        <p:spPr bwMode="auto">
          <a:xfrm>
            <a:off x="5921375" y="5103813"/>
            <a:ext cx="421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a:t>Сенсорные мышки </a:t>
            </a:r>
            <a:r>
              <a:rPr lang="en-US" sz="2400"/>
              <a:t>Microsoft</a:t>
            </a:r>
            <a:endParaRPr lang="ru-RU" sz="24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оловок 1"/>
          <p:cNvSpPr>
            <a:spLocks noGrp="1"/>
          </p:cNvSpPr>
          <p:nvPr>
            <p:ph type="title"/>
          </p:nvPr>
        </p:nvSpPr>
        <p:spPr>
          <a:xfrm>
            <a:off x="558800" y="317500"/>
            <a:ext cx="10044113" cy="571500"/>
          </a:xfrm>
        </p:spPr>
        <p:txBody>
          <a:bodyPr/>
          <a:lstStyle/>
          <a:p>
            <a:r>
              <a:rPr lang="ru-RU" sz="4000" smtClean="0"/>
              <a:t>Устройства ввода графических данных:</a:t>
            </a:r>
            <a:endParaRPr lang="ru-RU" smtClean="0"/>
          </a:p>
        </p:txBody>
      </p:sp>
      <p:sp>
        <p:nvSpPr>
          <p:cNvPr id="50179" name="Содержимое 2"/>
          <p:cNvSpPr>
            <a:spLocks noGrp="1"/>
          </p:cNvSpPr>
          <p:nvPr>
            <p:ph idx="1"/>
          </p:nvPr>
        </p:nvSpPr>
        <p:spPr>
          <a:xfrm>
            <a:off x="579438" y="960438"/>
            <a:ext cx="10288587" cy="6643687"/>
          </a:xfrm>
        </p:spPr>
        <p:txBody>
          <a:bodyPr/>
          <a:lstStyle/>
          <a:p>
            <a:pPr marL="0" indent="450850" defTabSz="914400">
              <a:spcBef>
                <a:spcPct val="0"/>
              </a:spcBef>
              <a:buFontTx/>
              <a:buNone/>
            </a:pPr>
            <a:r>
              <a:rPr lang="ru-RU" sz="2800" smtClean="0"/>
              <a:t>Сканер - </a:t>
            </a:r>
            <a:r>
              <a:rPr lang="ru-RU" sz="2800" smtClean="0">
                <a:cs typeface="Times New Roman" pitchFamily="18" charset="0"/>
              </a:rPr>
              <a:t>устройство для автоматического считывания и ввода в ПК текстов, графиков, рисунков, чертежей.</a:t>
            </a:r>
          </a:p>
          <a:p>
            <a:pPr marL="0" indent="450850" defTabSz="914400">
              <a:spcBef>
                <a:spcPct val="0"/>
              </a:spcBef>
              <a:buFontTx/>
              <a:buNone/>
            </a:pPr>
            <a:r>
              <a:rPr lang="ru-RU" sz="2800" smtClean="0">
                <a:cs typeface="Times New Roman" pitchFamily="18" charset="0"/>
              </a:rPr>
              <a:t>Файл, создаваемый сканером называется битовой картой.</a:t>
            </a:r>
            <a:r>
              <a:rPr lang="ru-RU" sz="2400" smtClean="0"/>
              <a:t> </a:t>
            </a:r>
            <a:endParaRPr lang="ru-RU" sz="4400" smtClean="0"/>
          </a:p>
          <a:p>
            <a:pPr marL="0" indent="450850" defTabSz="914400">
              <a:buFontTx/>
              <a:buNone/>
            </a:pPr>
            <a:r>
              <a:rPr lang="ru-RU" sz="2800" smtClean="0"/>
              <a:t>Типы сканеров</a:t>
            </a:r>
          </a:p>
          <a:p>
            <a:pPr marL="0" indent="450850" defTabSz="914400"/>
            <a:r>
              <a:rPr lang="ru-RU" sz="2800" smtClean="0"/>
              <a:t>ручные,</a:t>
            </a:r>
          </a:p>
          <a:p>
            <a:pPr marL="0" indent="450850" defTabSz="914400"/>
            <a:r>
              <a:rPr lang="ru-RU" sz="2800" smtClean="0"/>
              <a:t>планшетные,</a:t>
            </a:r>
          </a:p>
          <a:p>
            <a:pPr marL="0" indent="450850" defTabSz="914400"/>
            <a:r>
              <a:rPr lang="ru-RU" sz="2800" smtClean="0"/>
              <a:t>барабанные,</a:t>
            </a:r>
          </a:p>
          <a:p>
            <a:pPr marL="0" indent="450850" defTabSz="914400"/>
            <a:r>
              <a:rPr lang="ru-RU" sz="2800" smtClean="0"/>
              <a:t>сканеры форм,</a:t>
            </a:r>
          </a:p>
          <a:p>
            <a:pPr marL="0" indent="450850" defTabSz="914400"/>
            <a:r>
              <a:rPr lang="ru-RU" sz="2800" smtClean="0"/>
              <a:t>штрих-сканеры.</a:t>
            </a:r>
          </a:p>
          <a:p>
            <a:pPr marL="0" indent="450850" defTabSz="914400">
              <a:buFontTx/>
              <a:buNone/>
            </a:pPr>
            <a:r>
              <a:rPr lang="ru-RU" sz="2800" smtClean="0"/>
              <a:t>Планшетный сканер. </a:t>
            </a:r>
          </a:p>
          <a:p>
            <a:pPr marL="0" indent="450850" defTabSz="914400">
              <a:buFontTx/>
              <a:buNone/>
            </a:pPr>
            <a:r>
              <a:rPr lang="ru-RU" sz="2000" smtClean="0"/>
              <a:t>Принцип действия – луч света, отраженный от поверхности материала фиксируется специальными элементами (ПЗС) – приборы с зарядовой связью. Его устройство предусматривает перемещение сканирующей головки (линейка светодиодов) относительно оригинала с помощью шагового двигателя.</a:t>
            </a:r>
          </a:p>
          <a:p>
            <a:pPr marL="0" indent="450850" defTabSz="914400">
              <a:buFontTx/>
              <a:buNone/>
            </a:pPr>
            <a:endParaRPr lang="ru-RU" sz="2800" smtClean="0"/>
          </a:p>
          <a:p>
            <a:pPr marL="0" indent="450850" defTabSz="914400"/>
            <a:endParaRPr lang="ru-RU" sz="28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p:cNvSpPr>
            <a:spLocks noGrp="1"/>
          </p:cNvSpPr>
          <p:nvPr>
            <p:ph type="title"/>
          </p:nvPr>
        </p:nvSpPr>
        <p:spPr/>
        <p:txBody>
          <a:bodyPr/>
          <a:lstStyle/>
          <a:p>
            <a:r>
              <a:rPr lang="ru-RU" smtClean="0"/>
              <a:t>Сканеры</a:t>
            </a:r>
          </a:p>
        </p:txBody>
      </p:sp>
      <p:pic>
        <p:nvPicPr>
          <p:cNvPr id="51203" name="Picture 2" descr="http://shop.key.ru/photo/items/825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63" y="1174750"/>
            <a:ext cx="3500437"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Box 5"/>
          <p:cNvSpPr txBox="1">
            <a:spLocks noChangeArrowheads="1"/>
          </p:cNvSpPr>
          <p:nvPr/>
        </p:nvSpPr>
        <p:spPr bwMode="auto">
          <a:xfrm>
            <a:off x="222250" y="3746500"/>
            <a:ext cx="344328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100"/>
              <a:t>Планшетный сканер </a:t>
            </a:r>
            <a:r>
              <a:rPr lang="en-US" sz="2100"/>
              <a:t>USB </a:t>
            </a:r>
            <a:endParaRPr lang="ru-RU" sz="2100"/>
          </a:p>
        </p:txBody>
      </p:sp>
      <p:pic>
        <p:nvPicPr>
          <p:cNvPr id="51205" name="Picture 6" descr="http://shop.key.ru/photo/items/821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4318000"/>
            <a:ext cx="3287713"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extBox 7"/>
          <p:cNvSpPr txBox="1">
            <a:spLocks noChangeArrowheads="1"/>
          </p:cNvSpPr>
          <p:nvPr/>
        </p:nvSpPr>
        <p:spPr bwMode="auto">
          <a:xfrm>
            <a:off x="293688" y="6889750"/>
            <a:ext cx="37036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100"/>
              <a:t>Ручной автономный сканер </a:t>
            </a:r>
          </a:p>
          <a:p>
            <a:pPr eaLnBrk="1" hangingPunct="1"/>
            <a:r>
              <a:rPr lang="ru-RU" sz="2100"/>
              <a:t>с памятью на 100 страниц</a:t>
            </a:r>
          </a:p>
        </p:txBody>
      </p:sp>
      <p:sp>
        <p:nvSpPr>
          <p:cNvPr id="51207" name="TextBox 8"/>
          <p:cNvSpPr txBox="1">
            <a:spLocks noChangeArrowheads="1"/>
          </p:cNvSpPr>
          <p:nvPr/>
        </p:nvSpPr>
        <p:spPr bwMode="auto">
          <a:xfrm>
            <a:off x="5365750" y="6604000"/>
            <a:ext cx="47164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100"/>
              <a:t>Диапазон цен: 1200 – 2400 руб.</a:t>
            </a:r>
          </a:p>
          <a:p>
            <a:pPr eaLnBrk="1" hangingPunct="1"/>
            <a:r>
              <a:rPr lang="ru-RU" sz="2100"/>
              <a:t>Разумная цена: до 6000 руб.</a:t>
            </a:r>
          </a:p>
        </p:txBody>
      </p:sp>
      <p:pic>
        <p:nvPicPr>
          <p:cNvPr id="51208" name="Picture 9" descr="http://shop.key.ru/photo/items/8213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7463" y="1889125"/>
            <a:ext cx="3286125"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9" name="Прямоугольник 8"/>
          <p:cNvSpPr>
            <a:spLocks noChangeArrowheads="1"/>
          </p:cNvSpPr>
          <p:nvPr/>
        </p:nvSpPr>
        <p:spPr bwMode="auto">
          <a:xfrm>
            <a:off x="5732463" y="4532313"/>
            <a:ext cx="54292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2100"/>
              <a:t>Текстовый сканер USB.  Ручка-сканер быстро отсканирует и тут же распознает печатный текст, цифры, банковские шрифты и одномерные штрих – коды.</a:t>
            </a:r>
            <a:endParaRPr lang="en-US" sz="21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ru-RU" sz="4800" smtClean="0"/>
              <a:t>В</a:t>
            </a:r>
            <a:r>
              <a:rPr lang="en-US" sz="4800" smtClean="0"/>
              <a:t>arebone</a:t>
            </a:r>
            <a:r>
              <a:rPr lang="ru-RU" sz="4800" smtClean="0"/>
              <a:t>-системы (Платформы),</a:t>
            </a:r>
          </a:p>
        </p:txBody>
      </p:sp>
      <p:pic>
        <p:nvPicPr>
          <p:cNvPr id="6147" name="Picture 5" descr="417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465263"/>
            <a:ext cx="2563812"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6"/>
          <p:cNvSpPr>
            <a:spLocks noChangeArrowheads="1"/>
          </p:cNvSpPr>
          <p:nvPr/>
        </p:nvSpPr>
        <p:spPr bwMode="auto">
          <a:xfrm>
            <a:off x="2065338" y="2109788"/>
            <a:ext cx="45720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93" tIns="54396" rIns="108793" bIns="54396" anchor="ctr">
            <a:spAutoFit/>
          </a:bodyPr>
          <a:lstStyle/>
          <a:p>
            <a:pPr algn="ctr" defTabSz="1085850"/>
            <a:r>
              <a:rPr lang="ru-RU" sz="2100" b="1">
                <a:hlinkClick r:id="rId3"/>
              </a:rPr>
              <a:t>Barebone Asus Pundit P3-PE5</a:t>
            </a:r>
            <a:endParaRPr lang="ru-RU" sz="2100"/>
          </a:p>
          <a:p>
            <a:pPr algn="ctr" defTabSz="1085850"/>
            <a:r>
              <a:rPr lang="ru-RU" sz="2100"/>
              <a:t>VIA P4M890 S775 Black </a:t>
            </a:r>
          </a:p>
        </p:txBody>
      </p:sp>
      <p:graphicFrame>
        <p:nvGraphicFramePr>
          <p:cNvPr id="7262" name="Group 94"/>
          <p:cNvGraphicFramePr>
            <a:graphicFrameLocks noGrp="1"/>
          </p:cNvGraphicFramePr>
          <p:nvPr/>
        </p:nvGraphicFramePr>
        <p:xfrm>
          <a:off x="1009650" y="5043488"/>
          <a:ext cx="5751513" cy="1112837"/>
        </p:xfrm>
        <a:graphic>
          <a:graphicData uri="http://schemas.openxmlformats.org/drawingml/2006/table">
            <a:tbl>
              <a:tblPr/>
              <a:tblGrid>
                <a:gridCol w="248655"/>
                <a:gridCol w="576323"/>
                <a:gridCol w="4926535"/>
              </a:tblGrid>
              <a:tr h="1112837">
                <a:tc>
                  <a:txBody>
                    <a:bodyPr/>
                    <a:lstStyle/>
                    <a:p>
                      <a:pPr marL="0" marR="0" lvl="0" indent="0" algn="l" defTabSz="1087438" rtl="0" eaLnBrk="1" fontAlgn="base" latinLnBrk="0" hangingPunct="1">
                        <a:lnSpc>
                          <a:spcPct val="100000"/>
                        </a:lnSpc>
                        <a:spcBef>
                          <a:spcPct val="20000"/>
                        </a:spcBef>
                        <a:spcAft>
                          <a:spcPct val="0"/>
                        </a:spcAft>
                        <a:buClrTx/>
                        <a:buSzTx/>
                        <a:buFontTx/>
                        <a:buNone/>
                        <a:tabLst/>
                      </a:pPr>
                      <a:endParaRPr kumimoji="0" lang="ru-RU" sz="3500" b="0" i="0" u="none" strike="noStrike" cap="none" normalizeH="0" baseline="0" smtClean="0">
                        <a:ln>
                          <a:noFill/>
                        </a:ln>
                        <a:solidFill>
                          <a:schemeClr val="tx1"/>
                        </a:solidFill>
                        <a:effectLst/>
                        <a:latin typeface="Arial" charset="0"/>
                      </a:endParaRPr>
                    </a:p>
                  </a:txBody>
                  <a:tcPr marL="108824" marR="108824" marT="54435" marB="54435" anchor="ctr" horzOverflow="overflow">
                    <a:lnL cap="flat">
                      <a:noFill/>
                    </a:lnL>
                    <a:lnR>
                      <a:noFill/>
                    </a:lnR>
                    <a:lnT cap="flat">
                      <a:noFill/>
                    </a:lnT>
                    <a:lnB cap="flat">
                      <a:noFill/>
                    </a:lnB>
                    <a:lnTlToBr>
                      <a:noFill/>
                    </a:lnTlToBr>
                    <a:lnBlToTr>
                      <a:noFill/>
                    </a:lnBlToTr>
                    <a:noFill/>
                  </a:tcPr>
                </a:tc>
                <a:tc>
                  <a:txBody>
                    <a:bodyPr/>
                    <a:lstStyle/>
                    <a:p>
                      <a:pPr marL="0" marR="0" lvl="0" indent="0" algn="l" defTabSz="1087438" rtl="0" eaLnBrk="1" fontAlgn="base" latinLnBrk="0" hangingPunct="1">
                        <a:lnSpc>
                          <a:spcPct val="100000"/>
                        </a:lnSpc>
                        <a:spcBef>
                          <a:spcPct val="0"/>
                        </a:spcBef>
                        <a:spcAft>
                          <a:spcPct val="0"/>
                        </a:spcAft>
                        <a:buClrTx/>
                        <a:buSzTx/>
                        <a:buFontTx/>
                        <a:buNone/>
                        <a:tabLst/>
                      </a:pPr>
                      <a:endParaRPr kumimoji="0" lang="ru-RU" sz="2200" b="0" i="0" u="none" strike="noStrike" cap="none" normalizeH="0" baseline="0" smtClean="0">
                        <a:ln>
                          <a:noFill/>
                        </a:ln>
                        <a:solidFill>
                          <a:schemeClr val="tx1"/>
                        </a:solidFill>
                        <a:effectLst/>
                        <a:latin typeface="Arial" charset="0"/>
                      </a:endParaRPr>
                    </a:p>
                  </a:txBody>
                  <a:tcPr marL="108824" marR="108824" marT="54435" marB="54435" anchor="ctr" horzOverflow="overflow">
                    <a:lnL>
                      <a:noFill/>
                    </a:lnL>
                    <a:lnR>
                      <a:noFill/>
                    </a:lnR>
                    <a:lnT cap="flat">
                      <a:noFill/>
                    </a:lnT>
                    <a:lnB cap="flat">
                      <a:noFill/>
                    </a:lnB>
                    <a:lnTlToBr>
                      <a:noFill/>
                    </a:lnTlToBr>
                    <a:lnBlToTr>
                      <a:noFill/>
                    </a:lnBlToTr>
                    <a:noFill/>
                  </a:tcPr>
                </a:tc>
                <a:tc>
                  <a:txBody>
                    <a:bodyPr/>
                    <a:lstStyle/>
                    <a:p>
                      <a:pPr marL="0" marR="0" lvl="0" indent="0" algn="l" defTabSz="1087438"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smtClean="0">
                          <a:ln>
                            <a:noFill/>
                          </a:ln>
                          <a:solidFill>
                            <a:srgbClr val="0000FF"/>
                          </a:solidFill>
                          <a:effectLst/>
                          <a:latin typeface="Arial" charset="0"/>
                          <a:hlinkClick r:id="rId4"/>
                        </a:rPr>
                        <a:t>Barebone Asus S-Presso S1-P111</a:t>
                      </a:r>
                      <a:endParaRPr kumimoji="0" lang="ru-RU" sz="2200" b="1" i="0" u="none" strike="noStrike" cap="none" normalizeH="0" baseline="0" smtClean="0">
                        <a:ln>
                          <a:noFill/>
                        </a:ln>
                        <a:solidFill>
                          <a:srgbClr val="0000FF"/>
                        </a:solidFill>
                        <a:effectLst/>
                        <a:latin typeface="Arial" charset="0"/>
                      </a:endParaRPr>
                    </a:p>
                    <a:p>
                      <a:pPr marL="0" marR="0" lvl="0" indent="0" algn="l" defTabSz="1087438"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Arial" charset="0"/>
                        </a:rPr>
                        <a:t>i865G S478 Blue</a:t>
                      </a:r>
                    </a:p>
                  </a:txBody>
                  <a:tcPr marL="108824" marR="108824" marT="54435" marB="54435" anchor="ctr" horzOverflow="overflow">
                    <a:lnL>
                      <a:noFill/>
                    </a:lnL>
                    <a:lnR cap="flat">
                      <a:noFill/>
                    </a:lnR>
                    <a:lnT cap="flat">
                      <a:noFill/>
                    </a:lnT>
                    <a:lnB cap="flat">
                      <a:noFill/>
                    </a:lnB>
                    <a:lnTlToBr>
                      <a:noFill/>
                    </a:lnTlToBr>
                    <a:lnBlToTr>
                      <a:noFill/>
                    </a:lnBlToTr>
                    <a:noFill/>
                  </a:tcPr>
                </a:tc>
              </a:tr>
            </a:tbl>
          </a:graphicData>
        </a:graphic>
      </p:graphicFrame>
      <p:pic>
        <p:nvPicPr>
          <p:cNvPr id="6153" name="Picture 9" descr="Barebone Asus S-Presso S1-P11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625975"/>
            <a:ext cx="1582738"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263" name="Group 95"/>
          <p:cNvGraphicFramePr>
            <a:graphicFrameLocks noGrp="1"/>
          </p:cNvGraphicFramePr>
          <p:nvPr/>
        </p:nvGraphicFramePr>
        <p:xfrm>
          <a:off x="5932488" y="3543300"/>
          <a:ext cx="4646612" cy="1014413"/>
        </p:xfrm>
        <a:graphic>
          <a:graphicData uri="http://schemas.openxmlformats.org/drawingml/2006/table">
            <a:tbl>
              <a:tblPr/>
              <a:tblGrid>
                <a:gridCol w="4646612"/>
              </a:tblGrid>
              <a:tr h="1014413">
                <a:tc>
                  <a:txBody>
                    <a:bodyPr/>
                    <a:lstStyle/>
                    <a:p>
                      <a:pPr marL="0" marR="0" lvl="0" indent="0" algn="l" defTabSz="1087438"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smtClean="0">
                          <a:ln>
                            <a:noFill/>
                          </a:ln>
                          <a:solidFill>
                            <a:srgbClr val="0000FF"/>
                          </a:solidFill>
                          <a:effectLst/>
                          <a:latin typeface="Arial" charset="0"/>
                          <a:hlinkClick r:id="rId6"/>
                        </a:rPr>
                        <a:t>Barebone MSI Hetis 945 Black</a:t>
                      </a:r>
                      <a:endParaRPr kumimoji="0" lang="ru-RU" sz="2200" b="1" i="0" u="none" strike="noStrike" cap="none" normalizeH="0" baseline="0" smtClean="0">
                        <a:ln>
                          <a:noFill/>
                        </a:ln>
                        <a:solidFill>
                          <a:srgbClr val="0000FF"/>
                        </a:solidFill>
                        <a:effectLst/>
                        <a:latin typeface="Arial" charset="0"/>
                      </a:endParaRPr>
                    </a:p>
                    <a:p>
                      <a:pPr marL="0" marR="0" lvl="0" indent="0" algn="l" defTabSz="1087438"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Arial" charset="0"/>
                        </a:rPr>
                        <a:t>i945GZ S775 (MS-6410-050)</a:t>
                      </a:r>
                    </a:p>
                  </a:txBody>
                  <a:tcPr marL="108812" marR="108812" marT="54405" marB="54405" anchor="ctr" horzOverflow="overflow">
                    <a:lnL cap="flat">
                      <a:noFill/>
                    </a:lnL>
                    <a:lnR cap="flat">
                      <a:noFill/>
                    </a:lnR>
                    <a:lnT cap="flat">
                      <a:noFill/>
                    </a:lnT>
                    <a:lnB cap="flat">
                      <a:noFill/>
                    </a:lnB>
                    <a:lnTlToBr>
                      <a:noFill/>
                    </a:lnTlToBr>
                    <a:lnBlToTr>
                      <a:noFill/>
                    </a:lnBlToTr>
                    <a:noFill/>
                  </a:tcPr>
                </a:tc>
              </a:tr>
            </a:tbl>
          </a:graphicData>
        </a:graphic>
      </p:graphicFrame>
      <p:pic>
        <p:nvPicPr>
          <p:cNvPr id="6156" name="Picture 55" descr="Barebone MSI Hetis 945 Black">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8750" y="1631950"/>
            <a:ext cx="1933575"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264" name="Group 96"/>
          <p:cNvGraphicFramePr>
            <a:graphicFrameLocks noGrp="1"/>
          </p:cNvGraphicFramePr>
          <p:nvPr/>
        </p:nvGraphicFramePr>
        <p:xfrm>
          <a:off x="5537200" y="6207125"/>
          <a:ext cx="5319713" cy="1112838"/>
        </p:xfrm>
        <a:graphic>
          <a:graphicData uri="http://schemas.openxmlformats.org/drawingml/2006/table">
            <a:tbl>
              <a:tblPr/>
              <a:tblGrid>
                <a:gridCol w="5319713"/>
              </a:tblGrid>
              <a:tr h="1112838">
                <a:tc>
                  <a:txBody>
                    <a:bodyPr/>
                    <a:lstStyle/>
                    <a:p>
                      <a:pPr marL="0" marR="0" lvl="0" indent="0" algn="l" defTabSz="1087438"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smtClean="0">
                          <a:ln>
                            <a:noFill/>
                          </a:ln>
                          <a:solidFill>
                            <a:srgbClr val="0000FF"/>
                          </a:solidFill>
                          <a:effectLst/>
                          <a:latin typeface="Arial" charset="0"/>
                          <a:hlinkClick r:id="rId8"/>
                        </a:rPr>
                        <a:t>Barebone MSI Mega mPC 800K Black</a:t>
                      </a:r>
                      <a:endParaRPr kumimoji="0" lang="ru-RU" sz="2200" b="1" i="0" u="none" strike="noStrike" cap="none" normalizeH="0" baseline="0" smtClean="0">
                        <a:ln>
                          <a:noFill/>
                        </a:ln>
                        <a:solidFill>
                          <a:srgbClr val="0000FF"/>
                        </a:solidFill>
                        <a:effectLst/>
                        <a:latin typeface="Arial" charset="0"/>
                      </a:endParaRPr>
                    </a:p>
                    <a:p>
                      <a:pPr marL="0" marR="0" lvl="0" indent="0" algn="l" defTabSz="1087438"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Arial" charset="0"/>
                        </a:rPr>
                        <a:t>VIA S754 (MS-6276)</a:t>
                      </a:r>
                    </a:p>
                  </a:txBody>
                  <a:tcPr marL="108812" marR="108812" marT="54435" marB="54435" anchor="ctr" horzOverflow="overflow">
                    <a:lnL cap="flat">
                      <a:noFill/>
                    </a:lnL>
                    <a:lnR cap="flat">
                      <a:noFill/>
                    </a:lnR>
                    <a:lnT cap="flat">
                      <a:noFill/>
                    </a:lnT>
                    <a:lnB cap="flat">
                      <a:noFill/>
                    </a:lnB>
                    <a:lnTlToBr>
                      <a:noFill/>
                    </a:lnTlToBr>
                    <a:lnBlToTr>
                      <a:noFill/>
                    </a:lnBlToTr>
                    <a:noFill/>
                  </a:tcPr>
                </a:tc>
              </a:tr>
            </a:tbl>
          </a:graphicData>
        </a:graphic>
      </p:graphicFrame>
      <p:pic>
        <p:nvPicPr>
          <p:cNvPr id="6159" name="Picture 72" descr="Barebone MSI Mega mPC 800K Black">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66063" y="4625975"/>
            <a:ext cx="1631950"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1"/>
          <p:cNvSpPr>
            <a:spLocks noGrp="1"/>
          </p:cNvSpPr>
          <p:nvPr>
            <p:ph type="title"/>
          </p:nvPr>
        </p:nvSpPr>
        <p:spPr>
          <a:xfrm>
            <a:off x="508000" y="246063"/>
            <a:ext cx="10044113" cy="500062"/>
          </a:xfrm>
        </p:spPr>
        <p:txBody>
          <a:bodyPr/>
          <a:lstStyle/>
          <a:p>
            <a:r>
              <a:rPr lang="ru-RU" sz="4000" smtClean="0"/>
              <a:t>Технические характеристики</a:t>
            </a:r>
          </a:p>
        </p:txBody>
      </p:sp>
      <p:graphicFrame>
        <p:nvGraphicFramePr>
          <p:cNvPr id="4" name="Содержимое 3"/>
          <p:cNvGraphicFramePr>
            <a:graphicFrameLocks noGrp="1"/>
          </p:cNvGraphicFramePr>
          <p:nvPr>
            <p:ph idx="1"/>
          </p:nvPr>
        </p:nvGraphicFramePr>
        <p:xfrm>
          <a:off x="579438" y="960438"/>
          <a:ext cx="9644062" cy="6011862"/>
        </p:xfrm>
        <a:graphic>
          <a:graphicData uri="http://schemas.openxmlformats.org/drawingml/2006/table">
            <a:tbl>
              <a:tblPr/>
              <a:tblGrid>
                <a:gridCol w="2894012"/>
                <a:gridCol w="6750050"/>
              </a:tblGrid>
              <a:tr h="2508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Название товара</a:t>
                      </a:r>
                    </a:p>
                  </a:txBody>
                  <a:tcPr marL="5199" marR="5199" marT="2599" marB="25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C</a:t>
                      </a:r>
                      <a:r>
                        <a:rPr kumimoji="0" lang="ru-RU" sz="1600" b="0" i="0" u="none" strike="noStrike" cap="none" normalizeH="0" baseline="0" smtClean="0">
                          <a:ln>
                            <a:noFill/>
                          </a:ln>
                          <a:solidFill>
                            <a:schemeClr val="tx1"/>
                          </a:solidFill>
                          <a:effectLst/>
                          <a:latin typeface="Arial" charset="0"/>
                        </a:rPr>
                        <a:t>канер </a:t>
                      </a:r>
                      <a:r>
                        <a:rPr kumimoji="0" lang="en-US" sz="1600" b="0" i="0" u="none" strike="noStrike" cap="none" normalizeH="0" baseline="0" smtClean="0">
                          <a:ln>
                            <a:noFill/>
                          </a:ln>
                          <a:solidFill>
                            <a:schemeClr val="tx1"/>
                          </a:solidFill>
                          <a:effectLst/>
                          <a:latin typeface="Arial" charset="0"/>
                        </a:rPr>
                        <a:t>BenQ 5160C</a:t>
                      </a:r>
                    </a:p>
                  </a:txBody>
                  <a:tcPr marL="5415" marR="5415" marT="1625" marB="16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8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Модель</a:t>
                      </a:r>
                    </a:p>
                  </a:txBody>
                  <a:tcPr marL="5199" marR="5199" marT="2599" marB="25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5160C</a:t>
                      </a:r>
                    </a:p>
                  </a:txBody>
                  <a:tcPr marL="5415" marR="5415" marT="1625" marB="16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81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Спецификация</a:t>
                      </a:r>
                    </a:p>
                  </a:txBody>
                  <a:tcPr marL="5199" marR="5199" marT="2599" marB="25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2508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Интерфейс</a:t>
                      </a:r>
                    </a:p>
                  </a:txBody>
                  <a:tcPr marL="5199" marR="5199" marT="2599" marB="25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USB 2.0</a:t>
                      </a:r>
                    </a:p>
                  </a:txBody>
                  <a:tcPr marL="5415" marR="5415" marT="1625" marB="16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Максимальный формат</a:t>
                      </a:r>
                    </a:p>
                  </a:txBody>
                  <a:tcPr marL="5199" marR="5199" marT="2599" marB="25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A4</a:t>
                      </a:r>
                    </a:p>
                  </a:txBody>
                  <a:tcPr marL="5415" marR="5415" marT="1625" marB="16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Площадь сканирования</a:t>
                      </a:r>
                    </a:p>
                  </a:txBody>
                  <a:tcPr marL="5199" marR="5199" marT="2599" marB="25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214 х 294 мм (А4, Letter).</a:t>
                      </a:r>
                    </a:p>
                  </a:txBody>
                  <a:tcPr marL="5415" marR="5415" marT="1625" marB="16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Разрядность внутр.</a:t>
                      </a:r>
                    </a:p>
                  </a:txBody>
                  <a:tcPr marL="5199" marR="5199" marT="2599" marB="25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48 bit</a:t>
                      </a:r>
                    </a:p>
                  </a:txBody>
                  <a:tcPr marL="5415" marR="5415" marT="1625" marB="16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Разрядность внешн.</a:t>
                      </a:r>
                    </a:p>
                  </a:txBody>
                  <a:tcPr marL="5199" marR="5199" marT="2599" marB="25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48 bit</a:t>
                      </a:r>
                    </a:p>
                  </a:txBody>
                  <a:tcPr marL="5415" marR="5415" marT="1625" marB="16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Оптическое разрешение</a:t>
                      </a:r>
                    </a:p>
                  </a:txBody>
                  <a:tcPr marL="5199" marR="5199" marT="2599" marB="25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до 1200 x 2400 dpi</a:t>
                      </a:r>
                    </a:p>
                  </a:txBody>
                  <a:tcPr marL="5415" marR="5415" marT="1625" marB="16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Тип сканирующего элемента</a:t>
                      </a:r>
                    </a:p>
                  </a:txBody>
                  <a:tcPr marL="5199" marR="5199" marT="2599" marB="25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CIS</a:t>
                      </a:r>
                    </a:p>
                  </a:txBody>
                  <a:tcPr marL="5415" marR="5415" marT="1625" marB="16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47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Кнопки управления</a:t>
                      </a:r>
                    </a:p>
                  </a:txBody>
                  <a:tcPr marL="5199" marR="5199" marT="2599" marB="25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5 кнопок быстрого запуска приложений на передней панели (быстрое сканирование в файл, программа распознавания текста, почтовая программа, копирование или отправка по факсу).</a:t>
                      </a:r>
                    </a:p>
                  </a:txBody>
                  <a:tcPr marL="5415" marR="5415" marT="1625" marB="16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8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Драйвера</a:t>
                      </a:r>
                    </a:p>
                  </a:txBody>
                  <a:tcPr marL="5199" marR="5199" marT="2599" marB="25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Windows XP/ ME/ 2000/ 98.</a:t>
                      </a:r>
                    </a:p>
                  </a:txBody>
                  <a:tcPr marL="5415" marR="5415" marT="1625" marB="16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9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Питание</a:t>
                      </a:r>
                    </a:p>
                  </a:txBody>
                  <a:tcPr marL="5199" marR="5199" marT="2599" marB="25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Питание осуществляется через USB: 5V, 500 mA.</a:t>
                      </a:r>
                    </a:p>
                  </a:txBody>
                  <a:tcPr marL="5415" marR="5415" marT="1625" marB="16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01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Набор основных программ</a:t>
                      </a:r>
                    </a:p>
                  </a:txBody>
                  <a:tcPr marL="5199" marR="5199" marT="2599" marB="25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Mirascan Scanner 6 Driver (PreSet Interface)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MergeMagic Software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Arcsoft PhotoImpression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Arcsoft PhotoBase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ABBYY FineReader Sprint (OCR)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HanWang OCR (Chinese OCR)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Adobe Acrobate Reader </a:t>
                      </a:r>
                    </a:p>
                  </a:txBody>
                  <a:tcPr marL="5415" marR="5415" marT="1625" marB="16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81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Доп. информация</a:t>
                      </a:r>
                    </a:p>
                  </a:txBody>
                  <a:tcPr marL="5199" marR="5199" marT="2599" marB="25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800" y="317500"/>
            <a:ext cx="10044113" cy="1071563"/>
          </a:xfrm>
        </p:spPr>
        <p:txBody>
          <a:bodyPr/>
          <a:lstStyle/>
          <a:p>
            <a:pPr>
              <a:defRPr/>
            </a:pPr>
            <a:r>
              <a:rPr lang="ru-RU" sz="4000" b="1" dirty="0" smtClean="0">
                <a:solidFill>
                  <a:schemeClr val="tx1"/>
                </a:solidFill>
                <a:latin typeface="+mn-lt"/>
                <a:ea typeface="+mn-ea"/>
                <a:cs typeface="+mn-cs"/>
              </a:rPr>
              <a:t>Основными параметрами планшетных сканеров является:</a:t>
            </a:r>
            <a:endParaRPr lang="en-US" sz="4000" dirty="0"/>
          </a:p>
        </p:txBody>
      </p:sp>
      <p:sp>
        <p:nvSpPr>
          <p:cNvPr id="53251" name="Содержимое 2"/>
          <p:cNvSpPr>
            <a:spLocks noGrp="1"/>
          </p:cNvSpPr>
          <p:nvPr>
            <p:ph idx="1"/>
          </p:nvPr>
        </p:nvSpPr>
        <p:spPr>
          <a:xfrm>
            <a:off x="468313" y="1512888"/>
            <a:ext cx="10044112" cy="5903912"/>
          </a:xfrm>
        </p:spPr>
        <p:txBody>
          <a:bodyPr/>
          <a:lstStyle/>
          <a:p>
            <a:r>
              <a:rPr lang="ru-RU" sz="2800" smtClean="0"/>
              <a:t>Разрешающая способность (</a:t>
            </a:r>
            <a:r>
              <a:rPr lang="en-US" sz="2800" smtClean="0"/>
              <a:t>dpi – dots per inch) </a:t>
            </a:r>
            <a:r>
              <a:rPr lang="ru-RU" sz="2800" smtClean="0"/>
              <a:t>количество точек на дюйм: от 600*1200 до 6400*9600. Стандарт 1200*2400</a:t>
            </a:r>
            <a:endParaRPr lang="en-US" sz="2800" smtClean="0"/>
          </a:p>
          <a:p>
            <a:r>
              <a:rPr lang="ru-RU" sz="2800" smtClean="0"/>
              <a:t>Тип подключения (</a:t>
            </a:r>
            <a:r>
              <a:rPr lang="en-US" sz="2800" smtClean="0"/>
              <a:t>USB, SCSI, IEEE1394)</a:t>
            </a:r>
          </a:p>
          <a:p>
            <a:r>
              <a:rPr lang="ru-RU" sz="2800" smtClean="0"/>
              <a:t>Разрядность внутренней шины Достаточной глубиной цвета считается 48 бит – 16,8 млн. цветов.</a:t>
            </a:r>
            <a:endParaRPr lang="en-US" sz="2800" smtClean="0"/>
          </a:p>
          <a:p>
            <a:r>
              <a:rPr lang="ru-RU" sz="2800" smtClean="0"/>
              <a:t>Производительность</a:t>
            </a:r>
            <a:r>
              <a:rPr lang="en-US" sz="2800" smtClean="0"/>
              <a:t> – </a:t>
            </a:r>
            <a:r>
              <a:rPr lang="ru-RU" sz="2800" smtClean="0"/>
              <a:t>время сканирования различных объектов (по размеру и по качеству)</a:t>
            </a:r>
          </a:p>
          <a:p>
            <a:r>
              <a:rPr lang="ru-RU" sz="2800" smtClean="0"/>
              <a:t>Формат сканера. Наличие дополнительных устройств и режимов типа </a:t>
            </a:r>
            <a:r>
              <a:rPr lang="en-US" sz="2800" smtClean="0"/>
              <a:t>ADF </a:t>
            </a:r>
            <a:r>
              <a:rPr lang="ru-RU" sz="2800" smtClean="0"/>
              <a:t>(автоподача сканируемого объекта) и дуплекса (автоматического переворачивания носителя на другую сторону).</a:t>
            </a:r>
            <a:endParaRPr lang="en-US" sz="280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800" y="317500"/>
            <a:ext cx="10044113" cy="571500"/>
          </a:xfrm>
        </p:spPr>
        <p:txBody>
          <a:bodyPr/>
          <a:lstStyle/>
          <a:p>
            <a:pPr>
              <a:defRPr/>
            </a:pPr>
            <a:r>
              <a:rPr lang="ru-RU" sz="4000" dirty="0" smtClean="0">
                <a:solidFill>
                  <a:schemeClr val="tx1"/>
                </a:solidFill>
                <a:latin typeface="+mn-lt"/>
                <a:ea typeface="+mn-ea"/>
                <a:cs typeface="+mn-cs"/>
              </a:rPr>
              <a:t>Цифровые фотокамеры </a:t>
            </a:r>
            <a:endParaRPr lang="en-US" sz="4000" dirty="0"/>
          </a:p>
        </p:txBody>
      </p:sp>
      <p:sp>
        <p:nvSpPr>
          <p:cNvPr id="54275" name="Содержимое 2"/>
          <p:cNvSpPr>
            <a:spLocks noGrp="1"/>
          </p:cNvSpPr>
          <p:nvPr>
            <p:ph idx="1"/>
          </p:nvPr>
        </p:nvSpPr>
        <p:spPr>
          <a:xfrm>
            <a:off x="0" y="1031875"/>
            <a:ext cx="10980738" cy="6643688"/>
          </a:xfrm>
        </p:spPr>
        <p:txBody>
          <a:bodyPr/>
          <a:lstStyle/>
          <a:p>
            <a:r>
              <a:rPr lang="ru-RU" sz="2800" smtClean="0"/>
              <a:t>Как и сканеры воспринимают графические данные с помощью ПЗС, объединенных в прямолинейную матрицу. Основной параметр – разрешающая способность, которая зависит от количества ПЗС. В настоящее время наилучшие модели имеют до 20   мил. пикселей. Фирмы: </a:t>
            </a:r>
            <a:r>
              <a:rPr lang="en-US" sz="2800" smtClean="0"/>
              <a:t>Olympus</a:t>
            </a:r>
            <a:r>
              <a:rPr lang="ru-RU" sz="2800" smtClean="0"/>
              <a:t>, </a:t>
            </a:r>
            <a:r>
              <a:rPr lang="en-US" sz="2800" smtClean="0"/>
              <a:t>Nikon</a:t>
            </a:r>
            <a:r>
              <a:rPr lang="ru-RU" sz="2800" smtClean="0"/>
              <a:t>, </a:t>
            </a:r>
            <a:r>
              <a:rPr lang="en-US" sz="2800" smtClean="0"/>
              <a:t>Minolta</a:t>
            </a:r>
            <a:r>
              <a:rPr lang="ru-RU" sz="2800" smtClean="0"/>
              <a:t>, </a:t>
            </a:r>
            <a:r>
              <a:rPr lang="en-US" sz="2800" smtClean="0"/>
              <a:t>Canon</a:t>
            </a:r>
            <a:r>
              <a:rPr lang="ru-RU" sz="2800" smtClean="0"/>
              <a:t>/ </a:t>
            </a:r>
            <a:r>
              <a:rPr lang="en-US" sz="2800" smtClean="0"/>
              <a:t>ZOOM </a:t>
            </a:r>
            <a:r>
              <a:rPr lang="ru-RU" sz="2800" smtClean="0"/>
              <a:t>до 7</a:t>
            </a:r>
            <a:r>
              <a:rPr lang="en-US" sz="2800" smtClean="0"/>
              <a:t>x</a:t>
            </a:r>
            <a:r>
              <a:rPr lang="ru-RU" sz="2800" smtClean="0"/>
              <a:t>.</a:t>
            </a:r>
            <a:endParaRPr lang="en-US" sz="2800" smtClean="0"/>
          </a:p>
          <a:p>
            <a:r>
              <a:rPr lang="ru-RU" sz="2800" smtClean="0"/>
              <a:t>Так как цифровые фотокамеры работают с объектами находящимися на различных расстояниях от ПЗС матрицы то существенную роль играет оптика для проецирования изображения. </a:t>
            </a:r>
          </a:p>
          <a:p>
            <a:r>
              <a:rPr lang="ru-RU" sz="2800" smtClean="0"/>
              <a:t>Современные цифровые фотокамеры довольно легко создают и видеоизображения т.е. записывают изображение с частотой до 30 раз в секунду 640*480 пикселей. Режим Full HD: 1920 x 1080, 24 кадров/с, Режим HD: 1280 x 720, 30 кадров/с</a:t>
            </a:r>
            <a:endParaRPr lang="en-US" sz="28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9438" y="174625"/>
            <a:ext cx="10044112" cy="500063"/>
          </a:xfrm>
        </p:spPr>
        <p:txBody>
          <a:bodyPr/>
          <a:lstStyle/>
          <a:p>
            <a:pPr>
              <a:defRPr/>
            </a:pPr>
            <a:r>
              <a:rPr lang="ru-RU" sz="3200" b="1" i="1" dirty="0" smtClean="0">
                <a:solidFill>
                  <a:schemeClr val="tx1"/>
                </a:solidFill>
                <a:latin typeface="+mn-lt"/>
                <a:ea typeface="+mn-ea"/>
                <a:cs typeface="+mn-cs"/>
              </a:rPr>
              <a:t>Устройства вывода информации Монитор</a:t>
            </a:r>
            <a:endParaRPr lang="en-US" sz="3200" dirty="0"/>
          </a:p>
        </p:txBody>
      </p:sp>
      <p:sp>
        <p:nvSpPr>
          <p:cNvPr id="55299" name="Содержимое 2"/>
          <p:cNvSpPr>
            <a:spLocks noGrp="1"/>
          </p:cNvSpPr>
          <p:nvPr>
            <p:ph idx="1"/>
          </p:nvPr>
        </p:nvSpPr>
        <p:spPr>
          <a:xfrm>
            <a:off x="293688" y="817563"/>
            <a:ext cx="10645775" cy="3000375"/>
          </a:xfrm>
        </p:spPr>
        <p:txBody>
          <a:bodyPr/>
          <a:lstStyle/>
          <a:p>
            <a:r>
              <a:rPr lang="ru-RU" sz="2400" smtClean="0"/>
              <a:t>Устройство, предназначенное для ввода и вывода информации</a:t>
            </a:r>
          </a:p>
          <a:p>
            <a:pPr>
              <a:buFontTx/>
              <a:buNone/>
            </a:pPr>
            <a:r>
              <a:rPr lang="ru-RU" sz="2400" smtClean="0"/>
              <a:t>Различают мониторы:</a:t>
            </a:r>
          </a:p>
          <a:p>
            <a:r>
              <a:rPr lang="ru-RU" sz="2400" i="1" smtClean="0"/>
              <a:t>ЭЛТ</a:t>
            </a:r>
            <a:r>
              <a:rPr lang="ru-RU" sz="2400" smtClean="0"/>
              <a:t> (электронно-лучевой трубкой), </a:t>
            </a:r>
          </a:p>
          <a:p>
            <a:r>
              <a:rPr lang="en-US" sz="2400" smtClean="0"/>
              <a:t>LCD</a:t>
            </a:r>
            <a:r>
              <a:rPr lang="ru-RU" sz="2400" smtClean="0"/>
              <a:t> (</a:t>
            </a:r>
            <a:r>
              <a:rPr lang="en-US" sz="2400" smtClean="0"/>
              <a:t>Liquid Crystal Dysplay</a:t>
            </a:r>
            <a:r>
              <a:rPr lang="ru-RU" sz="2400" smtClean="0"/>
              <a:t>) </a:t>
            </a:r>
            <a:r>
              <a:rPr lang="ru-RU" sz="2400" i="1" smtClean="0"/>
              <a:t>жидкокристаллические мониторы</a:t>
            </a:r>
            <a:r>
              <a:rPr lang="ru-RU" sz="2400" smtClean="0"/>
              <a:t> </a:t>
            </a:r>
          </a:p>
          <a:p>
            <a:r>
              <a:rPr lang="ru-RU" sz="2400" smtClean="0"/>
              <a:t>сенсорные мониторы - устройство ввода-вывода информации. </a:t>
            </a:r>
          </a:p>
          <a:p>
            <a:pPr>
              <a:buFontTx/>
              <a:buNone/>
            </a:pPr>
            <a:r>
              <a:rPr lang="ru-RU" sz="1800" smtClean="0"/>
              <a:t>Касание экрана фиксируется компьютером. Сенсорные мониторы пока весьма дороги и используются в малогабаритных (КПК, видеокамеры) устройствах или же в бизнес устройствах (справочные, система платежей и т.д.)</a:t>
            </a:r>
            <a:endParaRPr lang="en-US" sz="1800" smtClean="0"/>
          </a:p>
          <a:p>
            <a:endParaRPr lang="en-US" sz="1800" smtClean="0"/>
          </a:p>
        </p:txBody>
      </p:sp>
      <p:pic>
        <p:nvPicPr>
          <p:cNvPr id="55300" name="Picture 2" descr="http://shop.key.ru/photo/items/87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4103688"/>
            <a:ext cx="271462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Прямоугольник 4"/>
          <p:cNvSpPr>
            <a:spLocks noChangeArrowheads="1"/>
          </p:cNvSpPr>
          <p:nvPr/>
        </p:nvSpPr>
        <p:spPr bwMode="auto">
          <a:xfrm>
            <a:off x="3651250" y="6389688"/>
            <a:ext cx="2900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sz="1600" b="1"/>
              <a:t>Монитор 22" </a:t>
            </a:r>
            <a:r>
              <a:rPr lang="en-US" sz="1600" b="1"/>
              <a:t>NEC 22WMGX</a:t>
            </a:r>
            <a:endParaRPr lang="ru-RU" sz="1600" b="1"/>
          </a:p>
          <a:p>
            <a:r>
              <a:rPr lang="ru-RU" sz="1600" b="1"/>
              <a:t>15200 руб.</a:t>
            </a:r>
            <a:endParaRPr lang="en-US" sz="1600"/>
          </a:p>
        </p:txBody>
      </p:sp>
      <p:pic>
        <p:nvPicPr>
          <p:cNvPr id="55302" name="Picture 4" descr="C:\Documents and Settings\Павел\Local Settings\Temporary Internet Files\Content.IE5\TP77KF8G\8775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50" y="3960813"/>
            <a:ext cx="28575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Прямоугольник 9"/>
          <p:cNvSpPr>
            <a:spLocks noChangeArrowheads="1"/>
          </p:cNvSpPr>
          <p:nvPr/>
        </p:nvSpPr>
        <p:spPr bwMode="auto">
          <a:xfrm>
            <a:off x="0" y="6818313"/>
            <a:ext cx="3054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sz="1600" b="1"/>
              <a:t>Монитор 17" </a:t>
            </a:r>
            <a:r>
              <a:rPr lang="en-US" sz="1600" b="1"/>
              <a:t>Acer AL-1716Fs</a:t>
            </a:r>
            <a:endParaRPr lang="ru-RU" sz="1600" b="1"/>
          </a:p>
          <a:p>
            <a:r>
              <a:rPr lang="ru-RU" sz="1600" b="1"/>
              <a:t>6200 руб.</a:t>
            </a:r>
            <a:endParaRPr lang="en-US" sz="1600"/>
          </a:p>
        </p:txBody>
      </p:sp>
      <p:pic>
        <p:nvPicPr>
          <p:cNvPr id="55304" name="Picture 6" descr="http://shop.key.ru/photo/items/8709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7588" y="3817938"/>
            <a:ext cx="28575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5" name="Прямоугольник 11"/>
          <p:cNvSpPr>
            <a:spLocks noChangeArrowheads="1"/>
          </p:cNvSpPr>
          <p:nvPr/>
        </p:nvSpPr>
        <p:spPr bwMode="auto">
          <a:xfrm>
            <a:off x="7653338" y="6675438"/>
            <a:ext cx="274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sz="1600" b="1">
                <a:hlinkClick r:id="rId5" action="ppaction://hlinkfile"/>
              </a:rPr>
              <a:t>Монитор 17" </a:t>
            </a:r>
            <a:r>
              <a:rPr lang="en-US" sz="1600" b="1">
                <a:hlinkClick r:id="rId5" action="ppaction://hlinkfile"/>
              </a:rPr>
              <a:t>MAG AH778</a:t>
            </a:r>
            <a:r>
              <a:rPr lang="ru-RU" sz="1600" b="1"/>
              <a:t> </a:t>
            </a:r>
          </a:p>
          <a:p>
            <a:r>
              <a:rPr lang="ru-RU" sz="1600" b="1"/>
              <a:t>3500руб. (ЭЛТ)</a:t>
            </a:r>
            <a:endParaRPr lang="en-US" sz="1600"/>
          </a:p>
        </p:txBody>
      </p:sp>
      <p:sp>
        <p:nvSpPr>
          <p:cNvPr id="55306" name="Прямоугольник 12"/>
          <p:cNvSpPr>
            <a:spLocks noChangeArrowheads="1"/>
          </p:cNvSpPr>
          <p:nvPr/>
        </p:nvSpPr>
        <p:spPr bwMode="auto">
          <a:xfrm>
            <a:off x="2936875" y="6961188"/>
            <a:ext cx="44307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2100"/>
              <a:t>Диапазон цен: 5000 – 105000 руб.</a:t>
            </a:r>
          </a:p>
          <a:p>
            <a:r>
              <a:rPr lang="ru-RU" sz="2100"/>
              <a:t>Разумная цена: до 15000 руб.</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Заголовок 1"/>
          <p:cNvSpPr>
            <a:spLocks noGrp="1"/>
          </p:cNvSpPr>
          <p:nvPr>
            <p:ph type="title"/>
          </p:nvPr>
        </p:nvSpPr>
        <p:spPr>
          <a:xfrm>
            <a:off x="579438" y="246063"/>
            <a:ext cx="10044112" cy="571500"/>
          </a:xfrm>
        </p:spPr>
        <p:txBody>
          <a:bodyPr/>
          <a:lstStyle/>
          <a:p>
            <a:r>
              <a:rPr lang="ru-RU" sz="4000" smtClean="0"/>
              <a:t>Основные параметры</a:t>
            </a:r>
            <a:endParaRPr lang="en-US" sz="4000" smtClean="0"/>
          </a:p>
        </p:txBody>
      </p:sp>
      <p:graphicFrame>
        <p:nvGraphicFramePr>
          <p:cNvPr id="5" name="Содержимое 4"/>
          <p:cNvGraphicFramePr>
            <a:graphicFrameLocks noGrp="1"/>
          </p:cNvGraphicFramePr>
          <p:nvPr>
            <p:ph idx="1"/>
          </p:nvPr>
        </p:nvGraphicFramePr>
        <p:xfrm>
          <a:off x="365125" y="1103313"/>
          <a:ext cx="10429875" cy="6448425"/>
        </p:xfrm>
        <a:graphic>
          <a:graphicData uri="http://schemas.openxmlformats.org/drawingml/2006/table">
            <a:tbl>
              <a:tblPr/>
              <a:tblGrid>
                <a:gridCol w="3128963"/>
                <a:gridCol w="7300912"/>
              </a:tblGrid>
              <a:tr h="2487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Название товара</a:t>
                      </a:r>
                    </a:p>
                  </a:txBody>
                  <a:tcPr marL="4917" marR="4917" marT="2458" marB="2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Монитор 19" </a:t>
                      </a:r>
                      <a:r>
                        <a:rPr kumimoji="0" lang="en-US" sz="1600" b="0" i="0" u="none" strike="noStrike" cap="none" normalizeH="0" baseline="0" smtClean="0">
                          <a:ln>
                            <a:noFill/>
                          </a:ln>
                          <a:solidFill>
                            <a:schemeClr val="tx1"/>
                          </a:solidFill>
                          <a:effectLst/>
                          <a:latin typeface="Arial" charset="0"/>
                        </a:rPr>
                        <a:t>Asus PG191</a:t>
                      </a:r>
                    </a:p>
                  </a:txBody>
                  <a:tcPr marL="5122" marR="5122" marT="1537" marB="15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7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Модель</a:t>
                      </a:r>
                    </a:p>
                  </a:txBody>
                  <a:tcPr marL="4917" marR="4917" marT="2458" marB="2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PG191</a:t>
                      </a:r>
                    </a:p>
                  </a:txBody>
                  <a:tcPr marL="5122" marR="5122" marT="1537" marB="15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05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Особенности</a:t>
                      </a:r>
                    </a:p>
                  </a:txBody>
                  <a:tcPr marL="4917" marR="4917" marT="2458" marB="2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Аудиосистема ASUS Power Bass System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Встроенные динамики (2 х 5 Вт) и сабвуфер (15 Вт)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Поддержка технологии SRS TruSurround XT (6.1-канальный звук)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Встроенная веб-камера с разрешением 1.3 мегапикселя и возможностью вращения на 180 градусов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Аналоговый (15-pin D-Sub) и цифровой (24-pin DVI-D) видеовходы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Выход для микрофона (3.5 mm mini-jack)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Выход на наушники (3.5 mm mini-jack)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Аудиовход (3.5 mm mini-jack)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Встроенный USB-хаб (3 порта USB 2.0)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Сенсорные кнопки со световыми индикаторами для активации специальных режимов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Мелодии включения/выключения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Регулировка углов наклона (-5°/+25°) и поворота (от -60° до +60°)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Возможность крепления на стену и удобной укладки проводов </a:t>
                      </a:r>
                    </a:p>
                  </a:txBody>
                  <a:tcPr marL="5122" marR="5122" marT="1537" marB="15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74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Спецификация</a:t>
                      </a:r>
                    </a:p>
                  </a:txBody>
                  <a:tcPr marL="4917" marR="4917" marT="2458" marB="2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24874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Экран</a:t>
                      </a:r>
                    </a:p>
                  </a:txBody>
                  <a:tcPr marL="4917" marR="4917" marT="2458" marB="2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2487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Диагональ</a:t>
                      </a:r>
                    </a:p>
                  </a:txBody>
                  <a:tcPr marL="4917" marR="4917" marT="2458" marB="2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19 "</a:t>
                      </a:r>
                    </a:p>
                  </a:txBody>
                  <a:tcPr marL="5122" marR="5122" marT="1537" marB="15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7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Величина зерна</a:t>
                      </a:r>
                    </a:p>
                  </a:txBody>
                  <a:tcPr marL="4917" marR="4917" marT="2458" marB="2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0.294 мм</a:t>
                      </a:r>
                    </a:p>
                  </a:txBody>
                  <a:tcPr marL="5122" marR="5122" marT="1537" marB="15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7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Яркость</a:t>
                      </a:r>
                    </a:p>
                  </a:txBody>
                  <a:tcPr marL="4917" marR="4917" marT="2458" marB="2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300 кд/м²</a:t>
                      </a:r>
                    </a:p>
                  </a:txBody>
                  <a:tcPr marL="5122" marR="5122" marT="1537" marB="15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7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Контрастность</a:t>
                      </a:r>
                    </a:p>
                  </a:txBody>
                  <a:tcPr marL="4917" marR="4917" marT="2458" marB="2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800:1</a:t>
                      </a:r>
                    </a:p>
                  </a:txBody>
                  <a:tcPr marL="5122" marR="5122" marT="1537" marB="15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5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Углы обзора (гориз./верт.)</a:t>
                      </a:r>
                    </a:p>
                  </a:txBody>
                  <a:tcPr marL="4917" marR="4917" marT="2458" marB="2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160° / 160°</a:t>
                      </a:r>
                    </a:p>
                  </a:txBody>
                  <a:tcPr marL="5122" marR="5122" marT="1537" marB="15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5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Разрешение рабочее</a:t>
                      </a:r>
                    </a:p>
                  </a:txBody>
                  <a:tcPr marL="4917" marR="4917" marT="2458" marB="2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1280 x 1024 pix</a:t>
                      </a:r>
                    </a:p>
                  </a:txBody>
                  <a:tcPr marL="5122" marR="5122" marT="1537" marB="15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7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Время отклика</a:t>
                      </a:r>
                    </a:p>
                  </a:txBody>
                  <a:tcPr marL="4917" marR="4917" marT="2458" marB="2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GTG - 2 </a:t>
                      </a:r>
                      <a:r>
                        <a:rPr kumimoji="0" lang="ru-RU" sz="1600" b="0" i="0" u="none" strike="noStrike" cap="none" normalizeH="0" baseline="0" smtClean="0">
                          <a:ln>
                            <a:noFill/>
                          </a:ln>
                          <a:solidFill>
                            <a:schemeClr val="tx1"/>
                          </a:solidFill>
                          <a:effectLst/>
                          <a:latin typeface="Arial" charset="0"/>
                        </a:rPr>
                        <a:t>мс</a:t>
                      </a:r>
                    </a:p>
                  </a:txBody>
                  <a:tcPr marL="5122" marR="5122" marT="1537" marB="15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Заголовок 1"/>
          <p:cNvSpPr>
            <a:spLocks noGrp="1"/>
          </p:cNvSpPr>
          <p:nvPr>
            <p:ph type="title"/>
          </p:nvPr>
        </p:nvSpPr>
        <p:spPr>
          <a:xfrm>
            <a:off x="579438" y="174625"/>
            <a:ext cx="10044112" cy="571500"/>
          </a:xfrm>
        </p:spPr>
        <p:txBody>
          <a:bodyPr/>
          <a:lstStyle/>
          <a:p>
            <a:r>
              <a:rPr lang="ru-RU" sz="4000" smtClean="0"/>
              <a:t>Основные параметры</a:t>
            </a:r>
            <a:endParaRPr lang="en-US" sz="4000" smtClean="0"/>
          </a:p>
        </p:txBody>
      </p:sp>
      <p:graphicFrame>
        <p:nvGraphicFramePr>
          <p:cNvPr id="4" name="Содержимое 3"/>
          <p:cNvGraphicFramePr>
            <a:graphicFrameLocks noGrp="1"/>
          </p:cNvGraphicFramePr>
          <p:nvPr>
            <p:ph idx="1"/>
          </p:nvPr>
        </p:nvGraphicFramePr>
        <p:xfrm>
          <a:off x="436563" y="920750"/>
          <a:ext cx="10501312" cy="6756400"/>
        </p:xfrm>
        <a:graphic>
          <a:graphicData uri="http://schemas.openxmlformats.org/drawingml/2006/table">
            <a:tbl>
              <a:tblPr/>
              <a:tblGrid>
                <a:gridCol w="3151187"/>
                <a:gridCol w="7350125"/>
              </a:tblGrid>
              <a:tr h="2587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Соотношение сторон</a:t>
                      </a:r>
                    </a:p>
                  </a:txBody>
                  <a:tcPr marL="4647" marR="4647" marT="2323" marB="2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5:4</a:t>
                      </a:r>
                    </a:p>
                  </a:txBody>
                  <a:tcPr marL="4840" marR="4840" marT="1452" marB="1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44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Параметры экрана</a:t>
                      </a:r>
                    </a:p>
                  </a:txBody>
                  <a:tcPr marL="4647" marR="4647" marT="2323" marB="2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Технологией </a:t>
                      </a:r>
                      <a:r>
                        <a:rPr kumimoji="0" lang="en-US" sz="1600" b="0" i="0" u="none" strike="noStrike" cap="none" normalizeH="0" baseline="0" smtClean="0">
                          <a:ln>
                            <a:noFill/>
                          </a:ln>
                          <a:solidFill>
                            <a:schemeClr val="tx1"/>
                          </a:solidFill>
                          <a:effectLst/>
                          <a:latin typeface="Arial" charset="0"/>
                        </a:rPr>
                        <a:t>ASUS Splendid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Технология </a:t>
                      </a:r>
                      <a:r>
                        <a:rPr kumimoji="0" lang="en-US" sz="1600" b="0" i="0" u="none" strike="noStrike" cap="none" normalizeH="0" baseline="0" smtClean="0">
                          <a:ln>
                            <a:noFill/>
                          </a:ln>
                          <a:solidFill>
                            <a:schemeClr val="tx1"/>
                          </a:solidFill>
                          <a:effectLst/>
                          <a:latin typeface="Arial" charset="0"/>
                        </a:rPr>
                        <a:t>Trace Free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Гарантия: </a:t>
                      </a:r>
                      <a:r>
                        <a:rPr kumimoji="0" lang="en-US" sz="1600" b="0" i="0" u="none" strike="noStrike" cap="none" normalizeH="0" baseline="0" smtClean="0">
                          <a:ln>
                            <a:noFill/>
                          </a:ln>
                          <a:solidFill>
                            <a:schemeClr val="tx1"/>
                          </a:solidFill>
                          <a:effectLst/>
                          <a:latin typeface="Arial" charset="0"/>
                        </a:rPr>
                        <a:t>ZBD (Zero Bright Dot) </a:t>
                      </a:r>
                    </a:p>
                  </a:txBody>
                  <a:tcPr marL="4840" marR="4840" marT="1452" marB="1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48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Частоты</a:t>
                      </a:r>
                    </a:p>
                  </a:txBody>
                  <a:tcPr marL="4647" marR="4647" marT="2323" marB="2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24848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Интерфейсы, мультимедиа</a:t>
                      </a:r>
                    </a:p>
                  </a:txBody>
                  <a:tcPr marL="4647" marR="4647" marT="2323" marB="2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2587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Интерфейсы компьютерные</a:t>
                      </a:r>
                    </a:p>
                  </a:txBody>
                  <a:tcPr marL="4647" marR="4647" marT="2323" marB="2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D-Sub, DVI</a:t>
                      </a:r>
                    </a:p>
                  </a:txBody>
                  <a:tcPr marL="4840" marR="4840" marT="1452" marB="1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Встроенная веб-камера</a:t>
                      </a:r>
                    </a:p>
                  </a:txBody>
                  <a:tcPr marL="4647" marR="4647" marT="2323" marB="2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1.3 Mpix, поворот на 180°</a:t>
                      </a:r>
                    </a:p>
                  </a:txBody>
                  <a:tcPr marL="4840" marR="4840" marT="1452" marB="1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Встроенные динамики</a:t>
                      </a:r>
                    </a:p>
                  </a:txBody>
                  <a:tcPr marL="4647" marR="4647" marT="2323" marB="2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Есть</a:t>
                      </a:r>
                    </a:p>
                  </a:txBody>
                  <a:tcPr marL="4840" marR="4840" marT="1452" marB="1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Наличие </a:t>
                      </a:r>
                      <a:r>
                        <a:rPr kumimoji="0" lang="en-US" sz="1600" b="0" i="0" u="none" strike="noStrike" cap="none" normalizeH="0" baseline="0" smtClean="0">
                          <a:ln>
                            <a:noFill/>
                          </a:ln>
                          <a:solidFill>
                            <a:schemeClr val="tx1"/>
                          </a:solidFill>
                          <a:effectLst/>
                          <a:latin typeface="Arial" charset="0"/>
                        </a:rPr>
                        <a:t>USB-</a:t>
                      </a:r>
                      <a:r>
                        <a:rPr kumimoji="0" lang="ru-RU" sz="1600" b="0" i="0" u="none" strike="noStrike" cap="none" normalizeH="0" baseline="0" smtClean="0">
                          <a:ln>
                            <a:noFill/>
                          </a:ln>
                          <a:solidFill>
                            <a:schemeClr val="tx1"/>
                          </a:solidFill>
                          <a:effectLst/>
                          <a:latin typeface="Arial" charset="0"/>
                        </a:rPr>
                        <a:t>хаба</a:t>
                      </a:r>
                    </a:p>
                  </a:txBody>
                  <a:tcPr marL="4647" marR="4647" marT="2323" marB="2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Есть</a:t>
                      </a:r>
                    </a:p>
                  </a:txBody>
                  <a:tcPr marL="4840" marR="4840" marT="1452" marB="1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48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Управление, особые свойства</a:t>
                      </a:r>
                    </a:p>
                  </a:txBody>
                  <a:tcPr marL="4647" marR="4647" marT="2323" marB="2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7344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Управление</a:t>
                      </a:r>
                    </a:p>
                  </a:txBody>
                  <a:tcPr marL="4647" marR="4647" marT="2323" marB="2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Многоязыковые меню OSD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Удобное управление с помощью клавиш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Кнопки для активации специальных режимов </a:t>
                      </a:r>
                    </a:p>
                  </a:txBody>
                  <a:tcPr marL="4840" marR="4840" marT="1452" marB="1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Соответствование требованиям</a:t>
                      </a:r>
                    </a:p>
                  </a:txBody>
                  <a:tcPr marL="4647" marR="4647" marT="2323" marB="2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Сертификаты: </a:t>
                      </a:r>
                      <a:r>
                        <a:rPr kumimoji="0" lang="en-US" sz="1600" b="0" i="0" u="none" strike="noStrike" cap="none" normalizeH="0" baseline="0" smtClean="0">
                          <a:ln>
                            <a:noFill/>
                          </a:ln>
                          <a:solidFill>
                            <a:schemeClr val="tx1"/>
                          </a:solidFill>
                          <a:effectLst/>
                          <a:latin typeface="Arial" charset="0"/>
                        </a:rPr>
                        <a:t>Energy Star, UL/cUL, CB, CE, FCC, CCC, BSMI, Gost-R, C-Tick, VCCI, MIC, GreenASUS (RoHS compliance), WEEE</a:t>
                      </a:r>
                    </a:p>
                  </a:txBody>
                  <a:tcPr marL="4840" marR="4840" marT="1452" marB="1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48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Пользовательские свойства</a:t>
                      </a:r>
                    </a:p>
                  </a:txBody>
                  <a:tcPr marL="4647" marR="4647" marT="2323" marB="2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2587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Угол наклона по верт.</a:t>
                      </a:r>
                    </a:p>
                  </a:txBody>
                  <a:tcPr marL="4647" marR="4647" marT="2323" marB="2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-5°/+25°</a:t>
                      </a:r>
                    </a:p>
                  </a:txBody>
                  <a:tcPr marL="4840" marR="4840" marT="1452" marB="1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Цвет корпуса</a:t>
                      </a:r>
                    </a:p>
                  </a:txBody>
                  <a:tcPr marL="4647" marR="4647" marT="2323" marB="2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Серебристо-черный</a:t>
                      </a:r>
                    </a:p>
                  </a:txBody>
                  <a:tcPr marL="4840" marR="4840" marT="1452" marB="1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Потребляемая мощность</a:t>
                      </a:r>
                    </a:p>
                  </a:txBody>
                  <a:tcPr marL="4647" marR="4647" marT="2323" marB="2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Рабочий режим - 90 Вт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Спящий режим - 2 Вт </a:t>
                      </a:r>
                    </a:p>
                  </a:txBody>
                  <a:tcPr marL="4840" marR="4840" marT="1452" marB="1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Возм. крепления на стену</a:t>
                      </a:r>
                    </a:p>
                  </a:txBody>
                  <a:tcPr marL="4647" marR="4647" marT="2323" marB="2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Есть</a:t>
                      </a:r>
                    </a:p>
                  </a:txBody>
                  <a:tcPr marL="4840" marR="4840" marT="1452" marB="1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Крепление на стену: Тип VESA</a:t>
                      </a:r>
                    </a:p>
                  </a:txBody>
                  <a:tcPr marL="4647" marR="4647" marT="2323" marB="2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VESA 100</a:t>
                      </a:r>
                    </a:p>
                  </a:txBody>
                  <a:tcPr marL="4840" marR="4840" marT="1452" marB="1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Гнездо для замка </a:t>
                      </a:r>
                      <a:r>
                        <a:rPr kumimoji="0" lang="en-US" sz="1600" b="0" i="0" u="none" strike="noStrike" cap="none" normalizeH="0" baseline="0" smtClean="0">
                          <a:ln>
                            <a:noFill/>
                          </a:ln>
                          <a:solidFill>
                            <a:schemeClr val="tx1"/>
                          </a:solidFill>
                          <a:effectLst/>
                          <a:latin typeface="Arial" charset="0"/>
                        </a:rPr>
                        <a:t>Kensington</a:t>
                      </a:r>
                    </a:p>
                  </a:txBody>
                  <a:tcPr marL="4647" marR="4647" marT="2323" marB="2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Есть</a:t>
                      </a:r>
                    </a:p>
                  </a:txBody>
                  <a:tcPr marL="4840" marR="4840" marT="1452" marB="1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48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Доп. Информация   Стоимость на 11.02.08  12600 руб.</a:t>
                      </a:r>
                    </a:p>
                  </a:txBody>
                  <a:tcPr marL="4647" marR="4647" marT="2323" marB="2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248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Габариты (ШхВхГ)</a:t>
                      </a:r>
                    </a:p>
                  </a:txBody>
                  <a:tcPr marL="4647" marR="4647" marT="2323" marB="2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445 x 463 x 240 мм</a:t>
                      </a:r>
                    </a:p>
                  </a:txBody>
                  <a:tcPr marL="4840" marR="4840" marT="1452" marB="1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Вес</a:t>
                      </a:r>
                    </a:p>
                  </a:txBody>
                  <a:tcPr marL="4647" marR="4647" marT="2323" marB="2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10,5 кг</a:t>
                      </a:r>
                    </a:p>
                  </a:txBody>
                  <a:tcPr marL="4840" marR="4840" marT="1452" marB="1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800" y="317500"/>
            <a:ext cx="10044113" cy="642938"/>
          </a:xfrm>
        </p:spPr>
        <p:txBody>
          <a:bodyPr/>
          <a:lstStyle/>
          <a:p>
            <a:pPr>
              <a:defRPr/>
            </a:pPr>
            <a:r>
              <a:rPr lang="ru-RU" sz="4000" dirty="0" smtClean="0">
                <a:solidFill>
                  <a:schemeClr val="tx1"/>
                </a:solidFill>
                <a:latin typeface="+mn-lt"/>
                <a:ea typeface="+mn-ea"/>
                <a:cs typeface="+mn-cs"/>
              </a:rPr>
              <a:t>Основные характеристики мониторов</a:t>
            </a:r>
            <a:endParaRPr lang="en-US" sz="4000" dirty="0"/>
          </a:p>
        </p:txBody>
      </p:sp>
      <p:sp>
        <p:nvSpPr>
          <p:cNvPr id="58371" name="Содержимое 2"/>
          <p:cNvSpPr>
            <a:spLocks noGrp="1"/>
          </p:cNvSpPr>
          <p:nvPr>
            <p:ph idx="1"/>
          </p:nvPr>
        </p:nvSpPr>
        <p:spPr>
          <a:xfrm>
            <a:off x="579438" y="960438"/>
            <a:ext cx="10044112" cy="6500812"/>
          </a:xfrm>
        </p:spPr>
        <p:txBody>
          <a:bodyPr/>
          <a:lstStyle/>
          <a:p>
            <a:r>
              <a:rPr lang="ru-RU" sz="2400" b="1" i="1" smtClean="0"/>
              <a:t>Размер монитора</a:t>
            </a:r>
            <a:r>
              <a:rPr lang="ru-RU" sz="2400" i="1" smtClean="0"/>
              <a:t> по диагонали</a:t>
            </a:r>
            <a:r>
              <a:rPr lang="ru-RU" sz="2400" smtClean="0"/>
              <a:t> определяет пространство экрана. От</a:t>
            </a:r>
            <a:r>
              <a:rPr lang="en-US" sz="2400" smtClean="0"/>
              <a:t> </a:t>
            </a:r>
            <a:r>
              <a:rPr lang="ru-RU" sz="2400" smtClean="0"/>
              <a:t>15</a:t>
            </a:r>
            <a:r>
              <a:rPr lang="en-US" sz="2400" smtClean="0"/>
              <a:t>”</a:t>
            </a:r>
            <a:r>
              <a:rPr lang="ru-RU" sz="2400" smtClean="0"/>
              <a:t>  до  </a:t>
            </a:r>
            <a:r>
              <a:rPr lang="en-US" sz="2400" smtClean="0"/>
              <a:t>2</a:t>
            </a:r>
            <a:r>
              <a:rPr lang="ru-RU" sz="2400" smtClean="0"/>
              <a:t>7</a:t>
            </a:r>
            <a:r>
              <a:rPr lang="en-US" sz="2400" smtClean="0"/>
              <a:t>” </a:t>
            </a:r>
            <a:r>
              <a:rPr lang="ru-RU" sz="2400" smtClean="0"/>
              <a:t>и более.</a:t>
            </a:r>
            <a:endParaRPr lang="en-US" sz="2400" smtClean="0"/>
          </a:p>
          <a:p>
            <a:r>
              <a:rPr lang="ru-RU" sz="2400" b="1" i="1" smtClean="0"/>
              <a:t>Разрешающая способность</a:t>
            </a:r>
            <a:r>
              <a:rPr lang="ru-RU" sz="2400" smtClean="0"/>
              <a:t> измеряется </a:t>
            </a:r>
            <a:r>
              <a:rPr lang="ru-RU" sz="2400" i="1" smtClean="0"/>
              <a:t>максимальным количеством </a:t>
            </a:r>
            <a:r>
              <a:rPr lang="ru-RU" sz="2400" smtClean="0"/>
              <a:t>точек (пикселей) размещающихся по горизонтали и вертикали на экране монитора.</a:t>
            </a:r>
            <a:endParaRPr lang="en-US" sz="2400" smtClean="0"/>
          </a:p>
          <a:p>
            <a:r>
              <a:rPr lang="ru-RU" sz="2400" i="1" u="sng" smtClean="0"/>
              <a:t>Пример:</a:t>
            </a:r>
            <a:r>
              <a:rPr lang="ru-RU" sz="2400" smtClean="0"/>
              <a:t> 800 на 600 означает что по горизонтали размещается 800 точек, а по вертикале 600т.</a:t>
            </a:r>
            <a:endParaRPr lang="en-US" sz="2400" smtClean="0"/>
          </a:p>
          <a:p>
            <a:r>
              <a:rPr lang="ru-RU" sz="2400" i="1" smtClean="0"/>
              <a:t>Стандартное значение</a:t>
            </a:r>
            <a:r>
              <a:rPr lang="ru-RU" sz="2400" smtClean="0"/>
              <a:t> разрешающей способности мониторов: 1024 на 1280 </a:t>
            </a:r>
            <a:r>
              <a:rPr lang="en-US" sz="2400" smtClean="0"/>
              <a:t> - </a:t>
            </a:r>
            <a:r>
              <a:rPr lang="ru-RU" sz="2400" smtClean="0"/>
              <a:t>стандарт </a:t>
            </a:r>
            <a:r>
              <a:rPr lang="en-US" sz="2400" smtClean="0"/>
              <a:t>SVGA</a:t>
            </a:r>
          </a:p>
          <a:p>
            <a:r>
              <a:rPr lang="ru-RU" sz="2400" b="1" i="1" smtClean="0"/>
              <a:t>Частота развертки</a:t>
            </a:r>
            <a:r>
              <a:rPr lang="ru-RU" sz="2400" smtClean="0"/>
              <a:t> показывает, сколько раз в секунду обновляется изображение на экране. Современные мониторы должны при разрешении </a:t>
            </a:r>
            <a:r>
              <a:rPr lang="ru-RU" sz="2400" i="1" smtClean="0"/>
              <a:t>1024 на 768</a:t>
            </a:r>
            <a:r>
              <a:rPr lang="ru-RU" sz="2400" smtClean="0"/>
              <a:t> поддерживать частоту </a:t>
            </a:r>
            <a:r>
              <a:rPr lang="ru-RU" sz="2400" i="1" smtClean="0"/>
              <a:t>85 Гц</a:t>
            </a:r>
            <a:r>
              <a:rPr lang="ru-RU" sz="2400" smtClean="0"/>
              <a:t>.</a:t>
            </a:r>
            <a:r>
              <a:rPr lang="en-US" sz="2400" smtClean="0"/>
              <a:t> - </a:t>
            </a:r>
            <a:r>
              <a:rPr lang="ru-RU" sz="2400" smtClean="0"/>
              <a:t>стандарт </a:t>
            </a:r>
            <a:r>
              <a:rPr lang="en-US" sz="2400" smtClean="0"/>
              <a:t>SVGA</a:t>
            </a:r>
          </a:p>
          <a:p>
            <a:r>
              <a:rPr lang="ru-RU" sz="2400" smtClean="0"/>
              <a:t>Для </a:t>
            </a:r>
            <a:r>
              <a:rPr lang="en-US" sz="2400" smtClean="0"/>
              <a:t>LCD </a:t>
            </a:r>
            <a:r>
              <a:rPr lang="ru-RU" sz="2400" smtClean="0"/>
              <a:t>мониторов важными характеристиками являются угол обзора и время послесвечения, яркость и контрастность, а также наличие дополнительных функций </a:t>
            </a:r>
            <a:r>
              <a:rPr lang="en-US" sz="2400" smtClean="0"/>
              <a:t>(USB HUB, </a:t>
            </a:r>
            <a:r>
              <a:rPr lang="ru-RU" sz="2400" smtClean="0"/>
              <a:t>динамики, камера)</a:t>
            </a:r>
            <a:endParaRPr lang="en-US" sz="2400" smtClean="0"/>
          </a:p>
          <a:p>
            <a:endParaRPr 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0" y="174625"/>
            <a:ext cx="10044113" cy="642938"/>
          </a:xfrm>
        </p:spPr>
        <p:txBody>
          <a:bodyPr/>
          <a:lstStyle/>
          <a:p>
            <a:pPr>
              <a:defRPr/>
            </a:pPr>
            <a:r>
              <a:rPr lang="ru-RU" sz="4000" b="1" i="1" dirty="0" smtClean="0">
                <a:solidFill>
                  <a:schemeClr val="tx1"/>
                </a:solidFill>
                <a:latin typeface="+mn-lt"/>
                <a:ea typeface="+mn-ea"/>
                <a:cs typeface="+mn-cs"/>
              </a:rPr>
              <a:t>Принтер</a:t>
            </a:r>
            <a:endParaRPr lang="en-US" sz="4000" dirty="0"/>
          </a:p>
        </p:txBody>
      </p:sp>
      <p:sp>
        <p:nvSpPr>
          <p:cNvPr id="59395" name="Содержимое 2"/>
          <p:cNvSpPr>
            <a:spLocks noGrp="1"/>
          </p:cNvSpPr>
          <p:nvPr>
            <p:ph idx="1"/>
          </p:nvPr>
        </p:nvSpPr>
        <p:spPr>
          <a:xfrm>
            <a:off x="579438" y="817563"/>
            <a:ext cx="10044112" cy="4500562"/>
          </a:xfrm>
        </p:spPr>
        <p:txBody>
          <a:bodyPr/>
          <a:lstStyle/>
          <a:p>
            <a:r>
              <a:rPr lang="ru-RU" sz="2800" smtClean="0"/>
              <a:t>Печатающее устройство для вывода информации на твёрдый носитель чаще всего - бумагу.</a:t>
            </a:r>
            <a:endParaRPr lang="en-US" sz="2800" smtClean="0"/>
          </a:p>
          <a:p>
            <a:r>
              <a:rPr lang="ru-RU" sz="2400" smtClean="0"/>
              <a:t>Матричные принтеры. Это простейшие печатающие устройства. Данные выводятся на бумагу в виде оттиска, образующегося при ударе цилиндрических стержней ("иголок") через красящую ленту. Качество печати матричных принтеров напрямую зависит от количества иголок на печатающей головке. Наиболее распространены 9 – игольчатые и 24 – игольчатые матричные принтеры. Успешно используются по настоящее время.</a:t>
            </a:r>
            <a:endParaRPr lang="en-US" sz="2400" smtClean="0"/>
          </a:p>
          <a:p>
            <a:r>
              <a:rPr lang="ru-RU" sz="2400" smtClean="0"/>
              <a:t>"+" низкая стоимость расходных материалов</a:t>
            </a:r>
            <a:endParaRPr lang="en-US" sz="2400" smtClean="0"/>
          </a:p>
          <a:p>
            <a:r>
              <a:rPr lang="ru-RU" sz="2400" smtClean="0"/>
              <a:t>"-" шум и низкая скорость печати.</a:t>
            </a:r>
            <a:endParaRPr lang="en-US" sz="2400" smtClean="0"/>
          </a:p>
        </p:txBody>
      </p:sp>
      <p:pic>
        <p:nvPicPr>
          <p:cNvPr id="59396" name="Picture 2" descr="http://shop.key.ru/photo/items/814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63" y="5318125"/>
            <a:ext cx="28575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Box 4"/>
          <p:cNvSpPr txBox="1">
            <a:spLocks noChangeArrowheads="1"/>
          </p:cNvSpPr>
          <p:nvPr/>
        </p:nvSpPr>
        <p:spPr bwMode="auto">
          <a:xfrm>
            <a:off x="3365500" y="5818188"/>
            <a:ext cx="3790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000"/>
              <a:t>Принтер </a:t>
            </a:r>
            <a:r>
              <a:rPr lang="en-US" sz="2000"/>
              <a:t>Epson LX-1170 II</a:t>
            </a:r>
            <a:endParaRPr lang="ru-RU" sz="2000"/>
          </a:p>
          <a:p>
            <a:pPr eaLnBrk="1" hangingPunct="1"/>
            <a:r>
              <a:rPr lang="ru-RU" sz="2000"/>
              <a:t>9 печатающих иголок</a:t>
            </a:r>
          </a:p>
          <a:p>
            <a:pPr eaLnBrk="1" hangingPunct="1"/>
            <a:r>
              <a:rPr lang="ru-RU" sz="2000"/>
              <a:t>Стоимость на 11.02.08 - 9500</a:t>
            </a:r>
            <a:endParaRPr lang="en-US" sz="200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0" y="174625"/>
            <a:ext cx="10044113" cy="571500"/>
          </a:xfrm>
        </p:spPr>
        <p:txBody>
          <a:bodyPr/>
          <a:lstStyle/>
          <a:p>
            <a:pPr>
              <a:defRPr/>
            </a:pPr>
            <a:r>
              <a:rPr lang="ru-RU" sz="4000" dirty="0" smtClean="0">
                <a:solidFill>
                  <a:schemeClr val="tx1"/>
                </a:solidFill>
                <a:latin typeface="+mn-lt"/>
                <a:ea typeface="+mn-ea"/>
                <a:cs typeface="+mn-cs"/>
              </a:rPr>
              <a:t>Струйные принтеры.</a:t>
            </a:r>
            <a:endParaRPr lang="en-US" sz="4000" dirty="0"/>
          </a:p>
        </p:txBody>
      </p:sp>
      <p:sp>
        <p:nvSpPr>
          <p:cNvPr id="60419" name="Содержимое 2"/>
          <p:cNvSpPr>
            <a:spLocks noGrp="1"/>
          </p:cNvSpPr>
          <p:nvPr>
            <p:ph idx="1"/>
          </p:nvPr>
        </p:nvSpPr>
        <p:spPr>
          <a:xfrm>
            <a:off x="579438" y="817563"/>
            <a:ext cx="10044112" cy="4643437"/>
          </a:xfrm>
        </p:spPr>
        <p:txBody>
          <a:bodyPr/>
          <a:lstStyle/>
          <a:p>
            <a:r>
              <a:rPr lang="ru-RU" sz="2800" smtClean="0"/>
              <a:t>В струйных печатающих устройствах изображение на бумаге формируется при помощи пятен, образующихся при подаче капель красителя под давлением через специальные форсунки на бумагу. При движении головки по горизонтали распрыскиватели тонкими струйками наносят чернила на бумагу. </a:t>
            </a:r>
          </a:p>
          <a:p>
            <a:r>
              <a:rPr lang="ru-RU" sz="2800" smtClean="0"/>
              <a:t>В настоящее время выпускаются только в цветном варианте - от 4 (обычный принтер) до 8 цветов (фото принтер) (чернильниц)</a:t>
            </a:r>
          </a:p>
          <a:p>
            <a:r>
              <a:rPr lang="ru-RU" sz="2800" smtClean="0"/>
              <a:t>Наиболее высокое качество цветной печати.</a:t>
            </a:r>
          </a:p>
          <a:p>
            <a:r>
              <a:rPr lang="ru-RU" sz="2800" smtClean="0"/>
              <a:t>"+" простота конструкции и низкая стоимость принтера. </a:t>
            </a:r>
            <a:endParaRPr lang="en-US" sz="2800" smtClean="0"/>
          </a:p>
          <a:p>
            <a:r>
              <a:rPr lang="ru-RU" sz="2800" smtClean="0"/>
              <a:t>"-" высокая стоимость расходных материалов.</a:t>
            </a:r>
            <a:endParaRPr lang="en-US" sz="2800" smtClean="0"/>
          </a:p>
          <a:p>
            <a:r>
              <a:rPr lang="ru-RU" sz="2800" smtClean="0"/>
              <a:t>Рекомендуется при небольших количествах печатных листов. </a:t>
            </a:r>
            <a:endParaRPr lang="en-US" sz="280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Заголовок 1"/>
          <p:cNvSpPr>
            <a:spLocks noGrp="1"/>
          </p:cNvSpPr>
          <p:nvPr>
            <p:ph type="title"/>
          </p:nvPr>
        </p:nvSpPr>
        <p:spPr>
          <a:xfrm>
            <a:off x="508000" y="174625"/>
            <a:ext cx="10044113" cy="571500"/>
          </a:xfrm>
        </p:spPr>
        <p:txBody>
          <a:bodyPr/>
          <a:lstStyle/>
          <a:p>
            <a:r>
              <a:rPr lang="ru-RU" sz="4000" smtClean="0"/>
              <a:t>Струйные принтеры</a:t>
            </a:r>
            <a:endParaRPr lang="en-US" sz="4000" smtClean="0"/>
          </a:p>
        </p:txBody>
      </p:sp>
      <p:sp>
        <p:nvSpPr>
          <p:cNvPr id="61443" name="Содержимое 2"/>
          <p:cNvSpPr>
            <a:spLocks noGrp="1"/>
          </p:cNvSpPr>
          <p:nvPr>
            <p:ph idx="1"/>
          </p:nvPr>
        </p:nvSpPr>
        <p:spPr>
          <a:xfrm>
            <a:off x="150813" y="2746375"/>
            <a:ext cx="3643312" cy="642938"/>
          </a:xfrm>
        </p:spPr>
        <p:txBody>
          <a:bodyPr/>
          <a:lstStyle/>
          <a:p>
            <a:pPr>
              <a:buFontTx/>
              <a:buNone/>
            </a:pPr>
            <a:r>
              <a:rPr lang="ru-RU" sz="1600" b="1" smtClean="0">
                <a:hlinkClick r:id="rId2" action="ppaction://hlinkfile"/>
              </a:rPr>
              <a:t>Принтер </a:t>
            </a:r>
            <a:r>
              <a:rPr lang="en-US" sz="1600" b="1" smtClean="0">
                <a:hlinkClick r:id="rId2" action="ppaction://hlinkfile"/>
              </a:rPr>
              <a:t>HP DeskJet D2360</a:t>
            </a:r>
            <a:r>
              <a:rPr lang="ru-RU" sz="1600" b="1" smtClean="0"/>
              <a:t> </a:t>
            </a:r>
          </a:p>
          <a:p>
            <a:pPr>
              <a:buFontTx/>
              <a:buNone/>
            </a:pPr>
            <a:r>
              <a:rPr lang="ru-RU" sz="1600" b="1" smtClean="0"/>
              <a:t>Стоимость на 11.02.08 – 1000 руб.</a:t>
            </a:r>
            <a:endParaRPr lang="en-US" sz="1600" smtClean="0"/>
          </a:p>
        </p:txBody>
      </p:sp>
      <p:pic>
        <p:nvPicPr>
          <p:cNvPr id="61444" name="Picture 2" descr="http://shop.key.ru/photo/items/828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746125"/>
            <a:ext cx="28575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Прямоугольник 5"/>
          <p:cNvSpPr>
            <a:spLocks noChangeArrowheads="1"/>
          </p:cNvSpPr>
          <p:nvPr/>
        </p:nvSpPr>
        <p:spPr bwMode="auto">
          <a:xfrm>
            <a:off x="4151313" y="3103563"/>
            <a:ext cx="3787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1600" b="1"/>
              <a:t>Принтер </a:t>
            </a:r>
            <a:r>
              <a:rPr lang="en-US" sz="1600" b="1"/>
              <a:t>Epson Stylus Photo R800</a:t>
            </a:r>
            <a:endParaRPr lang="ru-RU" sz="1600" b="1"/>
          </a:p>
          <a:p>
            <a:r>
              <a:rPr lang="ru-RU" sz="1600" b="1"/>
              <a:t>Стоимость на 11.02.08 – 11000 руб.</a:t>
            </a:r>
            <a:endParaRPr lang="en-US" sz="1600"/>
          </a:p>
        </p:txBody>
      </p:sp>
      <p:pic>
        <p:nvPicPr>
          <p:cNvPr id="61446" name="Picture 4" descr="http://shop.key.ru/photo/items/815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1375" y="817563"/>
            <a:ext cx="2716213"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Таблица 9"/>
          <p:cNvGraphicFramePr>
            <a:graphicFrameLocks noGrp="1"/>
          </p:cNvGraphicFramePr>
          <p:nvPr/>
        </p:nvGraphicFramePr>
        <p:xfrm>
          <a:off x="293688" y="3746500"/>
          <a:ext cx="10287000" cy="4002088"/>
        </p:xfrm>
        <a:graphic>
          <a:graphicData uri="http://schemas.openxmlformats.org/drawingml/2006/table">
            <a:tbl>
              <a:tblPr/>
              <a:tblGrid>
                <a:gridCol w="3086100"/>
                <a:gridCol w="7200900"/>
              </a:tblGrid>
              <a:tr h="25904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Основные параметры</a:t>
                      </a:r>
                    </a:p>
                  </a:txBody>
                  <a:tcPr marL="15217" marR="15217" marT="7609" marB="76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259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Название товара</a:t>
                      </a:r>
                    </a:p>
                  </a:txBody>
                  <a:tcPr marL="15217" marR="15217" marT="7609" marB="76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Принтер </a:t>
                      </a:r>
                      <a:r>
                        <a:rPr kumimoji="0" lang="en-US" sz="1600" b="0" i="0" u="none" strike="noStrike" cap="none" normalizeH="0" baseline="0" smtClean="0">
                          <a:ln>
                            <a:noFill/>
                          </a:ln>
                          <a:solidFill>
                            <a:schemeClr val="tx1"/>
                          </a:solidFill>
                          <a:effectLst/>
                          <a:latin typeface="Arial" charset="0"/>
                        </a:rPr>
                        <a:t>Epson Stylus Photo R800</a:t>
                      </a:r>
                    </a:p>
                  </a:txBody>
                  <a:tcPr marL="15851" marR="15851" marT="4755" marB="47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Модель</a:t>
                      </a:r>
                    </a:p>
                  </a:txBody>
                  <a:tcPr marL="15217" marR="15217" marT="7609" marB="76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Stylus Photo R800 (C11C550021CR)</a:t>
                      </a:r>
                    </a:p>
                  </a:txBody>
                  <a:tcPr marL="15851" marR="15851" marT="4755" marB="47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Формат</a:t>
                      </a:r>
                    </a:p>
                  </a:txBody>
                  <a:tcPr marL="15217" marR="15217" marT="7609" marB="76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A4</a:t>
                      </a:r>
                    </a:p>
                  </a:txBody>
                  <a:tcPr marL="15851" marR="15851" marT="4755" marB="47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Интерфейсы</a:t>
                      </a:r>
                    </a:p>
                  </a:txBody>
                  <a:tcPr marL="15217" marR="15217" marT="7609" marB="76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USB, FireWire</a:t>
                      </a:r>
                    </a:p>
                  </a:txBody>
                  <a:tcPr marL="15851" marR="15851" marT="4755" marB="47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28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Количество печатающих головок</a:t>
                      </a:r>
                    </a:p>
                  </a:txBody>
                  <a:tcPr marL="15217" marR="15217" marT="7609" marB="76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8</a:t>
                      </a:r>
                    </a:p>
                  </a:txBody>
                  <a:tcPr marL="15851" marR="15851" marT="4755" marB="47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039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Используемые картриджи</a:t>
                      </a:r>
                    </a:p>
                  </a:txBody>
                  <a:tcPr marL="15217" marR="15217" marT="7609" marB="76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C13T054140 - черный картридж - до 400 стр. (А4, 5% заполнение)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C13T054840 - матовый черный картридж - до 400 стр. (А4, 5% заполнение)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C13T054240 - голубой картридж - до 400 стр. (А4, 5% заполнение)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C13T054440 - желтый картридж - до 400 стр. (А4, 5% заполнение)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C13T054340 - пурпурный картридж - до 400 стр. (А4, 5% заполнение)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C13T054740 - красный картридж - до 400 стр. (А4, 5% заполнение)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C13T054940 - синий картридж - до 400 стр. (А4, 5% заполнение)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C13T054040 - картридж с глянцем - до 400 стр. (А4, 5% заполнение) </a:t>
                      </a:r>
                    </a:p>
                  </a:txBody>
                  <a:tcPr marL="15851" marR="15851" marT="4755" marB="47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ru-RU" smtClean="0"/>
              <a:t>Моноблоки</a:t>
            </a:r>
          </a:p>
        </p:txBody>
      </p:sp>
      <p:pic>
        <p:nvPicPr>
          <p:cNvPr id="7171" name="Picture 4" descr="Barebone MSI Crystal 945 Silv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4213" y="800100"/>
            <a:ext cx="1985962"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274" name="Group 58"/>
          <p:cNvGraphicFramePr>
            <a:graphicFrameLocks noGrp="1"/>
          </p:cNvGraphicFramePr>
          <p:nvPr>
            <p:ph idx="1"/>
          </p:nvPr>
        </p:nvGraphicFramePr>
        <p:xfrm>
          <a:off x="6659563" y="2546350"/>
          <a:ext cx="4502150" cy="1112838"/>
        </p:xfrm>
        <a:graphic>
          <a:graphicData uri="http://schemas.openxmlformats.org/drawingml/2006/table">
            <a:tbl>
              <a:tblPr/>
              <a:tblGrid>
                <a:gridCol w="4502150"/>
              </a:tblGrid>
              <a:tr h="1112838">
                <a:tc>
                  <a:txBody>
                    <a:bodyPr/>
                    <a:lstStyle/>
                    <a:p>
                      <a:pPr marL="0" marR="0" lvl="0" indent="0" algn="l" defTabSz="1087438"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smtClean="0">
                          <a:ln>
                            <a:noFill/>
                          </a:ln>
                          <a:solidFill>
                            <a:srgbClr val="0000FF"/>
                          </a:solidFill>
                          <a:effectLst/>
                          <a:latin typeface="Arial" charset="0"/>
                          <a:hlinkClick r:id="rId2"/>
                        </a:rPr>
                        <a:t>Barebone MSI Crystal 945 Silver</a:t>
                      </a:r>
                      <a:endParaRPr kumimoji="0" lang="ru-RU" sz="2200" b="1" i="0" u="none" strike="noStrike" cap="none" normalizeH="0" baseline="0" smtClean="0">
                        <a:ln>
                          <a:noFill/>
                        </a:ln>
                        <a:solidFill>
                          <a:srgbClr val="0000FF"/>
                        </a:solidFill>
                        <a:effectLst/>
                        <a:latin typeface="Arial" charset="0"/>
                      </a:endParaRPr>
                    </a:p>
                    <a:p>
                      <a:pPr marL="0" marR="0" lvl="0" indent="0" algn="l" defTabSz="1087438"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Arial" charset="0"/>
                        </a:rPr>
                        <a:t>17", i945G, S775 (MS-6422)</a:t>
                      </a:r>
                    </a:p>
                  </a:txBody>
                  <a:tcPr marL="108812" marR="108812" marT="54435" marB="54435" anchor="ct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9276" name="Group 60"/>
          <p:cNvGraphicFramePr>
            <a:graphicFrameLocks noGrp="1"/>
          </p:cNvGraphicFramePr>
          <p:nvPr/>
        </p:nvGraphicFramePr>
        <p:xfrm>
          <a:off x="-395288" y="2463800"/>
          <a:ext cx="6108701" cy="2960688"/>
        </p:xfrm>
        <a:graphic>
          <a:graphicData uri="http://schemas.openxmlformats.org/drawingml/2006/table">
            <a:tbl>
              <a:tblPr/>
              <a:tblGrid>
                <a:gridCol w="446088"/>
                <a:gridCol w="5662613"/>
              </a:tblGrid>
              <a:tr h="2960688">
                <a:tc>
                  <a:txBody>
                    <a:bodyPr/>
                    <a:lstStyle/>
                    <a:p>
                      <a:pPr marL="0" marR="0" lvl="0" indent="0" algn="l" defTabSz="1087438" rtl="0" eaLnBrk="1" fontAlgn="base" latinLnBrk="0" hangingPunct="1">
                        <a:lnSpc>
                          <a:spcPct val="100000"/>
                        </a:lnSpc>
                        <a:spcBef>
                          <a:spcPct val="0"/>
                        </a:spcBef>
                        <a:spcAft>
                          <a:spcPct val="0"/>
                        </a:spcAft>
                        <a:buClrTx/>
                        <a:buSzTx/>
                        <a:buFontTx/>
                        <a:buNone/>
                        <a:tabLst/>
                      </a:pPr>
                      <a:endParaRPr kumimoji="0" lang="ru-RU" sz="2200" b="0" i="0" u="none" strike="noStrike" cap="none" normalizeH="0" baseline="0" smtClean="0">
                        <a:ln>
                          <a:noFill/>
                        </a:ln>
                        <a:solidFill>
                          <a:schemeClr val="tx1"/>
                        </a:solidFill>
                        <a:effectLst/>
                        <a:latin typeface="Arial" charset="0"/>
                      </a:endParaRPr>
                    </a:p>
                  </a:txBody>
                  <a:tcPr marL="108812" marR="108812" marT="54407" marB="54407" anchor="ctr" horzOverflow="overflow">
                    <a:lnL cap="flat">
                      <a:noFill/>
                    </a:lnL>
                    <a:lnR>
                      <a:noFill/>
                    </a:lnR>
                    <a:lnT cap="flat">
                      <a:noFill/>
                    </a:lnT>
                    <a:lnB cap="flat">
                      <a:noFill/>
                    </a:lnB>
                    <a:lnTlToBr>
                      <a:noFill/>
                    </a:lnTlToBr>
                    <a:lnBlToTr>
                      <a:noFill/>
                    </a:lnBlToTr>
                    <a:noFill/>
                  </a:tcPr>
                </a:tc>
                <a:tc>
                  <a:txBody>
                    <a:bodyPr/>
                    <a:lstStyle/>
                    <a:p>
                      <a:pPr marL="0" marR="0" lvl="0" indent="0" algn="l" defTabSz="1087438"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0000FF"/>
                          </a:solidFill>
                          <a:effectLst/>
                          <a:latin typeface="Arial" charset="0"/>
                          <a:hlinkClick r:id="rId4"/>
                        </a:rPr>
                        <a:t>Apple iMac Intel Core 2 Duo 1.83GHz</a:t>
                      </a:r>
                      <a:endParaRPr kumimoji="0" lang="ru-RU" sz="2400" b="1" i="0" u="none" strike="noStrike" cap="none" normalizeH="0" baseline="0" smtClean="0">
                        <a:ln>
                          <a:noFill/>
                        </a:ln>
                        <a:solidFill>
                          <a:srgbClr val="0000FF"/>
                        </a:solidFill>
                        <a:effectLst/>
                        <a:latin typeface="Arial" charset="0"/>
                      </a:endParaRPr>
                    </a:p>
                    <a:p>
                      <a:pPr marL="0" marR="0" lvl="0" indent="0" algn="l" defTabSz="1087438"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smtClean="0">
                          <a:ln>
                            <a:noFill/>
                          </a:ln>
                          <a:solidFill>
                            <a:schemeClr val="tx1"/>
                          </a:solidFill>
                          <a:effectLst/>
                          <a:latin typeface="Arial" charset="0"/>
                        </a:rPr>
                        <a:t>17"/i945/512/160/Combo/AP (MA710RS)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smtClean="0">
                          <a:ln>
                            <a:noFill/>
                          </a:ln>
                          <a:solidFill>
                            <a:schemeClr val="tx1"/>
                          </a:solidFill>
                          <a:effectLst/>
                          <a:latin typeface="Arial" charset="0"/>
                        </a:rPr>
                        <a:t>Дисплей: 17", 1440 x 900 pix, 16:10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smtClean="0">
                          <a:ln>
                            <a:noFill/>
                          </a:ln>
                          <a:solidFill>
                            <a:schemeClr val="tx1"/>
                          </a:solidFill>
                          <a:effectLst/>
                          <a:latin typeface="Arial" charset="0"/>
                        </a:rPr>
                        <a:t>Процессор: Intel® Core 2 Duo T5600 1.83 ГГц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smtClean="0">
                          <a:ln>
                            <a:noFill/>
                          </a:ln>
                          <a:solidFill>
                            <a:schemeClr val="tx1"/>
                          </a:solidFill>
                          <a:effectLst/>
                          <a:latin typeface="Arial" charset="0"/>
                        </a:rPr>
                        <a:t>Видеосистема: Intel GMA950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smtClean="0">
                          <a:ln>
                            <a:noFill/>
                          </a:ln>
                          <a:solidFill>
                            <a:schemeClr val="tx1"/>
                          </a:solidFill>
                          <a:effectLst/>
                          <a:latin typeface="Arial" charset="0"/>
                        </a:rPr>
                        <a:t>Память, накопители: ОЗУ - 512Мб (2048Мб); HDD - 160Гб; DVD/CD-RW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smtClean="0">
                          <a:ln>
                            <a:noFill/>
                          </a:ln>
                          <a:solidFill>
                            <a:schemeClr val="tx1"/>
                          </a:solidFill>
                          <a:effectLst/>
                          <a:latin typeface="Arial" charset="0"/>
                        </a:rPr>
                        <a:t>Сетевые интерфейсы: Lan/Wi-Fi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smtClean="0">
                          <a:ln>
                            <a:noFill/>
                          </a:ln>
                          <a:solidFill>
                            <a:schemeClr val="tx1"/>
                          </a:solidFill>
                          <a:effectLst/>
                          <a:latin typeface="Arial" charset="0"/>
                        </a:rPr>
                        <a:t>ОС: Mac OS X </a:t>
                      </a:r>
                    </a:p>
                  </a:txBody>
                  <a:tcPr marL="108812" marR="108812" marT="54407" marB="54407" anchor="ctr" horzOverflow="overflow">
                    <a:lnL>
                      <a:noFill/>
                    </a:lnL>
                    <a:lnR cap="flat">
                      <a:noFill/>
                    </a:lnR>
                    <a:lnT cap="flat">
                      <a:noFill/>
                    </a:lnT>
                    <a:lnB cap="flat">
                      <a:noFill/>
                    </a:lnB>
                    <a:lnTlToBr>
                      <a:noFill/>
                    </a:lnTlToBr>
                    <a:lnBlToTr>
                      <a:noFill/>
                    </a:lnBlToTr>
                    <a:noFill/>
                  </a:tcPr>
                </a:tc>
              </a:tr>
            </a:tbl>
          </a:graphicData>
        </a:graphic>
      </p:graphicFrame>
      <p:pic>
        <p:nvPicPr>
          <p:cNvPr id="7177" name="Picture 16" descr="Apple iMac Intel Core 2 Duo 1.83GHz">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025" y="633413"/>
            <a:ext cx="2284413"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277" name="Group 61"/>
          <p:cNvGraphicFramePr>
            <a:graphicFrameLocks noGrp="1"/>
          </p:cNvGraphicFramePr>
          <p:nvPr/>
        </p:nvGraphicFramePr>
        <p:xfrm>
          <a:off x="1801813" y="5594350"/>
          <a:ext cx="8437562" cy="2555875"/>
        </p:xfrm>
        <a:graphic>
          <a:graphicData uri="http://schemas.openxmlformats.org/drawingml/2006/table">
            <a:tbl>
              <a:tblPr/>
              <a:tblGrid>
                <a:gridCol w="849312"/>
                <a:gridCol w="7588250"/>
              </a:tblGrid>
              <a:tr h="2555875">
                <a:tc>
                  <a:txBody>
                    <a:bodyPr/>
                    <a:lstStyle/>
                    <a:p>
                      <a:pPr marL="0" marR="0" lvl="0" indent="0" algn="l" defTabSz="1087438" rtl="0" eaLnBrk="1" fontAlgn="base" latinLnBrk="0" hangingPunct="1">
                        <a:lnSpc>
                          <a:spcPct val="100000"/>
                        </a:lnSpc>
                        <a:spcBef>
                          <a:spcPct val="0"/>
                        </a:spcBef>
                        <a:spcAft>
                          <a:spcPct val="0"/>
                        </a:spcAft>
                        <a:buClrTx/>
                        <a:buSzTx/>
                        <a:buFontTx/>
                        <a:buNone/>
                        <a:tabLst/>
                      </a:pPr>
                      <a:endParaRPr kumimoji="0" lang="ru-RU" sz="2200" b="0" i="0" u="none" strike="noStrike" cap="none" normalizeH="0" baseline="0" smtClean="0">
                        <a:ln>
                          <a:noFill/>
                        </a:ln>
                        <a:solidFill>
                          <a:schemeClr val="tx1"/>
                        </a:solidFill>
                        <a:effectLst/>
                        <a:latin typeface="Arial" charset="0"/>
                      </a:endParaRPr>
                    </a:p>
                  </a:txBody>
                  <a:tcPr marL="108812" marR="108812" marT="54408" marB="54408" anchor="ctr" horzOverflow="overflow">
                    <a:lnL cap="flat">
                      <a:noFill/>
                    </a:lnL>
                    <a:lnR>
                      <a:noFill/>
                    </a:lnR>
                    <a:lnT cap="flat">
                      <a:noFill/>
                    </a:lnT>
                    <a:lnB cap="flat">
                      <a:noFill/>
                    </a:lnB>
                    <a:lnTlToBr>
                      <a:noFill/>
                    </a:lnTlToBr>
                    <a:lnBlToTr>
                      <a:noFill/>
                    </a:lnBlToTr>
                    <a:noFill/>
                  </a:tcPr>
                </a:tc>
                <a:tc>
                  <a:txBody>
                    <a:bodyPr/>
                    <a:lstStyle/>
                    <a:p>
                      <a:pPr marL="0" marR="0" lvl="0" indent="0" algn="l" defTabSz="1087438"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smtClean="0">
                          <a:ln>
                            <a:noFill/>
                          </a:ln>
                          <a:solidFill>
                            <a:srgbClr val="0000FF"/>
                          </a:solidFill>
                          <a:effectLst/>
                          <a:latin typeface="Arial" charset="0"/>
                          <a:hlinkClick r:id="rId6"/>
                        </a:rPr>
                        <a:t>Apple iMac Intel Core 2 Duo 2.16GHz</a:t>
                      </a:r>
                      <a:endParaRPr kumimoji="0" lang="ru-RU" sz="2200" b="1" i="0" u="none" strike="noStrike" cap="none" normalizeH="0" baseline="0" smtClean="0">
                        <a:ln>
                          <a:noFill/>
                        </a:ln>
                        <a:solidFill>
                          <a:srgbClr val="0000FF"/>
                        </a:solidFill>
                        <a:effectLst/>
                        <a:latin typeface="Arial" charset="0"/>
                      </a:endParaRPr>
                    </a:p>
                    <a:p>
                      <a:pPr marL="0" marR="0" lvl="0" indent="0" algn="l" defTabSz="1087438"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smtClean="0">
                          <a:ln>
                            <a:noFill/>
                          </a:ln>
                          <a:solidFill>
                            <a:schemeClr val="tx1"/>
                          </a:solidFill>
                          <a:effectLst/>
                          <a:latin typeface="Arial" charset="0"/>
                        </a:rPr>
                        <a:t>24"/G73/1G/250/DVDRW/BT/AP (MA456RS)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smtClean="0">
                          <a:ln>
                            <a:noFill/>
                          </a:ln>
                          <a:solidFill>
                            <a:schemeClr val="tx1"/>
                          </a:solidFill>
                          <a:effectLst/>
                          <a:latin typeface="Arial" charset="0"/>
                        </a:rPr>
                        <a:t>Дисплей: 24", 1920 х 1200 pix, 16:10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smtClean="0">
                          <a:ln>
                            <a:noFill/>
                          </a:ln>
                          <a:solidFill>
                            <a:schemeClr val="tx1"/>
                          </a:solidFill>
                          <a:effectLst/>
                          <a:latin typeface="Arial" charset="0"/>
                        </a:rPr>
                        <a:t>Процессор: Intel® Core 2 Duo T7400 2.16 ГГц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smtClean="0">
                          <a:ln>
                            <a:noFill/>
                          </a:ln>
                          <a:solidFill>
                            <a:schemeClr val="tx1"/>
                          </a:solidFill>
                          <a:effectLst/>
                          <a:latin typeface="Arial" charset="0"/>
                        </a:rPr>
                        <a:t>Видеосистема: nVidia GeForce 7300GT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smtClean="0">
                          <a:ln>
                            <a:noFill/>
                          </a:ln>
                          <a:solidFill>
                            <a:schemeClr val="tx1"/>
                          </a:solidFill>
                          <a:effectLst/>
                          <a:latin typeface="Arial" charset="0"/>
                        </a:rPr>
                        <a:t>Память, накопители: ОЗУ - 1024Мб (2048Мб); HDD - 250Гб; DVDRW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smtClean="0">
                          <a:ln>
                            <a:noFill/>
                          </a:ln>
                          <a:solidFill>
                            <a:schemeClr val="tx1"/>
                          </a:solidFill>
                          <a:effectLst/>
                          <a:latin typeface="Arial" charset="0"/>
                        </a:rPr>
                        <a:t>Сетевые интерфейсы: Lan/Wi-Fi/Bluetooth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smtClean="0">
                          <a:ln>
                            <a:noFill/>
                          </a:ln>
                          <a:solidFill>
                            <a:schemeClr val="tx1"/>
                          </a:solidFill>
                          <a:effectLst/>
                          <a:latin typeface="Arial" charset="0"/>
                        </a:rPr>
                        <a:t>ОС: Mac OS X </a:t>
                      </a:r>
                    </a:p>
                  </a:txBody>
                  <a:tcPr marL="108812" marR="108812" marT="54408" marB="54408" anchor="ctr" horzOverflow="overflow">
                    <a:lnL>
                      <a:noFill/>
                    </a:lnL>
                    <a:lnR cap="flat">
                      <a:noFill/>
                    </a:lnR>
                    <a:lnT cap="flat">
                      <a:noFill/>
                    </a:lnT>
                    <a:lnB cap="flat">
                      <a:noFill/>
                    </a:lnB>
                    <a:lnTlToBr>
                      <a:noFill/>
                    </a:lnTlToBr>
                    <a:lnBlToTr>
                      <a:noFill/>
                    </a:lnBlToTr>
                    <a:noFill/>
                  </a:tcPr>
                </a:tc>
              </a:tr>
            </a:tbl>
          </a:graphicData>
        </a:graphic>
      </p:graphicFrame>
      <p:pic>
        <p:nvPicPr>
          <p:cNvPr id="7181" name="Picture 34" descr="Apple iMac Intel Core 2 Duo 2.16GHz">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8750" y="4459288"/>
            <a:ext cx="3038475"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800" y="317500"/>
            <a:ext cx="10044113" cy="500063"/>
          </a:xfrm>
        </p:spPr>
        <p:txBody>
          <a:bodyPr/>
          <a:lstStyle/>
          <a:p>
            <a:pPr>
              <a:defRPr/>
            </a:pPr>
            <a:r>
              <a:rPr lang="ru-RU" sz="4000" dirty="0" smtClean="0">
                <a:solidFill>
                  <a:schemeClr val="tx1"/>
                </a:solidFill>
                <a:latin typeface="+mn-lt"/>
                <a:ea typeface="+mn-ea"/>
                <a:cs typeface="+mn-cs"/>
              </a:rPr>
              <a:t>Лазерные принтеры </a:t>
            </a:r>
            <a:endParaRPr lang="en-US" sz="4000" dirty="0"/>
          </a:p>
        </p:txBody>
      </p:sp>
      <p:sp>
        <p:nvSpPr>
          <p:cNvPr id="62467" name="Содержимое 2"/>
          <p:cNvSpPr>
            <a:spLocks noGrp="1"/>
          </p:cNvSpPr>
          <p:nvPr>
            <p:ph idx="1"/>
          </p:nvPr>
        </p:nvSpPr>
        <p:spPr>
          <a:xfrm>
            <a:off x="579438" y="1031875"/>
            <a:ext cx="10044112" cy="6572250"/>
          </a:xfrm>
        </p:spPr>
        <p:txBody>
          <a:bodyPr/>
          <a:lstStyle/>
          <a:p>
            <a:r>
              <a:rPr lang="ru-RU" sz="2400" smtClean="0"/>
              <a:t>Принцип работы: миниатюрный лазер включается и выключается млн. раз в секунду. При этом световой луч отражается от шестиугольного зеркала. Отраженный луч нейтрализует положительно заряженные участки поверхности печатающего барабана, формируется скрытое негативное изображение. Затем на барабан напыляется мелкий положительно заряженный порошок, который пристает только к нейтральным участкам. Когда отрицательно заряженная бумага входит в контакт с барабаном, порошок притягивает к ней и прилипает, создается нужное изображение. Изображение закрепляется на бумаге под действием тепла и давления. Когда изображение готово барабан нейтрализуется, очищается от порошка и перезаряжается для нового цикла печати.</a:t>
            </a:r>
            <a:endParaRPr lang="en-US" sz="2400" smtClean="0"/>
          </a:p>
          <a:p>
            <a:r>
              <a:rPr lang="ru-RU" sz="2400" smtClean="0"/>
              <a:t>"+" высокое качество так как отсутствуют точки  луч лазера непрерывен, высокая скорость печати, низкая стоимость расходных материалов.</a:t>
            </a:r>
            <a:endParaRPr lang="en-US" sz="2400" smtClean="0"/>
          </a:p>
          <a:p>
            <a:r>
              <a:rPr lang="ru-RU" sz="2400" smtClean="0"/>
              <a:t>"-" высокая стоимость принтера, низкая цветопередача.</a:t>
            </a:r>
            <a:endParaRPr lang="en-US" sz="2400" smtClean="0"/>
          </a:p>
          <a:p>
            <a:endParaRPr lang="en-US" sz="240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58800" y="317500"/>
            <a:ext cx="10044113" cy="428625"/>
          </a:xfrm>
        </p:spPr>
        <p:txBody>
          <a:bodyPr/>
          <a:lstStyle/>
          <a:p>
            <a:pPr>
              <a:defRPr/>
            </a:pPr>
            <a:r>
              <a:rPr lang="ru-RU" sz="4000" dirty="0" smtClean="0">
                <a:solidFill>
                  <a:schemeClr val="tx1"/>
                </a:solidFill>
                <a:latin typeface="+mn-lt"/>
                <a:ea typeface="+mn-ea"/>
                <a:cs typeface="+mn-cs"/>
              </a:rPr>
              <a:t>Лазерные принтеры </a:t>
            </a:r>
            <a:endParaRPr lang="en-US" sz="4000" dirty="0"/>
          </a:p>
        </p:txBody>
      </p:sp>
      <p:pic>
        <p:nvPicPr>
          <p:cNvPr id="63491" name="Picture 2" descr="http://shop.key.ru/photo/items/828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88" y="1031875"/>
            <a:ext cx="28575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Прямоугольник 5"/>
          <p:cNvSpPr>
            <a:spLocks noChangeArrowheads="1"/>
          </p:cNvSpPr>
          <p:nvPr/>
        </p:nvSpPr>
        <p:spPr bwMode="auto">
          <a:xfrm>
            <a:off x="222250" y="3317875"/>
            <a:ext cx="3051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sz="1400"/>
              <a:t>Принтер </a:t>
            </a:r>
            <a:r>
              <a:rPr lang="en-US" sz="1400"/>
              <a:t>Xerox Phaser 3117</a:t>
            </a:r>
            <a:endParaRPr lang="ru-RU" sz="1400"/>
          </a:p>
          <a:p>
            <a:r>
              <a:rPr lang="ru-RU" sz="1400"/>
              <a:t>Стоимость на 11.02.08 – 3200 руб.</a:t>
            </a:r>
            <a:endParaRPr lang="en-US" sz="1400"/>
          </a:p>
        </p:txBody>
      </p:sp>
      <p:pic>
        <p:nvPicPr>
          <p:cNvPr id="63493" name="Picture 4" descr="http://shop.key.ru/photo/items/8769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5563" y="1031875"/>
            <a:ext cx="28575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Прямоугольник 8"/>
          <p:cNvSpPr>
            <a:spLocks noChangeArrowheads="1"/>
          </p:cNvSpPr>
          <p:nvPr/>
        </p:nvSpPr>
        <p:spPr bwMode="auto">
          <a:xfrm>
            <a:off x="3651250" y="3389313"/>
            <a:ext cx="3051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sz="1400"/>
              <a:t>Принтер </a:t>
            </a:r>
            <a:r>
              <a:rPr lang="en-US" sz="1400"/>
              <a:t>Samsung ML-1630</a:t>
            </a:r>
            <a:endParaRPr lang="ru-RU" sz="1400"/>
          </a:p>
          <a:p>
            <a:r>
              <a:rPr lang="ru-RU" sz="1400"/>
              <a:t>Стоимость на 11.02.08 – 6500 руб.</a:t>
            </a:r>
            <a:endParaRPr lang="en-US" sz="1400"/>
          </a:p>
        </p:txBody>
      </p:sp>
      <p:pic>
        <p:nvPicPr>
          <p:cNvPr id="63495" name="Picture 6" descr="http://shop.key.ru/photo/items/8188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7713" y="1031875"/>
            <a:ext cx="16192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Прямоугольник 10"/>
          <p:cNvSpPr>
            <a:spLocks noChangeArrowheads="1"/>
          </p:cNvSpPr>
          <p:nvPr/>
        </p:nvSpPr>
        <p:spPr bwMode="auto">
          <a:xfrm>
            <a:off x="7510463" y="3389313"/>
            <a:ext cx="3135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1400"/>
              <a:t>Принтер HP Color LaserJet 2600n</a:t>
            </a:r>
            <a:endParaRPr lang="ru-RU" sz="1400"/>
          </a:p>
          <a:p>
            <a:r>
              <a:rPr lang="ru-RU" sz="1400"/>
              <a:t>Стоимость на 11.02.08 – 11000 руб.</a:t>
            </a:r>
            <a:endParaRPr lang="en-US" sz="1400"/>
          </a:p>
        </p:txBody>
      </p:sp>
      <p:graphicFrame>
        <p:nvGraphicFramePr>
          <p:cNvPr id="13" name="Таблица 12"/>
          <p:cNvGraphicFramePr>
            <a:graphicFrameLocks noGrp="1"/>
          </p:cNvGraphicFramePr>
          <p:nvPr/>
        </p:nvGraphicFramePr>
        <p:xfrm>
          <a:off x="365125" y="4103688"/>
          <a:ext cx="10287000" cy="3463925"/>
        </p:xfrm>
        <a:graphic>
          <a:graphicData uri="http://schemas.openxmlformats.org/drawingml/2006/table">
            <a:tbl>
              <a:tblPr/>
              <a:tblGrid>
                <a:gridCol w="3086100"/>
                <a:gridCol w="7200900"/>
              </a:tblGrid>
              <a:tr h="3353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Формат</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A4</a:t>
                      </a:r>
                    </a:p>
                  </a:txBody>
                  <a:tcPr marL="95250" marR="95250" marT="28580" marB="2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Цветная печать</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Есть</a:t>
                      </a:r>
                    </a:p>
                  </a:txBody>
                  <a:tcPr marL="95250" marR="95250" marT="28580" marB="2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88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Технология печати</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Технология однопроходной цветной лазерной печати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Технология HP Imageret 2400, тонер Ultraprecise, технологии усиления контуров HP </a:t>
                      </a:r>
                    </a:p>
                  </a:txBody>
                  <a:tcPr marL="95250" marR="95250" marT="28580" marB="2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9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Скорость печати</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Монохром: до 8 стр/мин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Цвет: до 8 стр/мин </a:t>
                      </a:r>
                    </a:p>
                  </a:txBody>
                  <a:tcPr marL="95250" marR="95250" marT="28580" marB="2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2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Время вывода первой страницы</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Монохром: до 20 сек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Цвет: до 20 сек </a:t>
                      </a:r>
                    </a:p>
                  </a:txBody>
                  <a:tcPr marL="95250" marR="95250" marT="28580" marB="2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9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Объем памяти</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В комплекте: 16 Мб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Максимальная: 16 Мб </a:t>
                      </a:r>
                    </a:p>
                  </a:txBody>
                  <a:tcPr marL="95250" marR="95250" marT="28580" marB="2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Качество печати</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600 x 600 т/д с технологией Imageret 2400</a:t>
                      </a:r>
                    </a:p>
                  </a:txBody>
                  <a:tcPr marL="95250" marR="95250" marT="28580" marB="2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Заголовок 1"/>
          <p:cNvSpPr>
            <a:spLocks noGrp="1"/>
          </p:cNvSpPr>
          <p:nvPr>
            <p:ph type="title"/>
          </p:nvPr>
        </p:nvSpPr>
        <p:spPr/>
        <p:txBody>
          <a:bodyPr/>
          <a:lstStyle/>
          <a:p>
            <a:r>
              <a:rPr lang="ru-RU" smtClean="0"/>
              <a:t>МФУ</a:t>
            </a:r>
          </a:p>
        </p:txBody>
      </p:sp>
      <p:sp>
        <p:nvSpPr>
          <p:cNvPr id="64515" name="Объект 2"/>
          <p:cNvSpPr>
            <a:spLocks noGrp="1"/>
          </p:cNvSpPr>
          <p:nvPr>
            <p:ph idx="1"/>
          </p:nvPr>
        </p:nvSpPr>
        <p:spPr>
          <a:xfrm>
            <a:off x="252413" y="1423988"/>
            <a:ext cx="10656887" cy="5849937"/>
          </a:xfrm>
        </p:spPr>
        <p:txBody>
          <a:bodyPr/>
          <a:lstStyle/>
          <a:p>
            <a:r>
              <a:rPr lang="ru-RU" smtClean="0"/>
              <a:t>Офисная техника. Совмещающая сканер, принтер и копир, может добавляться факсимильный аппарат (ФАКС).</a:t>
            </a:r>
          </a:p>
          <a:p>
            <a:r>
              <a:rPr lang="ru-RU" smtClean="0"/>
              <a:t>Делятся по типам в зависимости от способа печати и сканирования.</a:t>
            </a:r>
          </a:p>
          <a:p>
            <a:r>
              <a:rPr lang="ru-RU" smtClean="0"/>
              <a:t>Дополнительные функции: </a:t>
            </a:r>
            <a:r>
              <a:rPr lang="en-US" smtClean="0"/>
              <a:t>ADF – </a:t>
            </a:r>
            <a:r>
              <a:rPr lang="ru-RU" smtClean="0"/>
              <a:t>автоматическая подача бумаги и Дуплекс – автоматическое переварачивание страницы при двусторонней печати.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Заголовок 1"/>
          <p:cNvSpPr>
            <a:spLocks noGrp="1"/>
          </p:cNvSpPr>
          <p:nvPr>
            <p:ph type="title"/>
          </p:nvPr>
        </p:nvSpPr>
        <p:spPr>
          <a:xfrm>
            <a:off x="293688" y="317500"/>
            <a:ext cx="10574337" cy="500063"/>
          </a:xfrm>
        </p:spPr>
        <p:txBody>
          <a:bodyPr/>
          <a:lstStyle/>
          <a:p>
            <a:r>
              <a:rPr lang="ru-RU" sz="3200" b="1" smtClean="0"/>
              <a:t>Основные технические характеристики принтеров</a:t>
            </a:r>
            <a:endParaRPr lang="en-US" sz="3200" b="1" smtClean="0"/>
          </a:p>
        </p:txBody>
      </p:sp>
      <p:sp>
        <p:nvSpPr>
          <p:cNvPr id="65539" name="Содержимое 2"/>
          <p:cNvSpPr>
            <a:spLocks noGrp="1"/>
          </p:cNvSpPr>
          <p:nvPr>
            <p:ph idx="1"/>
          </p:nvPr>
        </p:nvSpPr>
        <p:spPr>
          <a:xfrm>
            <a:off x="579438" y="1103313"/>
            <a:ext cx="10044112" cy="6500812"/>
          </a:xfrm>
        </p:spPr>
        <p:txBody>
          <a:bodyPr/>
          <a:lstStyle/>
          <a:p>
            <a:r>
              <a:rPr lang="ru-RU" sz="2800" smtClean="0"/>
              <a:t>Формат печати (А4, А3, Фото (10х15))</a:t>
            </a:r>
          </a:p>
          <a:p>
            <a:r>
              <a:rPr lang="ru-RU" sz="2800" smtClean="0"/>
              <a:t>Разрешающая способность – количество выводимых точек на дюйм </a:t>
            </a:r>
          </a:p>
          <a:p>
            <a:pPr>
              <a:buFontTx/>
              <a:buChar char="-"/>
            </a:pPr>
            <a:r>
              <a:rPr lang="ru-RU" sz="2800" smtClean="0"/>
              <a:t>Минимально: 200*150 – матричные, 600*600 – струйные и лазерные</a:t>
            </a:r>
          </a:p>
          <a:p>
            <a:pPr>
              <a:buFontTx/>
              <a:buChar char="-"/>
            </a:pPr>
            <a:r>
              <a:rPr lang="ru-RU" sz="2800" smtClean="0"/>
              <a:t>Стандарт 600*600 – лазерные 2400*1200 - струйные</a:t>
            </a:r>
          </a:p>
          <a:p>
            <a:pPr>
              <a:buFontTx/>
              <a:buChar char="-"/>
            </a:pPr>
            <a:r>
              <a:rPr lang="ru-RU" sz="2800" smtClean="0"/>
              <a:t>Максимум (струйные) 9600*2400</a:t>
            </a:r>
          </a:p>
          <a:p>
            <a:r>
              <a:rPr lang="ru-RU" sz="2800" smtClean="0"/>
              <a:t>Скорость печати – страниц в минуту или секунд на страницу.</a:t>
            </a:r>
          </a:p>
          <a:p>
            <a:r>
              <a:rPr lang="ru-RU" sz="2800" smtClean="0"/>
              <a:t>Стоимость эксплуатации (расходных материалов) </a:t>
            </a:r>
            <a:r>
              <a:rPr lang="ru-RU" sz="1600" smtClean="0"/>
              <a:t>По этой характеристике, например лазерный принтер примерно через 1,5-2 года эксплуатации становится дешевле струйного</a:t>
            </a:r>
          </a:p>
          <a:p>
            <a:r>
              <a:rPr lang="ru-RU" sz="2800" smtClean="0"/>
              <a:t>Возможность работы с различными носителями (разного качества)</a:t>
            </a:r>
            <a:endParaRPr lang="en-US" sz="280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Заголовок 1"/>
          <p:cNvSpPr>
            <a:spLocks noGrp="1"/>
          </p:cNvSpPr>
          <p:nvPr>
            <p:ph type="title"/>
          </p:nvPr>
        </p:nvSpPr>
        <p:spPr/>
        <p:txBody>
          <a:bodyPr/>
          <a:lstStyle/>
          <a:p>
            <a:r>
              <a:rPr lang="ru-RU" smtClean="0"/>
              <a:t>электронные карты памяти</a:t>
            </a:r>
            <a:r>
              <a:rPr lang="en-US" smtClean="0"/>
              <a:t/>
            </a:r>
            <a:br>
              <a:rPr lang="en-US" smtClean="0"/>
            </a:br>
            <a:endParaRPr lang="en-US" smtClean="0"/>
          </a:p>
        </p:txBody>
      </p:sp>
      <p:sp>
        <p:nvSpPr>
          <p:cNvPr id="66563" name="Содержимое 2"/>
          <p:cNvSpPr>
            <a:spLocks noGrp="1"/>
          </p:cNvSpPr>
          <p:nvPr>
            <p:ph idx="1"/>
          </p:nvPr>
        </p:nvSpPr>
        <p:spPr/>
        <p:txBody>
          <a:bodyPr/>
          <a:lstStyle/>
          <a:p>
            <a:r>
              <a:rPr lang="ru-RU" smtClean="0"/>
              <a:t>Размер </a:t>
            </a:r>
            <a:r>
              <a:rPr lang="en-US" smtClean="0"/>
              <a:t>USB </a:t>
            </a:r>
            <a:r>
              <a:rPr lang="ru-RU" smtClean="0"/>
              <a:t>флэш накопителей может достигать 256 Гб</a:t>
            </a:r>
          </a:p>
          <a:p>
            <a:r>
              <a:rPr lang="ru-RU" smtClean="0"/>
              <a:t>Карты памяти – 64 Гб</a:t>
            </a:r>
          </a:p>
          <a:p>
            <a:r>
              <a:rPr lang="ru-RU" smtClean="0"/>
              <a:t>Основной недостаток – низкая скорость обмена данными. Однако переход на </a:t>
            </a:r>
            <a:r>
              <a:rPr lang="en-US" smtClean="0"/>
              <a:t>USB3, eSATA </a:t>
            </a:r>
            <a:r>
              <a:rPr lang="ru-RU" smtClean="0"/>
              <a:t>или </a:t>
            </a:r>
            <a:r>
              <a:rPr lang="en-US" smtClean="0"/>
              <a:t>IEEE1394 </a:t>
            </a:r>
            <a:r>
              <a:rPr lang="ru-RU" smtClean="0"/>
              <a:t>может существенно увеличить скорость работы таких устройств.</a:t>
            </a:r>
            <a:endParaRPr lang="en-US"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800" y="317500"/>
            <a:ext cx="10044113" cy="571500"/>
          </a:xfrm>
        </p:spPr>
        <p:txBody>
          <a:bodyPr/>
          <a:lstStyle/>
          <a:p>
            <a:pPr>
              <a:defRPr/>
            </a:pPr>
            <a:r>
              <a:rPr lang="ru-RU" sz="4000" dirty="0" smtClean="0">
                <a:solidFill>
                  <a:schemeClr val="tx1"/>
                </a:solidFill>
                <a:latin typeface="+mn-lt"/>
                <a:ea typeface="+mn-ea"/>
                <a:cs typeface="+mn-cs"/>
              </a:rPr>
              <a:t>Модем</a:t>
            </a:r>
            <a:endParaRPr lang="en-US" sz="4000" dirty="0"/>
          </a:p>
        </p:txBody>
      </p:sp>
      <p:sp>
        <p:nvSpPr>
          <p:cNvPr id="67587" name="Содержимое 2"/>
          <p:cNvSpPr>
            <a:spLocks noGrp="1"/>
          </p:cNvSpPr>
          <p:nvPr>
            <p:ph idx="1"/>
          </p:nvPr>
        </p:nvSpPr>
        <p:spPr>
          <a:xfrm>
            <a:off x="579438" y="960438"/>
            <a:ext cx="10044112" cy="6745287"/>
          </a:xfrm>
        </p:spPr>
        <p:txBody>
          <a:bodyPr/>
          <a:lstStyle/>
          <a:p>
            <a:r>
              <a:rPr lang="ru-RU" sz="2000" smtClean="0"/>
              <a:t>Устройство, предназначенное для обмена информацией между удаленными компьютерами по каналам связи. (Модулятор+ДЕМодулятор)</a:t>
            </a:r>
            <a:endParaRPr lang="en-US" sz="2000" smtClean="0"/>
          </a:p>
          <a:p>
            <a:r>
              <a:rPr lang="ru-RU" sz="2000" smtClean="0"/>
              <a:t>Принцип работы. Цифровые данные, поступают в модем из компьютера, преобразуются в нем с соответствии с избранным стандартом и направляются в телефонную линию. Модем-приемник, понимающий данный протокол, осуществляет обратное преобразовании (демодуляцию) и пересылает восстановление цифровые данные в свой компьютер.</a:t>
            </a:r>
            <a:endParaRPr lang="en-US" sz="2000" smtClean="0"/>
          </a:p>
          <a:p>
            <a:r>
              <a:rPr lang="ru-RU" sz="2000" smtClean="0"/>
              <a:t>К основным потребительским параметрам модема относится:</a:t>
            </a:r>
            <a:endParaRPr lang="en-US" sz="2000" smtClean="0"/>
          </a:p>
          <a:p>
            <a:r>
              <a:rPr lang="ru-RU" sz="2000" smtClean="0"/>
              <a:t>производительность (бит/с),</a:t>
            </a:r>
            <a:endParaRPr lang="en-US" sz="2000" smtClean="0"/>
          </a:p>
          <a:p>
            <a:r>
              <a:rPr lang="ru-RU" sz="2000" smtClean="0"/>
              <a:t>поддерживаемые протоколы,</a:t>
            </a:r>
            <a:endParaRPr lang="en-US" sz="2000" smtClean="0"/>
          </a:p>
          <a:p>
            <a:r>
              <a:rPr lang="ru-RU" sz="2000" smtClean="0"/>
              <a:t>шины интерфейса (</a:t>
            </a:r>
            <a:r>
              <a:rPr lang="en-US" sz="2000" smtClean="0"/>
              <a:t>ISA </a:t>
            </a:r>
            <a:r>
              <a:rPr lang="ru-RU" sz="2000" smtClean="0"/>
              <a:t>или </a:t>
            </a:r>
            <a:r>
              <a:rPr lang="en-US" sz="2000" smtClean="0"/>
              <a:t>PCI</a:t>
            </a:r>
            <a:r>
              <a:rPr lang="ru-RU" sz="2000" smtClean="0"/>
              <a:t>).</a:t>
            </a:r>
            <a:endParaRPr lang="en-US" sz="2000" smtClean="0"/>
          </a:p>
          <a:p>
            <a:r>
              <a:rPr lang="ru-RU" sz="2000" smtClean="0"/>
              <a:t>От производительности модема зависит объем данных, перерабатываемых в единицу времени.</a:t>
            </a:r>
            <a:endParaRPr lang="en-US" sz="2000" smtClean="0"/>
          </a:p>
          <a:p>
            <a:r>
              <a:rPr lang="ru-RU" sz="2000" smtClean="0"/>
              <a:t>От поддерживаемых протоколов зависит эффективность взаимодействия данного модема с другими модемами, от шинного интерфейса в настоящее время зависит простота установки и настройки, в будущем возможно и производительность.</a:t>
            </a:r>
            <a:endParaRPr lang="en-US" sz="2000" smtClean="0"/>
          </a:p>
          <a:p>
            <a:r>
              <a:rPr lang="ru-RU" sz="2400" smtClean="0"/>
              <a:t>Классифицируются преимущественно по способу передачи данных: оптические, </a:t>
            </a:r>
            <a:r>
              <a:rPr lang="en-US" sz="2400" smtClean="0"/>
              <a:t>ADSL, </a:t>
            </a:r>
            <a:r>
              <a:rPr lang="ru-RU" sz="2400" smtClean="0"/>
              <a:t>беспроводные и т.д.</a:t>
            </a:r>
            <a:endParaRPr lang="en-US" sz="240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Заголовок 1"/>
          <p:cNvSpPr>
            <a:spLocks noGrp="1"/>
          </p:cNvSpPr>
          <p:nvPr>
            <p:ph type="ctrTitle" sz="quarter"/>
          </p:nvPr>
        </p:nvSpPr>
        <p:spPr>
          <a:xfrm>
            <a:off x="784225" y="825500"/>
            <a:ext cx="9488488" cy="2005013"/>
          </a:xfrm>
        </p:spPr>
        <p:txBody>
          <a:bodyPr/>
          <a:lstStyle/>
          <a:p>
            <a:r>
              <a:rPr lang="ru-RU" smtClean="0"/>
              <a:t>Конец лекции АО</a:t>
            </a:r>
          </a:p>
        </p:txBody>
      </p:sp>
      <p:sp>
        <p:nvSpPr>
          <p:cNvPr id="68611" name="Подзаголовок 2"/>
          <p:cNvSpPr>
            <a:spLocks noGrp="1"/>
          </p:cNvSpPr>
          <p:nvPr>
            <p:ph type="subTitle" sz="quarter" idx="1"/>
          </p:nvPr>
        </p:nvSpPr>
        <p:spPr>
          <a:xfrm>
            <a:off x="508000" y="4489450"/>
            <a:ext cx="9956800" cy="2024063"/>
          </a:xfrm>
        </p:spPr>
        <p:txBody>
          <a:bodyPr/>
          <a:lstStyle/>
          <a:p>
            <a:r>
              <a:rPr lang="ru-RU" smtClean="0">
                <a:hlinkClick r:id="rId2" action="ppaction://hlinkpres?slideindex=1&amp;slidetitle="/>
              </a:rPr>
              <a:t>Лекция № 3 . Программное обеспечение</a:t>
            </a:r>
            <a:endParaRPr lang="ru-RU" smtClean="0"/>
          </a:p>
          <a:p>
            <a:r>
              <a:rPr lang="ru-RU" smtClean="0">
                <a:hlinkClick r:id="" action="ppaction://hlinkshowjump?jump=endshow"/>
              </a:rPr>
              <a:t>Закончить демонстрацию</a:t>
            </a:r>
            <a:endParaRPr lang="ru-RU"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58800" y="0"/>
            <a:ext cx="10120313" cy="1223963"/>
          </a:xfrm>
        </p:spPr>
        <p:txBody>
          <a:bodyPr/>
          <a:lstStyle/>
          <a:p>
            <a:pPr eaLnBrk="1" hangingPunct="1"/>
            <a:r>
              <a:rPr lang="ru-RU" sz="4400" smtClean="0"/>
              <a:t>4. Портативные компьютеры</a:t>
            </a:r>
            <a:br>
              <a:rPr lang="ru-RU" sz="4400" smtClean="0"/>
            </a:br>
            <a:r>
              <a:rPr lang="ru-RU" sz="4400" smtClean="0"/>
              <a:t>(переносные, мобильные)</a:t>
            </a:r>
            <a:endParaRPr lang="ru-RU" sz="3300" smtClean="0"/>
          </a:p>
        </p:txBody>
      </p:sp>
      <p:sp>
        <p:nvSpPr>
          <p:cNvPr id="8195" name="Rectangle 3"/>
          <p:cNvSpPr>
            <a:spLocks noGrp="1" noChangeArrowheads="1"/>
          </p:cNvSpPr>
          <p:nvPr>
            <p:ph type="body" idx="1"/>
          </p:nvPr>
        </p:nvSpPr>
        <p:spPr>
          <a:xfrm>
            <a:off x="252413" y="1296988"/>
            <a:ext cx="10723562" cy="5678487"/>
          </a:xfrm>
        </p:spPr>
        <p:txBody>
          <a:bodyPr/>
          <a:lstStyle/>
          <a:p>
            <a:pPr eaLnBrk="1" hangingPunct="1"/>
            <a:r>
              <a:rPr lang="ru-RU" sz="3200" smtClean="0"/>
              <a:t>А) </a:t>
            </a:r>
            <a:r>
              <a:rPr lang="ru-RU" sz="3200" i="1" smtClean="0"/>
              <a:t>Полноформатный</a:t>
            </a:r>
            <a:r>
              <a:rPr lang="ru-RU" sz="3200" smtClean="0"/>
              <a:t> - портативный компьютер  с размером дисплея от 13 и более дюймов </a:t>
            </a:r>
            <a:r>
              <a:rPr lang="en-US" sz="3200" smtClean="0"/>
              <a:t>(Laptop)</a:t>
            </a:r>
            <a:endParaRPr lang="ru-RU" sz="3200" smtClean="0"/>
          </a:p>
          <a:p>
            <a:pPr eaLnBrk="1" hangingPunct="1"/>
            <a:r>
              <a:rPr lang="ru-RU" sz="3200" smtClean="0"/>
              <a:t>Б) </a:t>
            </a:r>
            <a:r>
              <a:rPr lang="ru-RU" sz="3200" i="1" smtClean="0"/>
              <a:t>Уменьшенные</a:t>
            </a:r>
            <a:r>
              <a:rPr lang="ru-RU" sz="3200" smtClean="0"/>
              <a:t> - портативные компьютеры </a:t>
            </a:r>
            <a:r>
              <a:rPr lang="en-US" sz="3200" smtClean="0"/>
              <a:t>c</a:t>
            </a:r>
            <a:r>
              <a:rPr lang="ru-RU" sz="3200" smtClean="0"/>
              <a:t> размером дисплея менее 13 дюймов </a:t>
            </a:r>
            <a:r>
              <a:rPr lang="en-US" sz="3200" smtClean="0"/>
              <a:t> (Notebook)</a:t>
            </a:r>
            <a:endParaRPr lang="ru-RU" sz="3200" smtClean="0"/>
          </a:p>
          <a:p>
            <a:pPr eaLnBrk="1" hangingPunct="1"/>
            <a:r>
              <a:rPr lang="ru-RU" sz="3200" smtClean="0"/>
              <a:t>В) </a:t>
            </a:r>
            <a:r>
              <a:rPr lang="ru-RU" sz="3200" i="1" smtClean="0"/>
              <a:t>Уменьшенные</a:t>
            </a:r>
            <a:r>
              <a:rPr lang="ru-RU" sz="3200" smtClean="0"/>
              <a:t> - портативные компьютеры </a:t>
            </a:r>
            <a:r>
              <a:rPr lang="en-US" sz="3200" smtClean="0"/>
              <a:t>c</a:t>
            </a:r>
            <a:r>
              <a:rPr lang="ru-RU" sz="3200" smtClean="0"/>
              <a:t> размером дисплея менее 13 дюймов без </a:t>
            </a:r>
            <a:r>
              <a:rPr lang="en-US" sz="3200" smtClean="0"/>
              <a:t>CD </a:t>
            </a:r>
            <a:r>
              <a:rPr lang="ru-RU" sz="3200" smtClean="0"/>
              <a:t>приводов и без винчестеров (с электронной долговременной памятью) </a:t>
            </a:r>
            <a:r>
              <a:rPr lang="en-US" sz="3200" smtClean="0"/>
              <a:t>(Netbook)</a:t>
            </a:r>
            <a:endParaRPr lang="ru-RU" sz="3200" smtClean="0"/>
          </a:p>
          <a:p>
            <a:pPr eaLnBrk="1" hangingPunct="1"/>
            <a:r>
              <a:rPr lang="ru-RU" sz="3200" smtClean="0"/>
              <a:t>Г) </a:t>
            </a:r>
            <a:r>
              <a:rPr lang="ru-RU" sz="3200" i="1" smtClean="0"/>
              <a:t>Планшетные</a:t>
            </a:r>
            <a:r>
              <a:rPr lang="ru-RU" sz="3200" smtClean="0"/>
              <a:t> компьютеры. Аналогичны категории В, имеют сенсорный экран и не имеют винчестера и клавиатуры. </a:t>
            </a:r>
          </a:p>
          <a:p>
            <a:pPr eaLnBrk="1" hangingPunct="1"/>
            <a:endParaRPr lang="ru-RU" sz="3200" smtClean="0"/>
          </a:p>
          <a:p>
            <a:pPr eaLnBrk="1" hangingPunct="1"/>
            <a:endParaRPr lang="ru-RU" smtClean="0"/>
          </a:p>
        </p:txBody>
      </p:sp>
      <p:sp>
        <p:nvSpPr>
          <p:cNvPr id="8196" name="TextBox 5"/>
          <p:cNvSpPr txBox="1">
            <a:spLocks noChangeArrowheads="1"/>
          </p:cNvSpPr>
          <p:nvPr/>
        </p:nvSpPr>
        <p:spPr bwMode="auto">
          <a:xfrm>
            <a:off x="4703763" y="6975475"/>
            <a:ext cx="60737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800"/>
              <a:t>Диапазон цен: 10000 -105000 руб.</a:t>
            </a:r>
          </a:p>
          <a:p>
            <a:pPr eaLnBrk="1" hangingPunct="1"/>
            <a:r>
              <a:rPr lang="ru-RU" sz="2800"/>
              <a:t>Разумная цена до 60000 руб.</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ru-RU" sz="4800" i="1" smtClean="0"/>
              <a:t>Полноформатный</a:t>
            </a:r>
            <a:r>
              <a:rPr lang="ru-RU" sz="4800" smtClean="0"/>
              <a:t> портативный компьютер</a:t>
            </a:r>
          </a:p>
        </p:txBody>
      </p:sp>
      <p:graphicFrame>
        <p:nvGraphicFramePr>
          <p:cNvPr id="12311" name="Group 23"/>
          <p:cNvGraphicFramePr>
            <a:graphicFrameLocks noGrp="1"/>
          </p:cNvGraphicFramePr>
          <p:nvPr/>
        </p:nvGraphicFramePr>
        <p:xfrm>
          <a:off x="-309563" y="1714500"/>
          <a:ext cx="7974013" cy="2819400"/>
        </p:xfrm>
        <a:graphic>
          <a:graphicData uri="http://schemas.openxmlformats.org/drawingml/2006/table">
            <a:tbl>
              <a:tblPr/>
              <a:tblGrid>
                <a:gridCol w="727076"/>
                <a:gridCol w="7246937"/>
              </a:tblGrid>
              <a:tr h="2819400">
                <a:tc>
                  <a:txBody>
                    <a:bodyPr/>
                    <a:lstStyle/>
                    <a:p>
                      <a:pPr marL="0" marR="0" lvl="0" indent="0" algn="l" defTabSz="1087438" rtl="0" eaLnBrk="1" fontAlgn="base" latinLnBrk="0" hangingPunct="1">
                        <a:lnSpc>
                          <a:spcPct val="100000"/>
                        </a:lnSpc>
                        <a:spcBef>
                          <a:spcPct val="0"/>
                        </a:spcBef>
                        <a:spcAft>
                          <a:spcPct val="0"/>
                        </a:spcAft>
                        <a:buClrTx/>
                        <a:buSzTx/>
                        <a:buFontTx/>
                        <a:buNone/>
                        <a:tabLst/>
                      </a:pPr>
                      <a:endParaRPr kumimoji="0" lang="ru-RU" sz="2200" b="0" i="0" u="none" strike="noStrike" cap="none" normalizeH="0" baseline="0" smtClean="0">
                        <a:ln>
                          <a:noFill/>
                        </a:ln>
                        <a:solidFill>
                          <a:schemeClr val="tx1"/>
                        </a:solidFill>
                        <a:effectLst/>
                        <a:latin typeface="Arial" charset="0"/>
                      </a:endParaRPr>
                    </a:p>
                  </a:txBody>
                  <a:tcPr marL="108812" marR="108812" marT="54398" marB="54398" anchor="ctr" horzOverflow="overflow">
                    <a:lnL cap="flat">
                      <a:noFill/>
                    </a:lnL>
                    <a:lnR>
                      <a:noFill/>
                    </a:lnR>
                    <a:lnT cap="flat">
                      <a:noFill/>
                    </a:lnT>
                    <a:lnB cap="flat">
                      <a:noFill/>
                    </a:lnB>
                    <a:lnTlToBr>
                      <a:noFill/>
                    </a:lnTlToBr>
                    <a:lnBlToTr>
                      <a:noFill/>
                    </a:lnBlToTr>
                    <a:noFill/>
                  </a:tcPr>
                </a:tc>
                <a:tc>
                  <a:txBody>
                    <a:bodyPr/>
                    <a:lstStyle/>
                    <a:p>
                      <a:pPr marL="0" marR="0" lvl="0" indent="0" algn="l" defTabSz="1087438"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smtClean="0">
                          <a:ln>
                            <a:noFill/>
                          </a:ln>
                          <a:solidFill>
                            <a:srgbClr val="0000FF"/>
                          </a:solidFill>
                          <a:effectLst/>
                          <a:latin typeface="Arial" charset="0"/>
                          <a:hlinkClick r:id="rId2"/>
                        </a:rPr>
                        <a:t>ASUS F3Jc Intel CoreDuo-T5200 1.6</a:t>
                      </a:r>
                      <a:endParaRPr kumimoji="0" lang="ru-RU" sz="2200" b="1" i="0" u="none" strike="noStrike" cap="none" normalizeH="0" baseline="0" smtClean="0">
                        <a:ln>
                          <a:noFill/>
                        </a:ln>
                        <a:solidFill>
                          <a:srgbClr val="0000FF"/>
                        </a:solidFill>
                        <a:effectLst/>
                        <a:latin typeface="Arial" charset="0"/>
                      </a:endParaRPr>
                    </a:p>
                    <a:p>
                      <a:pPr marL="0" marR="0" lvl="0" indent="0" algn="l" defTabSz="1087438"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smtClean="0">
                          <a:ln>
                            <a:noFill/>
                          </a:ln>
                          <a:solidFill>
                            <a:schemeClr val="tx1"/>
                          </a:solidFill>
                          <a:effectLst/>
                          <a:latin typeface="Arial" charset="0"/>
                        </a:rPr>
                        <a:t>15.4"/G73/1G/120/DVDRW/WF/Cam/VHB/Bag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smtClean="0">
                          <a:ln>
                            <a:noFill/>
                          </a:ln>
                          <a:solidFill>
                            <a:schemeClr val="tx1"/>
                          </a:solidFill>
                          <a:effectLst/>
                          <a:latin typeface="Arial" charset="0"/>
                        </a:rPr>
                        <a:t>Экран: 15.4", WXGA TFT, 1280 x 800 pix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smtClean="0">
                          <a:ln>
                            <a:noFill/>
                          </a:ln>
                          <a:solidFill>
                            <a:schemeClr val="tx1"/>
                          </a:solidFill>
                          <a:effectLst/>
                          <a:latin typeface="Arial" charset="0"/>
                        </a:rPr>
                        <a:t>Процессор: Intel® Core™ 2 Duo  T5200 1.6 ГГц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smtClean="0">
                          <a:ln>
                            <a:noFill/>
                          </a:ln>
                          <a:solidFill>
                            <a:schemeClr val="tx1"/>
                          </a:solidFill>
                          <a:effectLst/>
                          <a:latin typeface="Arial" charset="0"/>
                        </a:rPr>
                        <a:t>Чипсет: Intel® 945PM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smtClean="0">
                          <a:ln>
                            <a:noFill/>
                          </a:ln>
                          <a:solidFill>
                            <a:schemeClr val="tx1"/>
                          </a:solidFill>
                          <a:effectLst/>
                          <a:latin typeface="Arial" charset="0"/>
                        </a:rPr>
                        <a:t>Видеосистема: nVidia® GeForce™ Go 7300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smtClean="0">
                          <a:ln>
                            <a:noFill/>
                          </a:ln>
                          <a:solidFill>
                            <a:schemeClr val="tx1"/>
                          </a:solidFill>
                          <a:effectLst/>
                          <a:latin typeface="Arial" charset="0"/>
                        </a:rPr>
                        <a:t>Память, накопители: ОЗУ - 1024Мб(2048Мб); HDD - 120Гб; DVD-RW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smtClean="0">
                          <a:ln>
                            <a:noFill/>
                          </a:ln>
                          <a:solidFill>
                            <a:schemeClr val="tx1"/>
                          </a:solidFill>
                          <a:effectLst/>
                          <a:latin typeface="Arial" charset="0"/>
                        </a:rPr>
                        <a:t>Сетевые интерфейсы: FModem/Lan/Wi-Fi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smtClean="0">
                          <a:ln>
                            <a:noFill/>
                          </a:ln>
                          <a:solidFill>
                            <a:schemeClr val="tx1"/>
                          </a:solidFill>
                          <a:effectLst/>
                          <a:latin typeface="Arial" charset="0"/>
                        </a:rPr>
                        <a:t>ОС: Microsoft® Windows® Vista Home Basic </a:t>
                      </a:r>
                    </a:p>
                  </a:txBody>
                  <a:tcPr marL="108812" marR="108812" marT="54398" marB="54398" anchor="ctr" horzOverflow="overflow">
                    <a:lnL>
                      <a:noFill/>
                    </a:lnL>
                    <a:lnR cap="flat">
                      <a:noFill/>
                    </a:lnR>
                    <a:lnT cap="flat">
                      <a:noFill/>
                    </a:lnT>
                    <a:lnB cap="flat">
                      <a:noFill/>
                    </a:lnB>
                    <a:lnTlToBr>
                      <a:noFill/>
                    </a:lnTlToBr>
                    <a:lnBlToTr>
                      <a:noFill/>
                    </a:lnBlToTr>
                    <a:noFill/>
                  </a:tcPr>
                </a:tc>
              </a:tr>
            </a:tbl>
          </a:graphicData>
        </a:graphic>
      </p:graphicFrame>
      <p:pic>
        <p:nvPicPr>
          <p:cNvPr id="9222" name="Picture 5" descr="ASUS F3Jc Intel CoreDuo-T5200 1.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750" y="2049463"/>
            <a:ext cx="2813050"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18"/>
          <p:cNvSpPr>
            <a:spLocks noChangeArrowheads="1"/>
          </p:cNvSpPr>
          <p:nvPr/>
        </p:nvSpPr>
        <p:spPr bwMode="auto">
          <a:xfrm>
            <a:off x="3998913" y="5773738"/>
            <a:ext cx="514191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93" tIns="54396" rIns="108793" bIns="54396" anchor="ctr">
            <a:spAutoFit/>
          </a:bodyPr>
          <a:lstStyle/>
          <a:p>
            <a:pPr defTabSz="1085850"/>
            <a:r>
              <a:rPr lang="ru-RU" sz="2100" b="1">
                <a:hlinkClick r:id="rId4"/>
              </a:rPr>
              <a:t>Sony</a:t>
            </a:r>
            <a:r>
              <a:rPr lang="ru-RU" sz="2100"/>
              <a:t> / NB VAIO LA2R C2D-T5600</a:t>
            </a:r>
          </a:p>
          <a:p>
            <a:pPr defTabSz="1085850"/>
            <a:r>
              <a:rPr lang="ru-RU" sz="2100"/>
              <a:t> 19" 2048MB 300GB VGC-LA2R SONY</a:t>
            </a:r>
          </a:p>
        </p:txBody>
      </p:sp>
      <p:pic>
        <p:nvPicPr>
          <p:cNvPr id="9224" name="Picture 20" descr="874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4378325"/>
            <a:ext cx="3487738"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ru-RU" sz="4800" i="1" smtClean="0"/>
              <a:t>Уменьшенные</a:t>
            </a:r>
            <a:r>
              <a:rPr lang="ru-RU" sz="4800" smtClean="0"/>
              <a:t> портативные компьютеры</a:t>
            </a:r>
          </a:p>
        </p:txBody>
      </p:sp>
      <p:graphicFrame>
        <p:nvGraphicFramePr>
          <p:cNvPr id="13368" name="Group 56"/>
          <p:cNvGraphicFramePr>
            <a:graphicFrameLocks noGrp="1"/>
          </p:cNvGraphicFramePr>
          <p:nvPr/>
        </p:nvGraphicFramePr>
        <p:xfrm>
          <a:off x="658813" y="4876800"/>
          <a:ext cx="6415087" cy="2854325"/>
        </p:xfrm>
        <a:graphic>
          <a:graphicData uri="http://schemas.openxmlformats.org/drawingml/2006/table">
            <a:tbl>
              <a:tblPr/>
              <a:tblGrid>
                <a:gridCol w="6415087"/>
              </a:tblGrid>
              <a:tr h="2854325">
                <a:tc>
                  <a:txBody>
                    <a:bodyPr/>
                    <a:lstStyle/>
                    <a:p>
                      <a:pPr marL="0" marR="0" lvl="0" indent="0" algn="l" defTabSz="1087438"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0000FF"/>
                          </a:solidFill>
                          <a:effectLst/>
                          <a:latin typeface="Arial" charset="0"/>
                          <a:hlinkClick r:id="rId2"/>
                        </a:rPr>
                        <a:t>Samsung Q1 Cm353 900</a:t>
                      </a:r>
                      <a:r>
                        <a:rPr kumimoji="0" lang="ru-RU" sz="2400" b="1" i="0" u="none" strike="noStrike" cap="none" normalizeH="0" baseline="0" smtClean="0">
                          <a:ln>
                            <a:noFill/>
                          </a:ln>
                          <a:solidFill>
                            <a:srgbClr val="0000FF"/>
                          </a:solidFill>
                          <a:effectLst/>
                          <a:latin typeface="Arial" charset="0"/>
                        </a:rPr>
                        <a:t> </a:t>
                      </a:r>
                      <a:r>
                        <a:rPr kumimoji="0" lang="ru-RU" sz="2400" b="0" i="0" u="none" strike="noStrike" cap="none" normalizeH="0" baseline="0" smtClean="0">
                          <a:ln>
                            <a:noFill/>
                          </a:ln>
                          <a:solidFill>
                            <a:schemeClr val="tx1"/>
                          </a:solidFill>
                          <a:effectLst/>
                          <a:latin typeface="Arial" charset="0"/>
                        </a:rPr>
                        <a:t>7"</a:t>
                      </a:r>
                    </a:p>
                    <a:p>
                      <a:pPr marL="0" marR="0" lvl="0" indent="0" algn="l" defTabSz="1087438"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smtClean="0">
                          <a:ln>
                            <a:noFill/>
                          </a:ln>
                          <a:solidFill>
                            <a:schemeClr val="tx1"/>
                          </a:solidFill>
                          <a:effectLst/>
                          <a:latin typeface="Arial" charset="0"/>
                        </a:rPr>
                        <a:t>i915/512/40/WF/BT/keyboard (M000)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smtClean="0">
                          <a:ln>
                            <a:noFill/>
                          </a:ln>
                          <a:solidFill>
                            <a:schemeClr val="tx1"/>
                          </a:solidFill>
                          <a:effectLst/>
                          <a:latin typeface="Arial" charset="0"/>
                        </a:rPr>
                        <a:t>Экран: 7.0", WVGA TFT, 800 x 480 pix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smtClean="0">
                          <a:ln>
                            <a:noFill/>
                          </a:ln>
                          <a:solidFill>
                            <a:schemeClr val="tx1"/>
                          </a:solidFill>
                          <a:effectLst/>
                          <a:latin typeface="Arial" charset="0"/>
                        </a:rPr>
                        <a:t>Процессор: Intel® Celeron M ULV 353 0.9 ГГц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smtClean="0">
                          <a:ln>
                            <a:noFill/>
                          </a:ln>
                          <a:solidFill>
                            <a:schemeClr val="tx1"/>
                          </a:solidFill>
                          <a:effectLst/>
                          <a:latin typeface="Arial" charset="0"/>
                        </a:rPr>
                        <a:t>Чипсет: Intel® 915GMS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smtClean="0">
                          <a:ln>
                            <a:noFill/>
                          </a:ln>
                          <a:solidFill>
                            <a:schemeClr val="tx1"/>
                          </a:solidFill>
                          <a:effectLst/>
                          <a:latin typeface="Arial" charset="0"/>
                        </a:rPr>
                        <a:t>Видеосистема: Intel® 915GMS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smtClean="0">
                          <a:ln>
                            <a:noFill/>
                          </a:ln>
                          <a:solidFill>
                            <a:schemeClr val="tx1"/>
                          </a:solidFill>
                          <a:effectLst/>
                          <a:latin typeface="Arial" charset="0"/>
                        </a:rPr>
                        <a:t>Память, накопители: ОЗУ - 512Мб(1024Мб); HDD - 40Гб; нет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smtClean="0">
                          <a:ln>
                            <a:noFill/>
                          </a:ln>
                          <a:solidFill>
                            <a:schemeClr val="tx1"/>
                          </a:solidFill>
                          <a:effectLst/>
                          <a:latin typeface="Arial" charset="0"/>
                        </a:rPr>
                        <a:t>Сетевые интерфейсы: Lan/Wi-Fi/Bluetooth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smtClean="0">
                          <a:ln>
                            <a:noFill/>
                          </a:ln>
                          <a:solidFill>
                            <a:schemeClr val="tx1"/>
                          </a:solidFill>
                          <a:effectLst/>
                          <a:latin typeface="Arial" charset="0"/>
                        </a:rPr>
                        <a:t>ОС: Microsoft® Windows® XP Tablet PC Edition </a:t>
                      </a:r>
                    </a:p>
                  </a:txBody>
                  <a:tcPr marL="108812" marR="108812" marT="54393" marB="54393" anchor="ctr" horzOverflow="overflow">
                    <a:lnL cap="flat">
                      <a:noFill/>
                    </a:lnL>
                    <a:lnR cap="flat">
                      <a:noFill/>
                    </a:lnR>
                    <a:lnT cap="flat">
                      <a:noFill/>
                    </a:lnT>
                    <a:lnB cap="flat">
                      <a:noFill/>
                    </a:lnB>
                    <a:lnTlToBr>
                      <a:noFill/>
                    </a:lnTlToBr>
                    <a:lnBlToTr>
                      <a:noFill/>
                    </a:lnBlToTr>
                    <a:noFill/>
                  </a:tcPr>
                </a:tc>
              </a:tr>
            </a:tbl>
          </a:graphicData>
        </a:graphic>
      </p:graphicFrame>
      <p:pic>
        <p:nvPicPr>
          <p:cNvPr id="10245" name="Picture 35" descr="Samsung Q1 Cm353 90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5225" y="4957763"/>
            <a:ext cx="2598738"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51"/>
          <p:cNvSpPr>
            <a:spLocks noChangeArrowheads="1"/>
          </p:cNvSpPr>
          <p:nvPr/>
        </p:nvSpPr>
        <p:spPr bwMode="auto">
          <a:xfrm>
            <a:off x="746125" y="1728788"/>
            <a:ext cx="6021388"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93" tIns="54396" rIns="108793" bIns="54396" anchor="ctr">
            <a:spAutoFit/>
          </a:bodyPr>
          <a:lstStyle/>
          <a:p>
            <a:pPr algn="ctr" defTabSz="1085850"/>
            <a:r>
              <a:rPr lang="ru-RU" sz="2100" b="1">
                <a:hlinkClick r:id="rId4"/>
              </a:rPr>
              <a:t>LG C1-T255R Intel CoreDuo-U2500 1.2</a:t>
            </a:r>
            <a:endParaRPr lang="ru-RU" sz="2100"/>
          </a:p>
          <a:p>
            <a:pPr defTabSz="1085850"/>
            <a:r>
              <a:rPr lang="ru-RU" sz="1700"/>
              <a:t>10.6"/i945/1G/80/extDVDRW/WF/BT/VHP </a:t>
            </a:r>
          </a:p>
          <a:p>
            <a:pPr defTabSz="1085850"/>
            <a:r>
              <a:rPr lang="ru-RU" sz="1700"/>
              <a:t>Экран: 10.6", WXGA TFT, 1280 x 800 pix </a:t>
            </a:r>
          </a:p>
          <a:p>
            <a:pPr defTabSz="1085850"/>
            <a:r>
              <a:rPr lang="ru-RU" sz="1700"/>
              <a:t>Процессор: Intel® Core™ Duo U2500 1.2 ГГц </a:t>
            </a:r>
          </a:p>
          <a:p>
            <a:pPr defTabSz="1085850"/>
            <a:r>
              <a:rPr lang="ru-RU" sz="1700"/>
              <a:t>Чипсет: Intel® 945GM + ICH7-M </a:t>
            </a:r>
          </a:p>
          <a:p>
            <a:pPr defTabSz="1085850"/>
            <a:r>
              <a:rPr lang="ru-RU" sz="1700"/>
              <a:t>Видеосистема: Intel® GMA 950™ (i945GM) </a:t>
            </a:r>
          </a:p>
          <a:p>
            <a:pPr defTabSz="1085850"/>
            <a:r>
              <a:rPr lang="ru-RU" sz="1700"/>
              <a:t>Память, накопители: ОЗУ - 1024Мб(2048Мб); HDD - 80Гб; DVD-RW </a:t>
            </a:r>
          </a:p>
          <a:p>
            <a:pPr defTabSz="1085850"/>
            <a:r>
              <a:rPr lang="ru-RU" sz="1700"/>
              <a:t>Сетевые интерфейсы: FModem/Lan/Wi-Fi/Bluetooth </a:t>
            </a:r>
          </a:p>
          <a:p>
            <a:pPr defTabSz="1085850"/>
            <a:r>
              <a:rPr lang="ru-RU" sz="1700"/>
              <a:t>ОС: Microsoft® Windows® Vista Home Premium</a:t>
            </a:r>
            <a:r>
              <a:rPr lang="ru-RU" sz="2100"/>
              <a:t> </a:t>
            </a:r>
          </a:p>
        </p:txBody>
      </p:sp>
      <p:pic>
        <p:nvPicPr>
          <p:cNvPr id="10247" name="Picture 53" descr="859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7688" y="1798638"/>
            <a:ext cx="3489325"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87438" rtl="0" eaLnBrk="1" fontAlgn="base" latinLnBrk="0" hangingPunct="1">
          <a:lnSpc>
            <a:spcPct val="100000"/>
          </a:lnSpc>
          <a:spcBef>
            <a:spcPct val="0"/>
          </a:spcBef>
          <a:spcAft>
            <a:spcPct val="0"/>
          </a:spcAft>
          <a:buClrTx/>
          <a:buSzTx/>
          <a:buFontTx/>
          <a:buNone/>
          <a:tabLst/>
          <a:defRPr kumimoji="0" lang="ru-RU"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87438" rtl="0" eaLnBrk="1" fontAlgn="base" latinLnBrk="0" hangingPunct="1">
          <a:lnSpc>
            <a:spcPct val="100000"/>
          </a:lnSpc>
          <a:spcBef>
            <a:spcPct val="0"/>
          </a:spcBef>
          <a:spcAft>
            <a:spcPct val="0"/>
          </a:spcAft>
          <a:buClrTx/>
          <a:buSzTx/>
          <a:buFontTx/>
          <a:buNone/>
          <a:tabLst/>
          <a:defRPr kumimoji="0" lang="ru-RU" sz="2200" b="0"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2695</TotalTime>
  <Words>5398</Words>
  <Application>Microsoft Office PowerPoint</Application>
  <PresentationFormat>Произвольный</PresentationFormat>
  <Paragraphs>917</Paragraphs>
  <Slides>66</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66</vt:i4>
      </vt:variant>
    </vt:vector>
  </HeadingPairs>
  <TitlesOfParts>
    <vt:vector size="71" baseType="lpstr">
      <vt:lpstr>Arial</vt:lpstr>
      <vt:lpstr>Calibri</vt:lpstr>
      <vt:lpstr>Times New Roman</vt:lpstr>
      <vt:lpstr>Symbol</vt:lpstr>
      <vt:lpstr>Оформление по умолчанию</vt:lpstr>
      <vt:lpstr>Аппаратное обеспечение компьютера</vt:lpstr>
      <vt:lpstr>1. Классификация компьютеров</vt:lpstr>
      <vt:lpstr>3. Настольный персональный компьютер (стационарный)</vt:lpstr>
      <vt:lpstr>Вертикальный</vt:lpstr>
      <vt:lpstr>Вarebone-системы (Платформы),</vt:lpstr>
      <vt:lpstr>Моноблоки</vt:lpstr>
      <vt:lpstr>4. Портативные компьютеры (переносные, мобильные)</vt:lpstr>
      <vt:lpstr>Полноформатный портативный компьютер</vt:lpstr>
      <vt:lpstr>Уменьшенные портативные компьютеры</vt:lpstr>
      <vt:lpstr>5 КПК, смартфоны, коммуникаторы </vt:lpstr>
      <vt:lpstr>Презентация PowerPoint</vt:lpstr>
      <vt:lpstr>Устройство компьютера</vt:lpstr>
      <vt:lpstr>Конфигурации компьютера</vt:lpstr>
      <vt:lpstr>Презентация PowerPoint</vt:lpstr>
      <vt:lpstr>Корпус компьютера</vt:lpstr>
      <vt:lpstr>Технические характеристики корпуса</vt:lpstr>
      <vt:lpstr>Корпус компьютера</vt:lpstr>
      <vt:lpstr>Материнская плата (Системная плата)</vt:lpstr>
      <vt:lpstr>Материнская плата (Системная плата, MB)</vt:lpstr>
      <vt:lpstr>Разъёмы задней панели ПК</vt:lpstr>
      <vt:lpstr>Основные технические характеристики</vt:lpstr>
      <vt:lpstr>Основные технические характеристики</vt:lpstr>
      <vt:lpstr>Основные технические характеристики</vt:lpstr>
      <vt:lpstr>Основные технические характеристики</vt:lpstr>
      <vt:lpstr>Наиболее важные характеристики MB</vt:lpstr>
      <vt:lpstr>Центральный  процессор(ЦП или CPU)) </vt:lpstr>
      <vt:lpstr>Основные технические характеристики ЦП</vt:lpstr>
      <vt:lpstr>Наиболее важные технические характеристики </vt:lpstr>
      <vt:lpstr>Оперативная память (ОЗУ)</vt:lpstr>
      <vt:lpstr>Основные параметры</vt:lpstr>
      <vt:lpstr>Основные технические характеристики </vt:lpstr>
      <vt:lpstr>Микропроцессорные комплект (чипсет)</vt:lpstr>
      <vt:lpstr>Шины</vt:lpstr>
      <vt:lpstr>Постоянное запоминающее устройство (ПЗУ)</vt:lpstr>
      <vt:lpstr>Жесткий диск </vt:lpstr>
      <vt:lpstr>Технические характеристики</vt:lpstr>
      <vt:lpstr>Основные параметры жесткого диска</vt:lpstr>
      <vt:lpstr>Дисковод для гибких дисков.</vt:lpstr>
      <vt:lpstr>Дисковод для гибких дисков.</vt:lpstr>
      <vt:lpstr>Дисковод компакт-дисков CD</vt:lpstr>
      <vt:lpstr>Видеокарта (видеоадаптер) </vt:lpstr>
      <vt:lpstr>Технические характеристики видеоадаптера</vt:lpstr>
      <vt:lpstr>Основные параметры видеокарты </vt:lpstr>
      <vt:lpstr>Звуковая карта </vt:lpstr>
      <vt:lpstr>Внешние (периферийные) устройства</vt:lpstr>
      <vt:lpstr>Устройства ввода данных </vt:lpstr>
      <vt:lpstr>Устройства ввода графической и командной информации</vt:lpstr>
      <vt:lpstr>Устройства ввода графических данных:</vt:lpstr>
      <vt:lpstr>Сканеры</vt:lpstr>
      <vt:lpstr>Технические характеристики</vt:lpstr>
      <vt:lpstr>Основными параметрами планшетных сканеров является:</vt:lpstr>
      <vt:lpstr>Цифровые фотокамеры </vt:lpstr>
      <vt:lpstr>Устройства вывода информации Монитор</vt:lpstr>
      <vt:lpstr>Основные параметры</vt:lpstr>
      <vt:lpstr>Основные параметры</vt:lpstr>
      <vt:lpstr>Основные характеристики мониторов</vt:lpstr>
      <vt:lpstr>Принтер</vt:lpstr>
      <vt:lpstr>Струйные принтеры.</vt:lpstr>
      <vt:lpstr>Струйные принтеры</vt:lpstr>
      <vt:lpstr>Лазерные принтеры </vt:lpstr>
      <vt:lpstr>Лазерные принтеры </vt:lpstr>
      <vt:lpstr>МФУ</vt:lpstr>
      <vt:lpstr>Основные технические характеристики принтеров</vt:lpstr>
      <vt:lpstr>электронные карты памяти </vt:lpstr>
      <vt:lpstr>Модем</vt:lpstr>
      <vt:lpstr>Конец лекции АО</vt:lpstr>
    </vt:vector>
  </TitlesOfParts>
  <Company>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Аппаратное обеспечение компьютера</dc:title>
  <dc:creator>Pavel</dc:creator>
  <cp:lastModifiedBy>Павел</cp:lastModifiedBy>
  <cp:revision>121</cp:revision>
  <dcterms:created xsi:type="dcterms:W3CDTF">2007-09-28T08:33:19Z</dcterms:created>
  <dcterms:modified xsi:type="dcterms:W3CDTF">2012-04-16T08:23:20Z</dcterms:modified>
</cp:coreProperties>
</file>