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79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9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F5442FA-AB2D-4EE3-9FDA-EB53FF598483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FDB16B0-11D4-48B0-8628-675654336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B8F3-209B-45F6-8070-361B4EB2BB2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B664-2F2F-4930-89B9-59E4FBBC7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F713D-E9D5-439D-B66E-01BE20999558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FEF7D-E685-45CC-9DAC-8619D2BAE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1915D-50BB-430A-A55A-762B4927841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D3E1-8F78-4B3F-8569-8C6F4DE5B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2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D582-3799-4239-8BBA-02144C2A90C7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ABF2-21E6-464A-B750-D811E2967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2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F3A9-E882-4EC7-A098-BDB7055100D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E1FA9-699B-4049-AC11-6BB1F6533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4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5FCD-15E2-458C-A2B2-5ACE5C8DAF6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AFF24-9EE0-474F-9400-C413DD1D3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2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9445-AD1D-42F8-99CD-6ABF8B57802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28781-6E9D-4C77-8C7E-666FBDD3B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92D2-D459-4983-ABFA-58D39B67266A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F218-816E-407C-97B0-7DFC57814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786C-35A2-45C5-AFB2-5D2C87FB47D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B8D71-B301-4F60-AF47-D325C5A67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06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B1F3D-69D8-4F52-A109-F1017F115445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4589D-BD81-40D7-A81D-DE77F637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9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9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69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9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3814BC1E-4E55-4E22-B034-3C5F321962F3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769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9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A6EF03C7-CA50-4331-B247-672FC48D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69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4;&#1087;&#1100;&#1102;&#1090;&#1077;&#1088;&#1085;&#1099;&#1077;%20&#1089;&#1077;&#1090;&#1080;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785813"/>
            <a:ext cx="7772400" cy="188595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/>
              <a:t>Программное обеспечение  (ПО) компьютера </a:t>
            </a:r>
            <a:endParaRPr lang="ru-RU" sz="54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500" y="2857500"/>
            <a:ext cx="7643813" cy="33575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b="1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Программа</a:t>
            </a:r>
            <a:r>
              <a:rPr lang="ru-RU" smtClean="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(program, routine) – упорядоченная последовательность команд (инструкций) компьютера для решения задачи. Конечная цель любой компьютерной программы – управление аппаратными средствами.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latin typeface="Arial" charset="0"/>
              </a:rPr>
              <a:t>Системное программное обеспечение</a:t>
            </a:r>
            <a:r>
              <a:rPr lang="ru-RU" sz="3600" smtClean="0">
                <a:latin typeface="Arial" charset="0"/>
              </a:rPr>
              <a:t> </a:t>
            </a:r>
            <a:endParaRPr lang="ru-RU" sz="3600" b="1" smtClean="0">
              <a:latin typeface="Arial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600200"/>
            <a:ext cx="8497887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Системное программное обеспечение</a:t>
            </a:r>
            <a:r>
              <a:rPr lang="ru-RU" sz="2800" smtClean="0">
                <a:latin typeface="Arial" charset="0"/>
              </a:rPr>
              <a:t> (</a:t>
            </a:r>
            <a:r>
              <a:rPr lang="en-US" sz="2800" smtClean="0">
                <a:latin typeface="Arial" charset="0"/>
              </a:rPr>
              <a:t>system software</a:t>
            </a:r>
            <a:r>
              <a:rPr lang="ru-RU" sz="2800" smtClean="0">
                <a:latin typeface="Arial" charset="0"/>
              </a:rPr>
              <a:t>) – минимальный набор программных средств, обеспечивающих работу компьютера.</a:t>
            </a:r>
            <a:endParaRPr lang="ru-RU" smtClean="0">
              <a:latin typeface="Arial" charset="0"/>
            </a:endParaRP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Операционная система</a:t>
            </a:r>
            <a:r>
              <a:rPr lang="ru-RU" sz="2800" smtClean="0">
                <a:latin typeface="Arial" charset="0"/>
              </a:rPr>
              <a:t> (</a:t>
            </a:r>
            <a:r>
              <a:rPr lang="en-US" sz="2800" smtClean="0">
                <a:latin typeface="Arial" charset="0"/>
              </a:rPr>
              <a:t>operating system</a:t>
            </a:r>
            <a:r>
              <a:rPr lang="ru-RU" sz="2800" smtClean="0">
                <a:latin typeface="Arial" charset="0"/>
              </a:rPr>
              <a:t>) – набор программ, обеспечивающих работоспособность компьютерной системы, управление аппаратурой и прикладными программами, интерфейс с пользователем.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0"/>
            <a:ext cx="85407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Arial" charset="0"/>
              </a:rPr>
              <a:t>Основные операционные системы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625" y="785813"/>
            <a:ext cx="8501063" cy="5956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Arial" charset="0"/>
              </a:rPr>
              <a:t>Пользовательские ОС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MS</a:t>
            </a:r>
            <a:r>
              <a:rPr lang="ru-RU" sz="2400" b="1" dirty="0" smtClean="0"/>
              <a:t>-</a:t>
            </a:r>
            <a:r>
              <a:rPr lang="en-US" sz="2400" b="1" dirty="0" smtClean="0"/>
              <a:t>DOS</a:t>
            </a:r>
            <a:r>
              <a:rPr lang="ru-RU" sz="2400" dirty="0" smtClean="0"/>
              <a:t> (</a:t>
            </a:r>
            <a:r>
              <a:rPr lang="en-US" sz="2400" dirty="0" smtClean="0"/>
              <a:t>Microsoft Disk Operating System</a:t>
            </a:r>
            <a:r>
              <a:rPr lang="ru-RU" sz="2400" dirty="0" smtClean="0"/>
              <a:t>, фирма  </a:t>
            </a:r>
            <a:r>
              <a:rPr lang="en-US" sz="2400" dirty="0" smtClean="0"/>
              <a:t>Microsoft</a:t>
            </a:r>
            <a:r>
              <a:rPr lang="ru-RU" sz="2400" dirty="0" smtClean="0"/>
              <a:t>); </a:t>
            </a:r>
            <a:r>
              <a:rPr lang="ru-RU" sz="2400" b="1" dirty="0" smtClean="0">
                <a:latin typeface="Arial" charset="0"/>
              </a:rPr>
              <a:t>Командная ОС</a:t>
            </a:r>
            <a:r>
              <a:rPr lang="ru-RU" sz="2400" dirty="0" smtClean="0">
                <a:latin typeface="Arial" charset="0"/>
              </a:rPr>
              <a:t>. (В</a:t>
            </a:r>
            <a:r>
              <a:rPr lang="ru-RU" sz="2400" dirty="0" smtClean="0"/>
              <a:t> настоящее время устарела.</a:t>
            </a:r>
            <a:r>
              <a:rPr lang="ru-RU" sz="2400" dirty="0" smtClean="0">
                <a:latin typeface="Arial" charset="0"/>
              </a:rPr>
              <a:t>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Windows 95, Windows 98,; </a:t>
            </a:r>
            <a:r>
              <a:rPr lang="en-US" sz="2400" b="1" dirty="0" smtClean="0"/>
              <a:t>Windows XP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b="1" dirty="0" smtClean="0">
                <a:latin typeface="Arial" charset="0"/>
              </a:rPr>
              <a:t>Windows Vista</a:t>
            </a:r>
            <a:r>
              <a:rPr lang="en-US" sz="2400" dirty="0" smtClean="0"/>
              <a:t> (</a:t>
            </a:r>
            <a:r>
              <a:rPr lang="ru-RU" sz="2400" dirty="0" smtClean="0"/>
              <a:t>фирма</a:t>
            </a:r>
            <a:r>
              <a:rPr lang="en-US" sz="2400" dirty="0" smtClean="0"/>
              <a:t>  Microsoft), </a:t>
            </a:r>
            <a:r>
              <a:rPr lang="en-US" sz="2400" b="1" dirty="0" smtClean="0"/>
              <a:t>Windows 7</a:t>
            </a:r>
            <a:r>
              <a:rPr lang="en-US" sz="2400" dirty="0" smtClean="0"/>
              <a:t> – </a:t>
            </a:r>
            <a:r>
              <a:rPr lang="ru-RU" sz="2400" dirty="0" smtClean="0">
                <a:latin typeface="Arial" charset="0"/>
              </a:rPr>
              <a:t>мировой лидер ОС. Закрытая, графическая и очень дорогая ОС.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Linux</a:t>
            </a:r>
            <a:r>
              <a:rPr lang="en-US" sz="2400" dirty="0" smtClean="0"/>
              <a:t> (</a:t>
            </a:r>
            <a:r>
              <a:rPr lang="en-US" sz="2400" dirty="0" err="1" smtClean="0"/>
              <a:t>разр</a:t>
            </a:r>
            <a:r>
              <a:rPr lang="ru-RU" sz="2400" dirty="0" smtClean="0">
                <a:latin typeface="Arial" charset="0"/>
              </a:rPr>
              <a:t>а</a:t>
            </a:r>
            <a:r>
              <a:rPr lang="en-US" sz="2400" dirty="0" err="1" smtClean="0"/>
              <a:t>ботчик</a:t>
            </a:r>
            <a:r>
              <a:rPr lang="en-US" sz="2400" dirty="0" smtClean="0"/>
              <a:t> </a:t>
            </a:r>
            <a:r>
              <a:rPr lang="en-US" sz="2400" dirty="0" err="1" smtClean="0"/>
              <a:t>Линус</a:t>
            </a:r>
            <a:r>
              <a:rPr lang="en-US" sz="2400" dirty="0" smtClean="0"/>
              <a:t> </a:t>
            </a:r>
            <a:r>
              <a:rPr lang="en-US" sz="2400" dirty="0" err="1" smtClean="0"/>
              <a:t>Торвальдс</a:t>
            </a:r>
            <a:r>
              <a:rPr lang="en-US" sz="2400" dirty="0" smtClean="0"/>
              <a:t>)</a:t>
            </a:r>
            <a:r>
              <a:rPr lang="ru-RU" sz="2400" dirty="0" smtClean="0">
                <a:latin typeface="Arial" charset="0"/>
              </a:rPr>
              <a:t>. - Наиболее активно развивающаяся, открытая, бесплатная ОС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Arial" charset="0"/>
              </a:rPr>
              <a:t>Mac OS</a:t>
            </a:r>
            <a:r>
              <a:rPr lang="ru-RU" sz="2400" b="1" dirty="0" smtClean="0">
                <a:latin typeface="Arial" charset="0"/>
              </a:rPr>
              <a:t> 10</a:t>
            </a:r>
            <a:r>
              <a:rPr lang="ru-RU" sz="2400" dirty="0" smtClean="0">
                <a:latin typeface="Arial" charset="0"/>
              </a:rPr>
              <a:t>.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Применяется на компьютерах фирмы </a:t>
            </a:r>
            <a:r>
              <a:rPr lang="en-US" sz="2400" dirty="0" smtClean="0">
                <a:latin typeface="Arial" charset="0"/>
              </a:rPr>
              <a:t>Apple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400" b="1" dirty="0" smtClean="0"/>
              <a:t>Android </a:t>
            </a:r>
            <a:r>
              <a:rPr lang="en-US" sz="2800" dirty="0"/>
              <a:t>-</a:t>
            </a:r>
            <a:r>
              <a:rPr lang="en-US" sz="2400" b="1" dirty="0"/>
              <a:t> </a:t>
            </a:r>
            <a:r>
              <a:rPr lang="ru-RU" sz="2000" dirty="0">
                <a:effectLst/>
              </a:rPr>
              <a:t>операционная система для коммуникаторов, планшетных компьютеров, цифровых проигрывателей, наручных часов, </a:t>
            </a:r>
            <a:r>
              <a:rPr lang="ru-RU" sz="2000" dirty="0" err="1">
                <a:effectLst/>
              </a:rPr>
              <a:t>нетбуков</a:t>
            </a:r>
            <a:r>
              <a:rPr lang="ru-RU" sz="2000" dirty="0">
                <a:effectLst/>
              </a:rPr>
              <a:t> и </a:t>
            </a:r>
            <a:r>
              <a:rPr lang="ru-RU" sz="2000" dirty="0" err="1">
                <a:effectLst/>
              </a:rPr>
              <a:t>смартбуков</a:t>
            </a:r>
            <a:r>
              <a:rPr lang="ru-RU" sz="2000" dirty="0">
                <a:effectLst/>
              </a:rPr>
              <a:t>, основанная на ядре </a:t>
            </a:r>
            <a:r>
              <a:rPr lang="ru-RU" sz="2000" dirty="0" err="1">
                <a:effectLst/>
              </a:rPr>
              <a:t>Linux</a:t>
            </a:r>
            <a:r>
              <a:rPr lang="en-US" sz="2000" dirty="0">
                <a:effectLst/>
              </a:rPr>
              <a:t>. </a:t>
            </a:r>
            <a:r>
              <a:rPr lang="en-US" sz="2000" dirty="0" smtClean="0">
                <a:effectLst/>
              </a:rPr>
              <a:t>(Google)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Arial" charset="0"/>
              </a:rPr>
              <a:t>Сетевые ОС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Windows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NT </a:t>
            </a:r>
            <a:r>
              <a:rPr lang="ru-RU" sz="2400" dirty="0" smtClean="0">
                <a:latin typeface="Arial" charset="0"/>
              </a:rPr>
              <a:t>; </a:t>
            </a:r>
            <a:r>
              <a:rPr lang="en-US" sz="2400" dirty="0" smtClean="0"/>
              <a:t>Windows 2000; </a:t>
            </a:r>
            <a:r>
              <a:rPr lang="en-US" sz="2400" b="1" dirty="0" smtClean="0">
                <a:latin typeface="Arial" charset="0"/>
              </a:rPr>
              <a:t>Windows Server 2003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UNIX</a:t>
            </a:r>
            <a:r>
              <a:rPr lang="en-US" sz="2400" dirty="0" smtClean="0"/>
              <a:t> (</a:t>
            </a:r>
            <a:r>
              <a:rPr lang="ru-RU" sz="2400" dirty="0" smtClean="0"/>
              <a:t>фирма</a:t>
            </a:r>
            <a:r>
              <a:rPr lang="en-US" sz="2400" dirty="0" smtClean="0"/>
              <a:t> Bell Laboratories)</a:t>
            </a:r>
            <a:r>
              <a:rPr lang="ru-RU" sz="2400" dirty="0" smtClean="0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Операционные оболочки и файловые менеджеры.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Операционные оболочки</a:t>
            </a:r>
            <a:r>
              <a:rPr lang="ru-RU" sz="2400" smtClean="0">
                <a:latin typeface="Arial" charset="0"/>
              </a:rPr>
              <a:t> – специальные программы, предназначенные для облегчения общения пользователя с командами операционной системы: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Norton Commander</a:t>
            </a:r>
            <a:r>
              <a:rPr lang="en-US" sz="2400" smtClean="0"/>
              <a:t> (NC)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Windows</a:t>
            </a:r>
            <a:r>
              <a:rPr lang="ru-RU" sz="2400" b="1" smtClean="0"/>
              <a:t> 3.1 – </a:t>
            </a:r>
            <a:r>
              <a:rPr lang="en-US" sz="2400" b="1" smtClean="0"/>
              <a:t>Windows</a:t>
            </a:r>
            <a:r>
              <a:rPr lang="ru-RU" sz="2400" b="1" smtClean="0"/>
              <a:t> 3.11</a:t>
            </a:r>
            <a:r>
              <a:rPr lang="ru-RU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DOS Navigator</a:t>
            </a:r>
            <a:r>
              <a:rPr lang="en-US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 charset="0"/>
              </a:rPr>
              <a:t>Volkov </a:t>
            </a:r>
            <a:r>
              <a:rPr lang="en-US" sz="2400" b="1" smtClean="0"/>
              <a:t>Commander (VC)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Файловые менеджеры</a:t>
            </a:r>
            <a:r>
              <a:rPr lang="ru-RU" sz="2400" smtClean="0">
                <a:latin typeface="Arial" charset="0"/>
              </a:rPr>
              <a:t> служат для выполнения базовых приемов работы с файлами (копирование, перемещение, переименование, поиск, сортировка, пересылка, просмотр)</a:t>
            </a:r>
            <a:r>
              <a:rPr lang="ru-RU" sz="2400" smtClean="0"/>
              <a:t> 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Arial" charset="0"/>
              </a:rPr>
              <a:t>Мой компьютер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smtClean="0">
                <a:latin typeface="Arial" charset="0"/>
              </a:rPr>
              <a:t>Проводник </a:t>
            </a:r>
            <a:r>
              <a:rPr lang="en-US" sz="2400" b="1" smtClean="0">
                <a:latin typeface="Arial" charset="0"/>
              </a:rPr>
              <a:t>(Explorer)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 charset="0"/>
              </a:rPr>
              <a:t>FAR Menedger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Windows Commander</a:t>
            </a:r>
            <a:r>
              <a:rPr lang="en-US" sz="2400" smtClean="0"/>
              <a:t> </a:t>
            </a:r>
            <a:endParaRPr lang="ru-RU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4889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Служебное программное обеспечение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latin typeface="Arial" charset="0"/>
              </a:rPr>
              <a:t>Расширением системного программного обеспечения компьютера является набор сервисных, дополнительно устанавливаемых программ, которые можно классифицировать по функциональному признаку следующим образом: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программы-утилиты</a:t>
            </a:r>
            <a:r>
              <a:rPr lang="en-US" sz="2800" b="1" smtClean="0">
                <a:latin typeface="Arial" charset="0"/>
              </a:rPr>
              <a:t> </a:t>
            </a:r>
            <a:r>
              <a:rPr lang="en-US" sz="2800" smtClean="0">
                <a:latin typeface="Arial" charset="0"/>
              </a:rPr>
              <a:t>(Norton Utility, </a:t>
            </a:r>
            <a:r>
              <a:rPr lang="ru-RU" sz="2800" smtClean="0">
                <a:latin typeface="Arial" charset="0"/>
              </a:rPr>
              <a:t>программы работы с дисками, тестовые программы, настроечные и.д.)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антивирусные программы;</a:t>
            </a:r>
          </a:p>
          <a:p>
            <a:pPr eaLnBrk="1" hangingPunct="1">
              <a:defRPr/>
            </a:pPr>
            <a:r>
              <a:rPr lang="ru-RU" sz="2800" b="1" smtClean="0">
                <a:latin typeface="Arial" charset="0"/>
              </a:rPr>
              <a:t>программы-архиваторы</a:t>
            </a:r>
            <a:r>
              <a:rPr lang="ru-RU" sz="2800" smtClean="0">
                <a:latin typeface="Arial" charset="0"/>
              </a:rPr>
              <a:t>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Языки программирования (Инструментальное ПО)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latin typeface="Arial" charset="0"/>
              </a:rPr>
              <a:t>Служат для написания новых программ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400" b="1" smtClean="0">
                <a:latin typeface="Arial" charset="0"/>
              </a:rPr>
              <a:t>Языки программирования низкого уровня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latin typeface="Arial" charset="0"/>
              </a:rPr>
              <a:t>Программы для первых компьютеров приходилось писать на </a:t>
            </a:r>
            <a:r>
              <a:rPr lang="ru-RU" sz="2800" b="1" i="1" smtClean="0">
                <a:latin typeface="Arial" charset="0"/>
              </a:rPr>
              <a:t>машинном языке</a:t>
            </a:r>
            <a:r>
              <a:rPr lang="ru-RU" sz="2800" i="1" smtClean="0">
                <a:latin typeface="Arial" charset="0"/>
              </a:rPr>
              <a:t>, </a:t>
            </a:r>
            <a:r>
              <a:rPr lang="ru-RU" sz="2800" smtClean="0">
                <a:latin typeface="Arial" charset="0"/>
              </a:rPr>
              <a:t>т.е. в кодах, непосредственно воспринимаемых компьютером.</a:t>
            </a:r>
            <a:r>
              <a:rPr lang="ru-RU" sz="2800" smtClean="0"/>
              <a:t> </a:t>
            </a: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latin typeface="Arial" charset="0"/>
              </a:rPr>
              <a:t>Язык с использованием мнемонических обозначений машинных команд, имен точек программы и т.д.</a:t>
            </a:r>
            <a:r>
              <a:rPr lang="ru-RU" sz="2800" smtClean="0"/>
              <a:t> </a:t>
            </a:r>
            <a:r>
              <a:rPr lang="ru-RU" sz="2800" smtClean="0">
                <a:latin typeface="Arial" charset="0"/>
              </a:rPr>
              <a:t>Такой язык для написания программ называется </a:t>
            </a:r>
            <a:r>
              <a:rPr lang="ru-RU" sz="2800" b="1" i="1" smtClean="0">
                <a:latin typeface="Arial" charset="0"/>
              </a:rPr>
              <a:t>автокодом</a:t>
            </a:r>
            <a:r>
              <a:rPr lang="ru-RU" sz="2800" i="1" smtClean="0">
                <a:latin typeface="Arial" charset="0"/>
              </a:rPr>
              <a:t>, </a:t>
            </a:r>
            <a:r>
              <a:rPr lang="ru-RU" sz="2800" smtClean="0">
                <a:latin typeface="Arial" charset="0"/>
              </a:rPr>
              <a:t>или языком </a:t>
            </a:r>
            <a:r>
              <a:rPr lang="ru-RU" sz="2800" b="1" i="1" smtClean="0">
                <a:latin typeface="Arial" charset="0"/>
              </a:rPr>
              <a:t>ассемблера.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latin typeface="Arial" charset="0"/>
              </a:rPr>
              <a:t>Языки программирования высокого уровня</a:t>
            </a:r>
            <a:r>
              <a:rPr lang="ru-RU" sz="4000" smtClean="0"/>
              <a:t> 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удобные и понятные для человека языки составления программ.</a:t>
            </a:r>
            <a:r>
              <a:rPr lang="ru-RU" sz="2400" smtClean="0"/>
              <a:t> 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Программы на языках высокого уровня либо преобразуются в программы, состоящие из машинных команд до запуска этих программ на выполнение т.е. создаётся запускаемый модуль. (это делается с помощью специальных программ, называемых </a:t>
            </a:r>
            <a:r>
              <a:rPr lang="ru-RU" sz="2400" i="1" smtClean="0">
                <a:latin typeface="Arial" charset="0"/>
              </a:rPr>
              <a:t>трансляторами </a:t>
            </a:r>
            <a:r>
              <a:rPr lang="ru-RU" sz="2400" smtClean="0">
                <a:latin typeface="Arial" charset="0"/>
              </a:rPr>
              <a:t>или </a:t>
            </a:r>
            <a:r>
              <a:rPr lang="ru-RU" sz="2400" i="1" smtClean="0">
                <a:latin typeface="Arial" charset="0"/>
              </a:rPr>
              <a:t>компиляторами),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latin typeface="Arial" charset="0"/>
              </a:rPr>
              <a:t>либо интерпретируются с помощью программ-</a:t>
            </a:r>
            <a:r>
              <a:rPr lang="ru-RU" sz="2400" i="1" smtClean="0">
                <a:latin typeface="Arial" charset="0"/>
              </a:rPr>
              <a:t>интерпретаторов. </a:t>
            </a:r>
            <a:r>
              <a:rPr lang="ru-RU" sz="2400" smtClean="0">
                <a:latin typeface="Arial" charset="0"/>
              </a:rPr>
              <a:t>Программа запускается на выполнение в виде текста и в процессе выполнения программы происходит создание машинных кодов.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latin typeface="Arial" charset="0"/>
              </a:rPr>
              <a:t>Классификации языков программирования высокого уровня.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341438"/>
            <a:ext cx="8540750" cy="4902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800" b="1" smtClean="0"/>
              <a:t>процедурные</a:t>
            </a:r>
            <a:r>
              <a:rPr lang="ru-RU" sz="1800" smtClean="0"/>
              <a:t> и </a:t>
            </a:r>
            <a:r>
              <a:rPr lang="ru-RU" sz="1800" b="1" smtClean="0"/>
              <a:t>непроцедурные (декларативные)</a:t>
            </a:r>
            <a:r>
              <a:rPr lang="ru-RU" sz="180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1800" smtClean="0"/>
              <a:t>Процедурное программирование возникло на заре вычислительной техники и получило широкое распространение. В процедурных языках программа явно описывает действия, которые необходимо выполнить, а результат задается только способом получения его при помощи некоторой процедуры, которая представляет собой определенную последовательность действий. </a:t>
            </a:r>
          </a:p>
          <a:p>
            <a:pPr>
              <a:lnSpc>
                <a:spcPct val="80000"/>
              </a:lnSpc>
              <a:defRPr/>
            </a:pPr>
            <a:r>
              <a:rPr lang="ru-RU" sz="1800" smtClean="0"/>
              <a:t>Среди процедурных языков выделяют в свою очередь </a:t>
            </a:r>
            <a:r>
              <a:rPr lang="ru-RU" sz="1800" b="1" smtClean="0"/>
              <a:t>структурные</a:t>
            </a:r>
            <a:r>
              <a:rPr lang="ru-RU" sz="1800" smtClean="0"/>
              <a:t> и </a:t>
            </a:r>
            <a:r>
              <a:rPr lang="ru-RU" sz="1800" b="1" smtClean="0"/>
              <a:t>операционные</a:t>
            </a:r>
            <a:r>
              <a:rPr lang="ru-RU" sz="1800" smtClean="0"/>
              <a:t> </a:t>
            </a:r>
            <a:r>
              <a:rPr lang="ru-RU" sz="1800" b="1" smtClean="0"/>
              <a:t>языки</a:t>
            </a:r>
            <a:r>
              <a:rPr lang="ru-RU" sz="1800" smtClean="0"/>
              <a:t>. В структурных языках одним оператором записываются целые алгоритмические структуры: ветвления, циклы и т.д. В операционных языках для этого используются несколько операций. Широко распространены следующие структурные языки: Паскаль, Си, Ада, ПЛ/1. Среди операционных известны Фортран, Бейсик, Фокал.</a:t>
            </a:r>
            <a:endParaRPr lang="ru-RU" sz="1800" b="1" smtClean="0"/>
          </a:p>
          <a:p>
            <a:pPr>
              <a:lnSpc>
                <a:spcPct val="80000"/>
              </a:lnSpc>
              <a:defRPr/>
            </a:pPr>
            <a:r>
              <a:rPr lang="ru-RU" sz="1800" b="1" smtClean="0"/>
              <a:t>Непроцедрное</a:t>
            </a:r>
            <a:r>
              <a:rPr lang="ru-RU" sz="1800" smtClean="0"/>
              <a:t> (</a:t>
            </a:r>
            <a:r>
              <a:rPr lang="ru-RU" sz="1800" b="1" smtClean="0"/>
              <a:t>декларативное</a:t>
            </a:r>
            <a:r>
              <a:rPr lang="ru-RU" sz="1800" smtClean="0"/>
              <a:t>) программирование появилось в начале 70-х годов 20 века, но стремительное его развитие началось в 80-е годы, когда был разработан японский проект создания ЭВМ пятого поколения, целью которого явилась подготовка почвы для создания интеллектуальных машин. К непроцедурному программированию относятся </a:t>
            </a:r>
            <a:r>
              <a:rPr lang="ru-RU" sz="1800" b="1" smtClean="0"/>
              <a:t>функциональные</a:t>
            </a:r>
            <a:r>
              <a:rPr lang="ru-RU" sz="1800" smtClean="0"/>
              <a:t> и </a:t>
            </a:r>
            <a:r>
              <a:rPr lang="ru-RU" sz="1800" b="1" smtClean="0"/>
              <a:t>логические</a:t>
            </a:r>
            <a:r>
              <a:rPr lang="ru-RU" sz="1800" smtClean="0"/>
              <a:t> языки. </a:t>
            </a:r>
            <a:r>
              <a:rPr lang="ru-RU" sz="1800" b="1" smtClean="0"/>
              <a:t>Пролог яркий представитель декларативного языка программирования.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sz="3200" smtClean="0">
                <a:latin typeface="Arial" charset="0"/>
              </a:rPr>
              <a:t>Классификации языков программирования высокого уровня.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>
                <a:effectLst/>
              </a:rPr>
              <a:t>Можно выделить еще один класс языков программирования - </a:t>
            </a:r>
            <a:r>
              <a:rPr lang="ru-RU" sz="1800" b="1" smtClean="0">
                <a:effectLst/>
              </a:rPr>
              <a:t>объектно</a:t>
            </a:r>
            <a:r>
              <a:rPr lang="ru-RU" sz="1800" smtClean="0">
                <a:effectLst/>
              </a:rPr>
              <a:t>-</a:t>
            </a:r>
            <a:r>
              <a:rPr lang="ru-RU" sz="1800" b="1" smtClean="0">
                <a:effectLst/>
              </a:rPr>
              <a:t>ориентированные</a:t>
            </a:r>
            <a:r>
              <a:rPr lang="ru-RU" sz="1800" smtClean="0">
                <a:effectLst/>
              </a:rPr>
              <a:t> </a:t>
            </a:r>
            <a:r>
              <a:rPr lang="ru-RU" sz="1800" b="1" smtClean="0">
                <a:effectLst/>
              </a:rPr>
              <a:t>языки</a:t>
            </a:r>
            <a:r>
              <a:rPr lang="ru-RU" sz="1800" smtClean="0">
                <a:effectLst/>
              </a:rPr>
              <a:t> </a:t>
            </a:r>
            <a:r>
              <a:rPr lang="ru-RU" sz="1800" b="1" smtClean="0">
                <a:effectLst/>
              </a:rPr>
              <a:t>высокого</a:t>
            </a:r>
            <a:r>
              <a:rPr lang="ru-RU" sz="1800" smtClean="0">
                <a:effectLst/>
              </a:rPr>
              <a:t> </a:t>
            </a:r>
            <a:r>
              <a:rPr lang="ru-RU" sz="1800" b="1" smtClean="0">
                <a:effectLst/>
              </a:rPr>
              <a:t>уровня.</a:t>
            </a:r>
            <a:r>
              <a:rPr lang="ru-RU" sz="1800" smtClean="0">
                <a:effectLst/>
              </a:rPr>
              <a:t> На таких языках не описывают подробной последовательности действий для решения задачи, хотя они содержат элементы процедурного программирования. Объектно-ориентированные языки, благодаря богатому пользовательскому интерфейсу, предлагают человеку решить задачу в удобной для него форме. Примером такого языка может служить язык программирования визуального общения Object Pascal.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effectLst/>
              </a:rPr>
              <a:t>Языки описания сценариев</a:t>
            </a:r>
            <a:r>
              <a:rPr lang="ru-RU" sz="1800" smtClean="0">
                <a:effectLst/>
              </a:rPr>
              <a:t>, такие как Perl, Python, Rexx, Tcl и языки оболочек UNIX, предполагают стиль программирования, весьма отличный от характерного для языков системного уровня. Они предназначаются не для написания приложения с нуля, а для комбинирования компонентов, набор которых создается заранее при помощи других языков. Развитие и рост популярности Internet также способствовали распространению языков описания сценариев. Так, для написания сценариев широко употребляется язык Perl, а среди разработчиков Web-страниц популярен JavaScript.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603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latin typeface="Arial" charset="0"/>
              </a:rPr>
              <a:t>Прикладное программное обеспечение</a:t>
            </a:r>
            <a:r>
              <a:rPr lang="ru-RU" sz="4000" smtClean="0"/>
              <a:t> 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latin typeface="Arial" charset="0"/>
              </a:rPr>
              <a:t>Пакет программ необходимы пользователю для его работы:</a:t>
            </a:r>
            <a:r>
              <a:rPr lang="en-US" sz="2800" smtClean="0">
                <a:latin typeface="Arial" charset="0"/>
              </a:rPr>
              <a:t>  </a:t>
            </a:r>
            <a:r>
              <a:rPr lang="ru-RU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офисные пакеты;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графические редакторы;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программы распознавания текста;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программы обработки данных;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программы-переводчики;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мультимедиа-программы;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программы для работы в Интернете;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latin typeface="Arial" charset="0"/>
              </a:rPr>
              <a:t>И т.д.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38" y="714375"/>
            <a:ext cx="7772400" cy="1736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Конец лекции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857250" y="3886200"/>
            <a:ext cx="7715250" cy="17526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hlinkClick r:id="rId2" action="ppaction://hlinkpres?slideindex=1&amp;slidetitle="/>
              </a:rPr>
              <a:t>Лекция № 4 . Компьютерные сети</a:t>
            </a:r>
            <a:endParaRPr lang="ru-RU" dirty="0" smtClean="0"/>
          </a:p>
          <a:p>
            <a:pPr>
              <a:defRPr/>
            </a:pPr>
            <a:r>
              <a:rPr lang="ru-RU" dirty="0" smtClean="0">
                <a:hlinkClick r:id="" action="ppaction://hlinkshowjump?jump=endshow"/>
              </a:rPr>
              <a:t>Закончить демонстрацию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142875"/>
            <a:ext cx="8229600" cy="1071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Пример программы написанной на языке FOXPRO 8.0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143000"/>
            <a:ext cx="8229600" cy="5715000"/>
          </a:xfrm>
        </p:spPr>
        <p:txBody>
          <a:bodyPr/>
          <a:lstStyle/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CLEAR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1 TO i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0 TO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STORE 0 TO x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5,20 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Программа для вывода таблицы умножения до 10 на заданное число"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@ 7,30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Введите число для таблицы умножения"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get x picture "9"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IF x &lt;=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OR x&gt;10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9,20 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Можно вводить числа только от 1 до 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@ 7,30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say "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Введите число для таблицы умножения"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get x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endif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 WHILE i&lt;=10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= x*i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11+i,30 say x picture "9"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11+i,32 say " * 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11+i,36 say i picture "99"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11+i,39 say " = 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@ 11+i,43 say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rez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picture "99"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i=i+1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ENDDO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72063" y="274638"/>
            <a:ext cx="3614737" cy="22256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Блок схема программы</a:t>
            </a:r>
          </a:p>
        </p:txBody>
      </p:sp>
      <p:grpSp>
        <p:nvGrpSpPr>
          <p:cNvPr id="5123" name="Group 39"/>
          <p:cNvGrpSpPr>
            <a:grpSpLocks/>
          </p:cNvGrpSpPr>
          <p:nvPr/>
        </p:nvGrpSpPr>
        <p:grpSpPr bwMode="auto">
          <a:xfrm>
            <a:off x="1143000" y="214313"/>
            <a:ext cx="3643313" cy="6435725"/>
            <a:chOff x="2250" y="1748"/>
            <a:chExt cx="4306" cy="7388"/>
          </a:xfrm>
        </p:grpSpPr>
        <p:grpSp>
          <p:nvGrpSpPr>
            <p:cNvPr id="5128" name="Group 40"/>
            <p:cNvGrpSpPr>
              <a:grpSpLocks/>
            </p:cNvGrpSpPr>
            <p:nvPr/>
          </p:nvGrpSpPr>
          <p:grpSpPr bwMode="auto">
            <a:xfrm>
              <a:off x="5859" y="2356"/>
              <a:ext cx="697" cy="5107"/>
              <a:chOff x="5859" y="2356"/>
              <a:chExt cx="697" cy="5107"/>
            </a:xfrm>
          </p:grpSpPr>
          <p:cxnSp>
            <p:nvCxnSpPr>
              <p:cNvPr id="5147" name="AutoShape 41"/>
              <p:cNvCxnSpPr>
                <a:cxnSpLocks noChangeShapeType="1"/>
              </p:cNvCxnSpPr>
              <p:nvPr/>
            </p:nvCxnSpPr>
            <p:spPr bwMode="auto">
              <a:xfrm>
                <a:off x="6242" y="2356"/>
                <a:ext cx="1" cy="187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48" name="AutoShape 42"/>
              <p:cNvCxnSpPr>
                <a:cxnSpLocks noChangeShapeType="1"/>
              </p:cNvCxnSpPr>
              <p:nvPr/>
            </p:nvCxnSpPr>
            <p:spPr bwMode="auto">
              <a:xfrm>
                <a:off x="5859" y="7463"/>
                <a:ext cx="697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129" name="Group 43"/>
            <p:cNvGrpSpPr>
              <a:grpSpLocks/>
            </p:cNvGrpSpPr>
            <p:nvPr/>
          </p:nvGrpSpPr>
          <p:grpSpPr bwMode="auto">
            <a:xfrm>
              <a:off x="2250" y="1748"/>
              <a:ext cx="4306" cy="7388"/>
              <a:chOff x="2250" y="1748"/>
              <a:chExt cx="4306" cy="7388"/>
            </a:xfrm>
          </p:grpSpPr>
          <p:sp>
            <p:nvSpPr>
              <p:cNvPr id="5130" name="AutoShape 44"/>
              <p:cNvSpPr>
                <a:spLocks noChangeArrowheads="1"/>
              </p:cNvSpPr>
              <p:nvPr/>
            </p:nvSpPr>
            <p:spPr bwMode="auto">
              <a:xfrm>
                <a:off x="2250" y="6744"/>
                <a:ext cx="3609" cy="1440"/>
              </a:xfrm>
              <a:prstGeom prst="flowChartDecision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ru-RU" sz="1600">
                    <a:latin typeface="Calibri" pitchFamily="34" charset="0"/>
                  </a:rPr>
                  <a:t>Проверка условия окончания </a:t>
                </a:r>
                <a:endParaRPr lang="ru-RU" sz="1600">
                  <a:latin typeface="Arial" charset="0"/>
                </a:endParaRPr>
              </a:p>
            </p:txBody>
          </p:sp>
          <p:sp>
            <p:nvSpPr>
              <p:cNvPr id="5131" name="AutoShape 45"/>
              <p:cNvSpPr>
                <a:spLocks noChangeArrowheads="1"/>
              </p:cNvSpPr>
              <p:nvPr/>
            </p:nvSpPr>
            <p:spPr bwMode="auto">
              <a:xfrm>
                <a:off x="2841" y="8472"/>
                <a:ext cx="2363" cy="664"/>
              </a:xfrm>
              <a:prstGeom prst="flowChartAlternateProcess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ru-RU" sz="1600">
                    <a:latin typeface="Calibri" pitchFamily="34" charset="0"/>
                  </a:rPr>
                  <a:t>Окончание программы</a:t>
                </a:r>
                <a:endParaRPr lang="ru-RU" sz="1600">
                  <a:latin typeface="Arial" charset="0"/>
                </a:endParaRPr>
              </a:p>
            </p:txBody>
          </p:sp>
          <p:cxnSp>
            <p:nvCxnSpPr>
              <p:cNvPr id="5132" name="AutoShape 46"/>
              <p:cNvCxnSpPr>
                <a:cxnSpLocks noChangeShapeType="1"/>
                <a:stCxn id="5136" idx="2"/>
                <a:endCxn id="5130" idx="0"/>
              </p:cNvCxnSpPr>
              <p:nvPr/>
            </p:nvCxnSpPr>
            <p:spPr bwMode="auto">
              <a:xfrm rot="16200000" flipH="1">
                <a:off x="3835" y="6525"/>
                <a:ext cx="428" cy="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133" name="Group 47"/>
              <p:cNvGrpSpPr>
                <a:grpSpLocks/>
              </p:cNvGrpSpPr>
              <p:nvPr/>
            </p:nvGrpSpPr>
            <p:grpSpPr bwMode="auto">
              <a:xfrm>
                <a:off x="2250" y="1748"/>
                <a:ext cx="4306" cy="5716"/>
                <a:chOff x="2250" y="1748"/>
                <a:chExt cx="4306" cy="5716"/>
              </a:xfrm>
            </p:grpSpPr>
            <p:sp>
              <p:nvSpPr>
                <p:cNvPr id="5135" name="AutoShape 48"/>
                <p:cNvSpPr>
                  <a:spLocks noChangeArrowheads="1"/>
                </p:cNvSpPr>
                <p:nvPr/>
              </p:nvSpPr>
              <p:spPr bwMode="auto">
                <a:xfrm>
                  <a:off x="2250" y="3436"/>
                  <a:ext cx="3546" cy="1531"/>
                </a:xfrm>
                <a:prstGeom prst="flowChartDecision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ru-RU" sz="1600">
                      <a:latin typeface="Calibri" pitchFamily="34" charset="0"/>
                    </a:rPr>
                    <a:t>Проверка правильности ввода данных</a:t>
                  </a:r>
                  <a:endParaRPr lang="ru-RU" sz="1600">
                    <a:latin typeface="Arial" charset="0"/>
                  </a:endParaRPr>
                </a:p>
              </p:txBody>
            </p:sp>
            <p:sp>
              <p:nvSpPr>
                <p:cNvPr id="5136" name="AutoShape 49"/>
                <p:cNvSpPr>
                  <a:spLocks noChangeArrowheads="1"/>
                </p:cNvSpPr>
                <p:nvPr/>
              </p:nvSpPr>
              <p:spPr bwMode="auto">
                <a:xfrm>
                  <a:off x="2925" y="5356"/>
                  <a:ext cx="2237" cy="960"/>
                </a:xfrm>
                <a:prstGeom prst="flowChartProcess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ru-RU" sz="1600">
                      <a:latin typeface="Calibri" pitchFamily="34" charset="0"/>
                    </a:rPr>
                    <a:t>Выполнение расчета и вывод ответа</a:t>
                  </a:r>
                  <a:endParaRPr lang="ru-RU" sz="1600">
                    <a:latin typeface="Arial" charset="0"/>
                  </a:endParaRPr>
                </a:p>
              </p:txBody>
            </p:sp>
            <p:cxnSp>
              <p:nvCxnSpPr>
                <p:cNvPr id="5137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4026" y="3189"/>
                  <a:ext cx="1" cy="29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38" name="AutoShape 51"/>
                <p:cNvCxnSpPr>
                  <a:cxnSpLocks noChangeShapeType="1"/>
                  <a:stCxn id="5135" idx="2"/>
                </p:cNvCxnSpPr>
                <p:nvPr/>
              </p:nvCxnSpPr>
              <p:spPr bwMode="auto">
                <a:xfrm rot="16200000" flipH="1">
                  <a:off x="3846" y="5144"/>
                  <a:ext cx="360" cy="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39" name="AutoShape 52"/>
                <p:cNvCxnSpPr>
                  <a:cxnSpLocks noChangeShapeType="1"/>
                  <a:stCxn id="5135" idx="3"/>
                </p:cNvCxnSpPr>
                <p:nvPr/>
              </p:nvCxnSpPr>
              <p:spPr bwMode="auto">
                <a:xfrm>
                  <a:off x="5795" y="4201"/>
                  <a:ext cx="393" cy="2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5140" name="Group 53"/>
                <p:cNvGrpSpPr>
                  <a:grpSpLocks/>
                </p:cNvGrpSpPr>
                <p:nvPr/>
              </p:nvGrpSpPr>
              <p:grpSpPr bwMode="auto">
                <a:xfrm>
                  <a:off x="2475" y="1748"/>
                  <a:ext cx="3767" cy="1440"/>
                  <a:chOff x="2475" y="1748"/>
                  <a:chExt cx="3767" cy="1440"/>
                </a:xfrm>
              </p:grpSpPr>
              <p:sp>
                <p:nvSpPr>
                  <p:cNvPr id="5143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3179" y="1748"/>
                    <a:ext cx="1517" cy="461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Aft>
                        <a:spcPts val="1000"/>
                      </a:spcAft>
                    </a:pPr>
                    <a:r>
                      <a:rPr lang="ru-RU" sz="1600">
                        <a:latin typeface="Calibri" pitchFamily="34" charset="0"/>
                      </a:rPr>
                      <a:t>Заголовок</a:t>
                    </a:r>
                  </a:p>
                  <a:p>
                    <a:endParaRPr lang="ru-RU" sz="1600">
                      <a:latin typeface="Arial" charset="0"/>
                    </a:endParaRPr>
                  </a:p>
                </p:txBody>
              </p:sp>
              <p:sp>
                <p:nvSpPr>
                  <p:cNvPr id="5144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2475" y="2569"/>
                    <a:ext cx="2813" cy="619"/>
                  </a:xfrm>
                  <a:prstGeom prst="flowChartInputOutpu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Aft>
                        <a:spcPts val="1000"/>
                      </a:spcAft>
                    </a:pPr>
                    <a:r>
                      <a:rPr lang="ru-RU" sz="1600">
                        <a:latin typeface="Calibri" pitchFamily="34" charset="0"/>
                      </a:rPr>
                      <a:t>Ввод данных</a:t>
                    </a:r>
                    <a:endParaRPr lang="ru-RU" sz="1600">
                      <a:latin typeface="Arial" charset="0"/>
                    </a:endParaRPr>
                  </a:p>
                </p:txBody>
              </p:sp>
              <p:cxnSp>
                <p:nvCxnSpPr>
                  <p:cNvPr id="5145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47" y="2209"/>
                    <a:ext cx="0" cy="36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146" name="AutoShape 5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47" y="2356"/>
                    <a:ext cx="229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5141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6556" y="5248"/>
                  <a:ext cx="0" cy="221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42" name="AutoShape 59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26" y="5248"/>
                  <a:ext cx="253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5134" name="AutoShape 60"/>
              <p:cNvCxnSpPr>
                <a:cxnSpLocks noChangeShapeType="1"/>
              </p:cNvCxnSpPr>
              <p:nvPr/>
            </p:nvCxnSpPr>
            <p:spPr bwMode="auto">
              <a:xfrm flipH="1">
                <a:off x="4050" y="8161"/>
                <a:ext cx="1" cy="28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124" name="TextBox 65"/>
          <p:cNvSpPr txBox="1">
            <a:spLocks noChangeArrowheads="1"/>
          </p:cNvSpPr>
          <p:nvPr/>
        </p:nvSpPr>
        <p:spPr bwMode="auto">
          <a:xfrm>
            <a:off x="2643188" y="5715000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да</a:t>
            </a:r>
          </a:p>
        </p:txBody>
      </p:sp>
      <p:sp>
        <p:nvSpPr>
          <p:cNvPr id="5125" name="TextBox 66"/>
          <p:cNvSpPr txBox="1">
            <a:spLocks noChangeArrowheads="1"/>
          </p:cNvSpPr>
          <p:nvPr/>
        </p:nvSpPr>
        <p:spPr bwMode="auto">
          <a:xfrm>
            <a:off x="2643188" y="292893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да</a:t>
            </a:r>
          </a:p>
        </p:txBody>
      </p:sp>
      <p:sp>
        <p:nvSpPr>
          <p:cNvPr id="5126" name="TextBox 67"/>
          <p:cNvSpPr txBox="1">
            <a:spLocks noChangeArrowheads="1"/>
          </p:cNvSpPr>
          <p:nvPr/>
        </p:nvSpPr>
        <p:spPr bwMode="auto">
          <a:xfrm>
            <a:off x="4214813" y="49291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нет</a:t>
            </a:r>
          </a:p>
        </p:txBody>
      </p:sp>
      <p:sp>
        <p:nvSpPr>
          <p:cNvPr id="5127" name="TextBox 68"/>
          <p:cNvSpPr txBox="1">
            <a:spLocks noChangeArrowheads="1"/>
          </p:cNvSpPr>
          <p:nvPr/>
        </p:nvSpPr>
        <p:spPr bwMode="auto">
          <a:xfrm>
            <a:off x="4071938" y="20716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нет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80113" y="228600"/>
            <a:ext cx="286226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Блок схема программы</a:t>
            </a:r>
          </a:p>
        </p:txBody>
      </p:sp>
      <p:grpSp>
        <p:nvGrpSpPr>
          <p:cNvPr id="6147" name="Group 39"/>
          <p:cNvGrpSpPr>
            <a:grpSpLocks/>
          </p:cNvGrpSpPr>
          <p:nvPr/>
        </p:nvGrpSpPr>
        <p:grpSpPr bwMode="auto">
          <a:xfrm>
            <a:off x="1071563" y="214313"/>
            <a:ext cx="3714750" cy="6435725"/>
            <a:chOff x="2166" y="1665"/>
            <a:chExt cx="4390" cy="7471"/>
          </a:xfrm>
        </p:grpSpPr>
        <p:grpSp>
          <p:nvGrpSpPr>
            <p:cNvPr id="6152" name="Group 40"/>
            <p:cNvGrpSpPr>
              <a:grpSpLocks/>
            </p:cNvGrpSpPr>
            <p:nvPr/>
          </p:nvGrpSpPr>
          <p:grpSpPr bwMode="auto">
            <a:xfrm>
              <a:off x="5859" y="2356"/>
              <a:ext cx="697" cy="5107"/>
              <a:chOff x="5859" y="2356"/>
              <a:chExt cx="697" cy="5107"/>
            </a:xfrm>
          </p:grpSpPr>
          <p:cxnSp>
            <p:nvCxnSpPr>
              <p:cNvPr id="6171" name="AutoShape 41"/>
              <p:cNvCxnSpPr>
                <a:cxnSpLocks noChangeShapeType="1"/>
              </p:cNvCxnSpPr>
              <p:nvPr/>
            </p:nvCxnSpPr>
            <p:spPr bwMode="auto">
              <a:xfrm>
                <a:off x="6242" y="2356"/>
                <a:ext cx="1" cy="1878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72" name="AutoShape 42"/>
              <p:cNvCxnSpPr>
                <a:cxnSpLocks noChangeShapeType="1"/>
              </p:cNvCxnSpPr>
              <p:nvPr/>
            </p:nvCxnSpPr>
            <p:spPr bwMode="auto">
              <a:xfrm>
                <a:off x="5859" y="7463"/>
                <a:ext cx="697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153" name="Group 43"/>
            <p:cNvGrpSpPr>
              <a:grpSpLocks/>
            </p:cNvGrpSpPr>
            <p:nvPr/>
          </p:nvGrpSpPr>
          <p:grpSpPr bwMode="auto">
            <a:xfrm>
              <a:off x="2166" y="1665"/>
              <a:ext cx="4390" cy="7471"/>
              <a:chOff x="2166" y="1665"/>
              <a:chExt cx="4390" cy="7471"/>
            </a:xfrm>
          </p:grpSpPr>
          <p:sp>
            <p:nvSpPr>
              <p:cNvPr id="6154" name="AutoShape 44"/>
              <p:cNvSpPr>
                <a:spLocks noChangeArrowheads="1"/>
              </p:cNvSpPr>
              <p:nvPr/>
            </p:nvSpPr>
            <p:spPr bwMode="auto">
              <a:xfrm>
                <a:off x="2250" y="6744"/>
                <a:ext cx="3609" cy="1440"/>
              </a:xfrm>
              <a:prstGeom prst="flowChartDecision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DO WHILE i&lt;=10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ru-RU" sz="1600">
                    <a:latin typeface="Calibri" pitchFamily="34" charset="0"/>
                  </a:rPr>
                  <a:t> </a:t>
                </a:r>
                <a:endParaRPr lang="ru-RU" sz="1600">
                  <a:latin typeface="Arial" charset="0"/>
                </a:endParaRPr>
              </a:p>
            </p:txBody>
          </p:sp>
          <p:sp>
            <p:nvSpPr>
              <p:cNvPr id="6155" name="AutoShape 45"/>
              <p:cNvSpPr>
                <a:spLocks noChangeArrowheads="1"/>
              </p:cNvSpPr>
              <p:nvPr/>
            </p:nvSpPr>
            <p:spPr bwMode="auto">
              <a:xfrm>
                <a:off x="2841" y="8472"/>
                <a:ext cx="2363" cy="664"/>
              </a:xfrm>
              <a:prstGeom prst="flowChartAlternateProcess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600">
                    <a:latin typeface="Calibri" pitchFamily="34" charset="0"/>
                  </a:rPr>
                  <a:t>ENDDO</a:t>
                </a:r>
                <a:endParaRPr lang="ru-RU" sz="1600">
                  <a:latin typeface="Arial" charset="0"/>
                </a:endParaRPr>
              </a:p>
            </p:txBody>
          </p:sp>
          <p:cxnSp>
            <p:nvCxnSpPr>
              <p:cNvPr id="6156" name="AutoShape 46"/>
              <p:cNvCxnSpPr>
                <a:cxnSpLocks noChangeShapeType="1"/>
                <a:stCxn id="6160" idx="2"/>
                <a:endCxn id="6154" idx="0"/>
              </p:cNvCxnSpPr>
              <p:nvPr/>
            </p:nvCxnSpPr>
            <p:spPr bwMode="auto">
              <a:xfrm rot="5400000">
                <a:off x="3846" y="6525"/>
                <a:ext cx="428" cy="1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157" name="Group 47"/>
              <p:cNvGrpSpPr>
                <a:grpSpLocks/>
              </p:cNvGrpSpPr>
              <p:nvPr/>
            </p:nvGrpSpPr>
            <p:grpSpPr bwMode="auto">
              <a:xfrm>
                <a:off x="2166" y="1665"/>
                <a:ext cx="4390" cy="5799"/>
                <a:chOff x="2166" y="1665"/>
                <a:chExt cx="4390" cy="5799"/>
              </a:xfrm>
            </p:grpSpPr>
            <p:sp>
              <p:nvSpPr>
                <p:cNvPr id="6159" name="AutoShape 48"/>
                <p:cNvSpPr>
                  <a:spLocks noChangeArrowheads="1"/>
                </p:cNvSpPr>
                <p:nvPr/>
              </p:nvSpPr>
              <p:spPr bwMode="auto">
                <a:xfrm>
                  <a:off x="2250" y="3436"/>
                  <a:ext cx="3546" cy="1531"/>
                </a:xfrm>
                <a:prstGeom prst="flowChartDecision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IF x &lt;=0 OR x&gt;10</a:t>
                  </a:r>
                </a:p>
                <a:p>
                  <a:pPr algn="ctr">
                    <a:spcAft>
                      <a:spcPts val="1000"/>
                    </a:spcAft>
                  </a:pPr>
                  <a:endParaRPr lang="ru-RU" sz="1600">
                    <a:latin typeface="Arial" charset="0"/>
                  </a:endParaRPr>
                </a:p>
              </p:txBody>
            </p:sp>
            <p:sp>
              <p:nvSpPr>
                <p:cNvPr id="6160" name="AutoShape 49"/>
                <p:cNvSpPr>
                  <a:spLocks noChangeArrowheads="1"/>
                </p:cNvSpPr>
                <p:nvPr/>
              </p:nvSpPr>
              <p:spPr bwMode="auto">
                <a:xfrm>
                  <a:off x="2419" y="5356"/>
                  <a:ext cx="3293" cy="960"/>
                </a:xfrm>
                <a:prstGeom prst="flowChartProcess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rez= x*i</a:t>
                  </a:r>
                  <a:endParaRPr lang="ru-RU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>
                    <a:spcAft>
                      <a:spcPts val="1000"/>
                    </a:spcAft>
                  </a:pPr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@ 11+i,43 say rez picture "99"</a:t>
                  </a:r>
                </a:p>
                <a:p>
                  <a:pPr algn="ctr">
                    <a:spcAft>
                      <a:spcPts val="1000"/>
                    </a:spcAft>
                  </a:pPr>
                  <a:endParaRPr lang="en-US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>
                    <a:spcAft>
                      <a:spcPts val="1000"/>
                    </a:spcAft>
                  </a:pPr>
                  <a:endParaRPr lang="ru-RU" sz="1600">
                    <a:latin typeface="Arial" charset="0"/>
                  </a:endParaRPr>
                </a:p>
              </p:txBody>
            </p:sp>
            <p:cxnSp>
              <p:nvCxnSpPr>
                <p:cNvPr id="6161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4026" y="3189"/>
                  <a:ext cx="1" cy="29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2" name="AutoShape 51"/>
                <p:cNvCxnSpPr>
                  <a:cxnSpLocks noChangeShapeType="1"/>
                  <a:stCxn id="6159" idx="2"/>
                </p:cNvCxnSpPr>
                <p:nvPr/>
              </p:nvCxnSpPr>
              <p:spPr bwMode="auto">
                <a:xfrm rot="16200000" flipH="1">
                  <a:off x="3846" y="5144"/>
                  <a:ext cx="360" cy="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3" name="AutoShape 52"/>
                <p:cNvCxnSpPr>
                  <a:cxnSpLocks noChangeShapeType="1"/>
                  <a:stCxn id="6159" idx="3"/>
                </p:cNvCxnSpPr>
                <p:nvPr/>
              </p:nvCxnSpPr>
              <p:spPr bwMode="auto">
                <a:xfrm>
                  <a:off x="5795" y="4201"/>
                  <a:ext cx="393" cy="2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6164" name="Group 53"/>
                <p:cNvGrpSpPr>
                  <a:grpSpLocks/>
                </p:cNvGrpSpPr>
                <p:nvPr/>
              </p:nvGrpSpPr>
              <p:grpSpPr bwMode="auto">
                <a:xfrm>
                  <a:off x="2166" y="1665"/>
                  <a:ext cx="4076" cy="1523"/>
                  <a:chOff x="2166" y="1665"/>
                  <a:chExt cx="4076" cy="1523"/>
                </a:xfrm>
              </p:grpSpPr>
              <p:sp>
                <p:nvSpPr>
                  <p:cNvPr id="6167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1665"/>
                    <a:ext cx="3715" cy="544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>
                      <a:spcAft>
                        <a:spcPts val="1000"/>
                      </a:spcAft>
                    </a:pPr>
                    <a:r>
                      <a:rPr lang="ru-RU" sz="1200">
                        <a:latin typeface="Times New Roman" pitchFamily="18" charset="0"/>
                        <a:cs typeface="Times New Roman" pitchFamily="18" charset="0"/>
                      </a:rPr>
                      <a:t>Программа для вывода таблицы умножения до 10 на заданное число</a:t>
                    </a:r>
                    <a:endParaRPr lang="ru-RU" sz="1200">
                      <a:latin typeface="Calibri" pitchFamily="34" charset="0"/>
                    </a:endParaRPr>
                  </a:p>
                  <a:p>
                    <a:endParaRPr lang="ru-RU" sz="1200">
                      <a:latin typeface="Arial" charset="0"/>
                    </a:endParaRPr>
                  </a:p>
                </p:txBody>
              </p:sp>
              <p:sp>
                <p:nvSpPr>
                  <p:cNvPr id="6168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2166" y="2569"/>
                    <a:ext cx="3631" cy="619"/>
                  </a:xfrm>
                  <a:prstGeom prst="flowChartInputOutput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lnSpc>
                        <a:spcPts val="2000"/>
                      </a:lnSpc>
                    </a:pPr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get x picture "9"</a:t>
                    </a:r>
                  </a:p>
                  <a:p>
                    <a:pPr>
                      <a:lnSpc>
                        <a:spcPts val="2000"/>
                      </a:lnSpc>
                    </a:pPr>
                    <a:r>
                      <a:rPr lang="en-US" sz="1600">
                        <a:latin typeface="Times New Roman" pitchFamily="18" charset="0"/>
                        <a:cs typeface="Times New Roman" pitchFamily="18" charset="0"/>
                      </a:rPr>
                      <a:t>read</a:t>
                    </a:r>
                  </a:p>
                  <a:p>
                    <a:pPr algn="ctr">
                      <a:spcAft>
                        <a:spcPts val="1000"/>
                      </a:spcAft>
                    </a:pPr>
                    <a:endParaRPr lang="ru-RU" sz="1600">
                      <a:latin typeface="Arial" charset="0"/>
                    </a:endParaRPr>
                  </a:p>
                </p:txBody>
              </p:sp>
              <p:cxnSp>
                <p:nvCxnSpPr>
                  <p:cNvPr id="6169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47" y="2209"/>
                    <a:ext cx="0" cy="36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170" name="AutoShape 5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47" y="2356"/>
                    <a:ext cx="229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6165" name="AutoShape 58"/>
                <p:cNvCxnSpPr>
                  <a:cxnSpLocks noChangeShapeType="1"/>
                </p:cNvCxnSpPr>
                <p:nvPr/>
              </p:nvCxnSpPr>
              <p:spPr bwMode="auto">
                <a:xfrm>
                  <a:off x="6556" y="5248"/>
                  <a:ext cx="0" cy="221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66" name="AutoShape 59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26" y="5248"/>
                  <a:ext cx="253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158" name="AutoShape 60"/>
              <p:cNvCxnSpPr>
                <a:cxnSpLocks noChangeShapeType="1"/>
              </p:cNvCxnSpPr>
              <p:nvPr/>
            </p:nvCxnSpPr>
            <p:spPr bwMode="auto">
              <a:xfrm flipH="1">
                <a:off x="4050" y="8161"/>
                <a:ext cx="1" cy="28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148" name="TextBox 26"/>
          <p:cNvSpPr txBox="1">
            <a:spLocks noChangeArrowheads="1"/>
          </p:cNvSpPr>
          <p:nvPr/>
        </p:nvSpPr>
        <p:spPr bwMode="auto">
          <a:xfrm>
            <a:off x="2643188" y="5715000"/>
            <a:ext cx="396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да</a:t>
            </a:r>
          </a:p>
        </p:txBody>
      </p:sp>
      <p:sp>
        <p:nvSpPr>
          <p:cNvPr id="6149" name="TextBox 27"/>
          <p:cNvSpPr txBox="1">
            <a:spLocks noChangeArrowheads="1"/>
          </p:cNvSpPr>
          <p:nvPr/>
        </p:nvSpPr>
        <p:spPr bwMode="auto">
          <a:xfrm>
            <a:off x="2643188" y="2928938"/>
            <a:ext cx="396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да</a:t>
            </a:r>
          </a:p>
        </p:txBody>
      </p:sp>
      <p:sp>
        <p:nvSpPr>
          <p:cNvPr id="6150" name="TextBox 28"/>
          <p:cNvSpPr txBox="1">
            <a:spLocks noChangeArrowheads="1"/>
          </p:cNvSpPr>
          <p:nvPr/>
        </p:nvSpPr>
        <p:spPr bwMode="auto">
          <a:xfrm>
            <a:off x="4214813" y="49291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нет</a:t>
            </a:r>
          </a:p>
        </p:txBody>
      </p:sp>
      <p:sp>
        <p:nvSpPr>
          <p:cNvPr id="6151" name="TextBox 29"/>
          <p:cNvSpPr txBox="1">
            <a:spLocks noChangeArrowheads="1"/>
          </p:cNvSpPr>
          <p:nvPr/>
        </p:nvSpPr>
        <p:spPr bwMode="auto">
          <a:xfrm>
            <a:off x="4071938" y="2071688"/>
            <a:ext cx="476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600">
                <a:latin typeface="Calibri" pitchFamily="34" charset="0"/>
              </a:rPr>
              <a:t>нет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842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Основные элементы программирования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Ввод данных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Вычисления, действия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Ветвление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Условный и безусловный переход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Цикл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Вывод результатов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Массивы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Подпрограммы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44450"/>
            <a:ext cx="854075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/>
              <a:t>Программное обеспечение</a:t>
            </a:r>
            <a:r>
              <a:rPr lang="ru-RU" sz="4000" dirty="0" smtClean="0"/>
              <a:t> 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229600" cy="61198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конкретного компьютера – совокупность программ обработки данных необходимых компьютеру или пользователю.</a:t>
            </a: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/>
              <a:t>Классификация программного обеспечения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/>
              <a:t>Выделяют следующие уровни программного обеспечения:</a:t>
            </a:r>
          </a:p>
          <a:p>
            <a:pPr algn="ctr" eaLnBrk="1" hangingPunct="1">
              <a:defRPr/>
            </a:pPr>
            <a:r>
              <a:rPr lang="ru-RU" dirty="0" smtClean="0"/>
              <a:t>базовый уровень;</a:t>
            </a:r>
          </a:p>
          <a:p>
            <a:pPr algn="ctr" eaLnBrk="1" hangingPunct="1">
              <a:defRPr/>
            </a:pPr>
            <a:r>
              <a:rPr lang="ru-RU" dirty="0" smtClean="0"/>
              <a:t>системный уровень;</a:t>
            </a:r>
          </a:p>
          <a:p>
            <a:pPr algn="ctr" eaLnBrk="1" hangingPunct="1">
              <a:defRPr/>
            </a:pPr>
            <a:r>
              <a:rPr lang="ru-RU" dirty="0" smtClean="0"/>
              <a:t>служебный уровень</a:t>
            </a:r>
          </a:p>
          <a:p>
            <a:pPr algn="ctr" eaLnBrk="1" hangingPunct="1">
              <a:defRPr/>
            </a:pPr>
            <a:r>
              <a:rPr lang="ru-RU" dirty="0" smtClean="0"/>
              <a:t>прикладной уровень.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Базовое программное обеспечение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700" smtClean="0"/>
              <a:t>Самый низкий уровень программного обеспечения представляет базовое программное обеспечение. Оно отвечает за взаимодействие с базовыми аппаратными средствами. Как правило, программные средства непосредственно входят в состав базового оборудования и хранятся в специальных микросхемах, называемых постоянными запоминающими устройствами (ПЗУ – </a:t>
            </a:r>
            <a:r>
              <a:rPr lang="en-US" sz="2700" smtClean="0"/>
              <a:t>Read Only Memory</a:t>
            </a:r>
            <a:r>
              <a:rPr lang="ru-RU" sz="2700" smtClean="0"/>
              <a:t>, </a:t>
            </a:r>
            <a:r>
              <a:rPr lang="en-US" sz="2700" smtClean="0"/>
              <a:t>ROM</a:t>
            </a:r>
            <a:r>
              <a:rPr lang="ru-RU" sz="2700" smtClean="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smtClean="0"/>
              <a:t>Комплект программ находящихся в ПЗУ образует базовую систему ввода-вывода (</a:t>
            </a:r>
            <a:r>
              <a:rPr lang="en-US" sz="2700" smtClean="0"/>
              <a:t>BIOS</a:t>
            </a:r>
            <a:r>
              <a:rPr lang="ru-RU" sz="2700" smtClean="0"/>
              <a:t> – </a:t>
            </a:r>
            <a:r>
              <a:rPr lang="en-US" sz="2700" smtClean="0"/>
              <a:t>Basic Input Output System</a:t>
            </a:r>
            <a:r>
              <a:rPr lang="ru-RU" sz="270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Основное назначение  </a:t>
            </a:r>
            <a:r>
              <a:rPr lang="en-US" sz="4000" smtClean="0"/>
              <a:t>BIOS</a:t>
            </a:r>
            <a:endParaRPr lang="ru-RU" sz="40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572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Основная функция </a:t>
            </a:r>
            <a:r>
              <a:rPr lang="en-US" b="1" smtClean="0"/>
              <a:t>BIOS </a:t>
            </a:r>
            <a:r>
              <a:rPr lang="ru-RU" smtClean="0"/>
              <a:t>заключается в </a:t>
            </a:r>
            <a:r>
              <a:rPr lang="ru-RU" i="1" smtClean="0"/>
              <a:t>управлении стандартными внешними и внутренними устройствами:</a:t>
            </a:r>
            <a:endParaRPr lang="ru-RU" smtClean="0"/>
          </a:p>
          <a:p>
            <a:pPr eaLnBrk="1" hangingPunct="1">
              <a:defRPr/>
            </a:pPr>
            <a:r>
              <a:rPr lang="ru-RU" smtClean="0"/>
              <a:t>монитором</a:t>
            </a:r>
          </a:p>
          <a:p>
            <a:pPr eaLnBrk="1" hangingPunct="1">
              <a:defRPr/>
            </a:pPr>
            <a:r>
              <a:rPr lang="ru-RU" smtClean="0"/>
              <a:t>клавиатурой</a:t>
            </a:r>
          </a:p>
          <a:p>
            <a:pPr eaLnBrk="1" hangingPunct="1">
              <a:defRPr/>
            </a:pPr>
            <a:r>
              <a:rPr lang="ru-RU" smtClean="0"/>
              <a:t>дисководами</a:t>
            </a:r>
          </a:p>
          <a:p>
            <a:pPr eaLnBrk="1" hangingPunct="1">
              <a:defRPr/>
            </a:pPr>
            <a:r>
              <a:rPr lang="ru-RU" smtClean="0"/>
              <a:t>принтером</a:t>
            </a:r>
          </a:p>
          <a:p>
            <a:pPr eaLnBrk="1" hangingPunct="1">
              <a:defRPr/>
            </a:pPr>
            <a:r>
              <a:rPr lang="ru-RU" smtClean="0"/>
              <a:t>Таймеров</a:t>
            </a:r>
          </a:p>
          <a:p>
            <a:pPr eaLnBrk="1" hangingPunct="1">
              <a:defRPr/>
            </a:pPr>
            <a:r>
              <a:rPr lang="ru-RU" smtClean="0"/>
              <a:t>И т.д.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512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smtClean="0"/>
              <a:t>Вспомогательные функции </a:t>
            </a:r>
            <a:r>
              <a:rPr lang="en-US" sz="3200" b="1" smtClean="0"/>
              <a:t>BIOS</a:t>
            </a:r>
            <a:r>
              <a:rPr lang="en-US" sz="4000" b="1" smtClean="0"/>
              <a:t> </a:t>
            </a: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981075"/>
            <a:ext cx="8229600" cy="5268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000" b="1" smtClean="0"/>
              <a:t>реализуются</a:t>
            </a:r>
            <a:r>
              <a:rPr lang="ru-RU" sz="3000" smtClean="0"/>
              <a:t> при включении ПК на этапе "загрузки".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i="1" smtClean="0"/>
              <a:t>тестирование</a:t>
            </a:r>
            <a:r>
              <a:rPr lang="ru-RU" sz="3000" smtClean="0"/>
              <a:t> аппаратного обеспечения в том числе оперативной памяти. В случае обнаружения неисправности выполняется индикация ошибки.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smtClean="0"/>
              <a:t>возможность </a:t>
            </a:r>
            <a:r>
              <a:rPr lang="ru-RU" sz="3000" i="1" smtClean="0"/>
              <a:t>настройки основных  режимов работы</a:t>
            </a:r>
            <a:r>
              <a:rPr lang="ru-RU" sz="3000" smtClean="0"/>
              <a:t> стандартных устройств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i="1" smtClean="0"/>
              <a:t>инициализация векторов прерывания</a:t>
            </a:r>
            <a:r>
              <a:rPr lang="ru-RU" sz="3000" smtClean="0"/>
              <a:t> нижнего уровня.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i="1" smtClean="0"/>
              <a:t>поиск</a:t>
            </a:r>
            <a:r>
              <a:rPr lang="ru-RU" sz="3000" smtClean="0"/>
              <a:t> сначала на гибком, затем на жестком диске </a:t>
            </a:r>
            <a:r>
              <a:rPr lang="ru-RU" sz="3000" i="1" smtClean="0"/>
              <a:t>программы</a:t>
            </a:r>
            <a:r>
              <a:rPr lang="ru-RU" sz="3000" smtClean="0"/>
              <a:t>-</a:t>
            </a:r>
            <a:r>
              <a:rPr lang="ru-RU" sz="3000" i="1" smtClean="0"/>
              <a:t>загрузки ОС</a:t>
            </a:r>
            <a:r>
              <a:rPr lang="ru-RU" sz="3000" smtClean="0"/>
              <a:t> и её загрузки с диска в оперативную память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ица">
  <a:themeElements>
    <a:clrScheme name="Граница 7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400</TotalTime>
  <Words>959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Times New Roman</vt:lpstr>
      <vt:lpstr>Граница</vt:lpstr>
      <vt:lpstr>Программное обеспечение  (ПО) компьютера </vt:lpstr>
      <vt:lpstr>Пример программы написанной на языке FOXPRO 8.0</vt:lpstr>
      <vt:lpstr>Блок схема программы</vt:lpstr>
      <vt:lpstr>Блок схема программы</vt:lpstr>
      <vt:lpstr>Основные элементы программирования</vt:lpstr>
      <vt:lpstr>Программное обеспечение </vt:lpstr>
      <vt:lpstr>Базовое программное обеспечение</vt:lpstr>
      <vt:lpstr>Основное назначение  BIOS</vt:lpstr>
      <vt:lpstr>Вспомогательные функции BIOS </vt:lpstr>
      <vt:lpstr>Системное программное обеспечение </vt:lpstr>
      <vt:lpstr>Основные операционные системы</vt:lpstr>
      <vt:lpstr>Операционные оболочки и файловые менеджеры.</vt:lpstr>
      <vt:lpstr>Служебное программное обеспечение</vt:lpstr>
      <vt:lpstr>Языки программирования (Инструментальное ПО)</vt:lpstr>
      <vt:lpstr>Языки программирования высокого уровня </vt:lpstr>
      <vt:lpstr>Классификации языков программирования высокого уровня.</vt:lpstr>
      <vt:lpstr>Классификации языков программирования высокого уровня.</vt:lpstr>
      <vt:lpstr>Прикладное программное обеспечение </vt:lpstr>
      <vt:lpstr>Конец лекции ПО</vt:lpstr>
    </vt:vector>
  </TitlesOfParts>
  <Company>МКРК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 (ПО) компьютера</dc:title>
  <dc:creator>Колледж</dc:creator>
  <cp:lastModifiedBy>Павел</cp:lastModifiedBy>
  <cp:revision>25</cp:revision>
  <dcterms:created xsi:type="dcterms:W3CDTF">2008-02-18T14:14:40Z</dcterms:created>
  <dcterms:modified xsi:type="dcterms:W3CDTF">2012-04-16T08:24:37Z</dcterms:modified>
</cp:coreProperties>
</file>