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0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30681-79ED-401B-9F5A-1F7F499B5959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6EFE-2A34-414C-AA58-883ADDAB08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23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5498-D9BF-4C3D-ABC1-F1AAF334F6B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9020-FC0C-4216-AACD-961FADCAB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DB246-1F43-4121-9D15-3C67BC1182C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A42A7-B64F-4926-935E-6145F0632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274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AB17-9151-4718-9189-E6DCCA38206E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BF3AE-F3E4-4C6A-88DA-C8C5FEEF51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24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7DA97-0253-40CD-B892-F6D2D289D91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C2CAE-FD15-44AE-A0D9-7E19E2FEF8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62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92686-BA04-4A59-8684-B400399A1CF0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36FF-7FD0-4B47-AA13-3B50F8634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13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E695A-6790-4465-9882-A41D258C7A56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5150-12C6-49CF-AC02-8A83502D6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333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32C2-41A6-4206-9B55-DB8E452C1AEF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FE6C2-1E48-4713-A197-0AAE49AECB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6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1C8B3-E149-43D4-9E8E-7ACD96136D87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8EB7C-627F-4851-AA62-39B519FD17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88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E724E-E833-4126-80F2-EF735DF2C914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5346-09A0-49E2-8245-3FD0E17A4E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0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2AC38-5FF5-42F0-9CB5-1BD77B80087C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8388-2A7E-45E3-B775-CD944BF20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82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881428-5091-4C53-9226-21E899600DD2}" type="datetimeFigureOut">
              <a:rPr lang="ru-RU"/>
              <a:pPr>
                <a:defRPr/>
              </a:pPr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F1A2E99-BEE6-484A-8D8B-C559A0479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7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F%D1%80%D0%BE%D0%B3%D1%80%D0%B0%D0%BC%D0%BC%D0%BD%D0%BE%D0%B5_%D0%BE%D0%B1%D0%B5%D1%81%D0%BF%D0%B5%D1%87%D0%B5%D0%BD%D0%B8%D0%B5" TargetMode="External"/><Relationship Id="rId3" Type="http://schemas.openxmlformats.org/officeDocument/2006/relationships/hyperlink" Target="http://ru.wikipedia.org/wiki/%D0%90%D0%BD%D0%B3%D0%BB%D0%B8%D0%B9%D1%81%D0%BA%D0%B8%D0%B9_%D1%8F%D0%B7%D1%8B%D0%BA" TargetMode="External"/><Relationship Id="rId7" Type="http://schemas.openxmlformats.org/officeDocument/2006/relationships/hyperlink" Target="http://ru.wikipedia.org/wiki/%D0%A1%D0%B5%D1%82%D0%B5%D0%B2%D0%BE%D0%B5_%D0%BE%D0%B1%D0%BE%D1%80%D1%83%D0%B4%D0%BE%D0%B2%D0%B0%D0%BD%D0%B8%D0%B5" TargetMode="External"/><Relationship Id="rId2" Type="http://schemas.openxmlformats.org/officeDocument/2006/relationships/hyperlink" Target="http://ru.wikipedia.org/wiki/%D0%AD%D1%82%D0%B0%D0%BB%D0%BE%D0%BD%D0%BD%D0%B0%D1%8F_%D0%BC%D0%BE%D0%B4%D0%B5%D0%BB%D1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A%D0%BE%D0%BC%D0%BF%D1%8C%D1%8E%D1%82%D0%B5%D1%80%D0%BD%D0%B0%D1%8F_%D1%81%D0%B5%D1%82%D1%8C" TargetMode="External"/><Relationship Id="rId5" Type="http://schemas.openxmlformats.org/officeDocument/2006/relationships/hyperlink" Target="http://ru.wikipedia.org/wiki/%D0%A1%D0%B5%D1%82%D0%B5%D0%B2%D0%BE%D0%B9_%D0%BF%D1%80%D0%BE%D1%82%D0%BE%D0%BA%D0%BE%D0%BB" TargetMode="External"/><Relationship Id="rId4" Type="http://schemas.openxmlformats.org/officeDocument/2006/relationships/hyperlink" Target="http://ru.wikipedia.org/wiki/%D0%A1%D0%B5%D1%82%D0%B5%D0%B2%D0%B0%D1%8F_%D0%BC%D0%BE%D0%B4%D0%B5%D0%BB%D1%8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dirty="0" smtClean="0"/>
              <a:t>Интернет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5" y="2000250"/>
            <a:ext cx="8786813" cy="4500563"/>
          </a:xfrm>
        </p:spPr>
        <p:txBody>
          <a:bodyPr>
            <a:normAutofit fontScale="85000" lnSpcReduction="10000"/>
          </a:bodyPr>
          <a:lstStyle/>
          <a:p>
            <a:pPr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Интернет </a:t>
            </a:r>
            <a:r>
              <a:rPr lang="ru-RU" dirty="0"/>
              <a:t>представляет собой международную компьютерную «сеть сетей», действующую на основе сотрудничества и соединяющую друг с другом самых разных пользователей, в том числе государственные организации, учебные заведения, библиотеки, корпорации, больницы, частных лиц и т.д. </a:t>
            </a:r>
            <a:endParaRPr lang="ru-RU" dirty="0" smtClean="0"/>
          </a:p>
          <a:p>
            <a:pPr indent="45720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/>
              <a:t>Не </a:t>
            </a:r>
            <a:r>
              <a:rPr lang="ru-RU" dirty="0"/>
              <a:t>существует какой-либо одной организации, которая бы владела или управляла сетью Интернет или контролировала бы ее. Однако Интернет не является бесплатным. Основное бремя расходов на поддержание сети несут основные пользователи, а именно университеты, национальные исследовательские центры, высокотехнологичные корпорации и государственные учреждения. </a:t>
            </a:r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286000" y="1285875"/>
            <a:ext cx="4486275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400">
                <a:latin typeface="Times New Roman" pitchFamily="18" charset="0"/>
              </a:rPr>
              <a:t>История интернет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eaLnBrk="1" hangingPunct="1"/>
            <a:r>
              <a:rPr lang="ru-RU" sz="3200" b="1" u="sng" smtClean="0"/>
              <a:t>Маршрутизаторы решают, в каком направлении отослать сетевые данные, предварительно посылая пакеты по нужному адресу и затем "маршрутизируя" данные в направлении соответствующего компьютера, где эти пакеты собираются вновь. </a:t>
            </a:r>
          </a:p>
          <a:p>
            <a:pPr eaLnBrk="1" hangingPunct="1"/>
            <a:r>
              <a:rPr lang="ru-RU" sz="3200" b="1" u="sng" smtClean="0"/>
              <a:t>Мосты предназначены для соединения двух каких-либо сегментов кабельной проводки внутри сети; </a:t>
            </a:r>
          </a:p>
          <a:p>
            <a:pPr eaLnBrk="1" hangingPunct="1"/>
            <a:r>
              <a:rPr lang="ru-RU" sz="3200" b="1" u="sng" smtClean="0"/>
              <a:t>Коммутаторы -- это приспособления для замыкания и размыкания цепей.</a:t>
            </a:r>
            <a:endParaRPr lang="ru-RU" sz="3200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796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380037"/>
          </a:xfrm>
        </p:spPr>
        <p:txBody>
          <a:bodyPr/>
          <a:lstStyle/>
          <a:p>
            <a:pPr eaLnBrk="1" hangingPunct="1"/>
            <a:r>
              <a:rPr lang="ru-RU" sz="3200" b="1" smtClean="0"/>
              <a:t>Существуют четыре стадии доступа в Интернет. </a:t>
            </a:r>
          </a:p>
          <a:p>
            <a:pPr eaLnBrk="1" hangingPunct="1"/>
            <a:r>
              <a:rPr lang="ru-RU" sz="3200" b="1" smtClean="0"/>
              <a:t>1-ый Уровень: Опорная сеть Интернет, в настоящее время называемая "</a:t>
            </a:r>
            <a:r>
              <a:rPr lang="ru-RU" sz="3200" b="1" u="sng" smtClean="0"/>
              <a:t>сверхскоростная опорная сеть" (vBNS</a:t>
            </a:r>
            <a:r>
              <a:rPr lang="ru-RU" sz="3200" b="1" smtClean="0"/>
              <a:t>), поддерживается корпорацией IBM, WorldCom Inc. и Merit (некоммерческая организация, владельцами которой являются 11 государственных университетов в штате Мичиган). </a:t>
            </a:r>
            <a:endParaRPr lang="ru-RU" sz="3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Второй уровень доступа обеспечивается через </a:t>
            </a:r>
            <a:r>
              <a:rPr lang="ru-RU" sz="3200" b="1" u="sng" smtClean="0"/>
              <a:t>серию станций обмена данных городских зон (MAE)</a:t>
            </a:r>
            <a:r>
              <a:rPr lang="ru-RU" sz="3200" b="1" smtClean="0"/>
              <a:t> в различных частях страны. Такая станция представляют собой оптоволоконное кольцо передачи данных вокруг города, соединяющее потребителей с городской сетью.</a:t>
            </a:r>
            <a:endParaRPr lang="ru-RU" sz="32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u="sng" smtClean="0"/>
              <a:t>Третий уровень доступа в Интернет представлен региональными сетевыми операторами </a:t>
            </a:r>
          </a:p>
          <a:p>
            <a:pPr eaLnBrk="1" hangingPunct="1"/>
            <a:r>
              <a:rPr lang="ru-RU" b="1" u="sng" smtClean="0"/>
              <a:t>Четвертый уровень доступа в Интернет -- это поставщик Интернет-услуг (ISP)</a:t>
            </a:r>
            <a:endParaRPr lang="ru-RU" b="1" smtClean="0"/>
          </a:p>
          <a:p>
            <a:pPr eaLnBrk="1" hangingPunct="1"/>
            <a:endParaRPr lang="ru-RU" b="1" u="sng" smtClean="0"/>
          </a:p>
          <a:p>
            <a:pPr eaLnBrk="1" hangingPunct="1"/>
            <a:r>
              <a:rPr lang="ru-RU" b="1" u="sng" smtClean="0"/>
              <a:t>На апрель 2001 года количество ISP составляло 9600, что превышало их число середине 1996 года более чем в шесть раз (1500).</a:t>
            </a:r>
            <a:r>
              <a:rPr lang="ru-RU" b="1" smtClean="0"/>
              <a:t> 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50"/>
            <a:ext cx="9144000" cy="6000750"/>
          </a:xfrm>
        </p:spPr>
        <p:txBody>
          <a:bodyPr>
            <a:normAutofit fontScale="85000" lnSpcReduction="20000"/>
          </a:bodyPr>
          <a:lstStyle/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4600" b="1" i="1" dirty="0" smtClean="0"/>
              <a:t>Основные функции интернет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u="sng" dirty="0" smtClean="0"/>
              <a:t>Электронная почта и списки участников электронной дискуссии</a:t>
            </a:r>
            <a:endParaRPr lang="ru-RU" b="1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Электронная почта (</a:t>
            </a:r>
            <a:r>
              <a:rPr lang="ru-RU" b="1" dirty="0" err="1" smtClean="0"/>
              <a:t>e-mail</a:t>
            </a:r>
            <a:r>
              <a:rPr lang="ru-RU" b="1" dirty="0" smtClean="0"/>
              <a:t>) используется для двух основных целей: двусторонняя личная связь и участие в электронных дискуссионных группах. Лист-сервер -- это организованная система, в которой группа людей получает сообщения, связанные с определенной темой. Эти сообщения могут иметь форму статей, комментариев или иной любой форма, соответствующий обсуждаемой теме. Количество электронных списков рассылки, охватывающих почти все вообразимые темы, достигает более 90 тыс.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i="1" u="sng" dirty="0" smtClean="0"/>
              <a:t>Другой популярный способ использования -- электронный журнал, </a:t>
            </a:r>
            <a:r>
              <a:rPr lang="ru-RU" b="1" i="1" u="sng" dirty="0" err="1" smtClean="0"/>
              <a:t>e-journal</a:t>
            </a:r>
            <a:r>
              <a:rPr lang="ru-RU" b="1" dirty="0" smtClean="0"/>
              <a:t>, где подписчики электронного списка рассылки могут читать полные тексты, опубликованных журналов. Некоторые электронные журналы доступны с помощью протокола передачи файлов (FTP) или на собственных страницах Всемирной паутины.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«Всемирная паутина» </a:t>
            </a:r>
            <a:br>
              <a:rPr lang="ru-RU" i="1" u="sng" dirty="0" smtClean="0"/>
            </a:br>
            <a:r>
              <a:rPr lang="ru-RU" i="1" u="sng" dirty="0" smtClean="0"/>
              <a:t>(WWW или </a:t>
            </a:r>
            <a:r>
              <a:rPr lang="ru-RU" i="1" u="sng" dirty="0" err="1" smtClean="0"/>
              <a:t>Web</a:t>
            </a:r>
            <a:r>
              <a:rPr lang="ru-RU" i="1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75"/>
            <a:ext cx="9144000" cy="5572125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В настоящее время «всемирная паутина» является наиболее мощным поисковым инструментом на Интернете, поскольку она без каких-либо видимых "стыков" интегрирует текст, графику, аудио- и видеоинформацию в виде гипертекста. </a:t>
            </a:r>
            <a:r>
              <a:rPr lang="ru-RU" b="1" u="sng" dirty="0" smtClean="0"/>
              <a:t>Гипертекст дает возможность пользователю, просматривая один документ, одновременно перепрыгивать на смежные элементы другого документа при помощи соединений гипертекста.</a:t>
            </a:r>
            <a:r>
              <a:rPr lang="ru-RU" b="1" dirty="0" smtClean="0"/>
              <a:t> Имея соответствующее программное обеспечение (например, </a:t>
            </a:r>
            <a:r>
              <a:rPr lang="ru-RU" b="1" dirty="0" err="1" smtClean="0"/>
              <a:t>Netscape</a:t>
            </a:r>
            <a:r>
              <a:rPr lang="ru-RU" b="1" dirty="0" smtClean="0"/>
              <a:t>, </a:t>
            </a:r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Explorer</a:t>
            </a:r>
            <a:r>
              <a:rPr lang="ru-RU" b="1" dirty="0" smtClean="0"/>
              <a:t>, </a:t>
            </a:r>
            <a:r>
              <a:rPr lang="ru-RU" b="1" dirty="0" err="1" smtClean="0"/>
              <a:t>Opera</a:t>
            </a:r>
            <a:r>
              <a:rPr lang="ru-RU" b="1" dirty="0" smtClean="0"/>
              <a:t> или </a:t>
            </a:r>
            <a:r>
              <a:rPr lang="ru-RU" b="1" dirty="0" err="1" smtClean="0"/>
              <a:t>Lynx</a:t>
            </a:r>
            <a:r>
              <a:rPr lang="ru-RU" b="1" dirty="0" smtClean="0"/>
              <a:t>), пользователь может просматривать изображения, прослушивать </a:t>
            </a:r>
            <a:r>
              <a:rPr lang="ru-RU" b="1" dirty="0" err="1" smtClean="0"/>
              <a:t>аудиофайлы</a:t>
            </a:r>
            <a:r>
              <a:rPr lang="ru-RU" b="1" dirty="0" smtClean="0"/>
              <a:t> и смотреть кинофильмы на Всемирной паутине.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u="sng" dirty="0" smtClean="0"/>
              <a:t>«Всемирная паутина» </a:t>
            </a:r>
            <a:br>
              <a:rPr lang="ru-RU" i="1" u="sng" dirty="0" smtClean="0"/>
            </a:br>
            <a:r>
              <a:rPr lang="ru-RU" i="1" u="sng" dirty="0" smtClean="0"/>
              <a:t>(WWW или </a:t>
            </a:r>
            <a:r>
              <a:rPr lang="ru-RU" i="1" u="sng" dirty="0" err="1" smtClean="0"/>
              <a:t>Web</a:t>
            </a:r>
            <a:r>
              <a:rPr lang="ru-RU" i="1" u="sng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38"/>
            <a:ext cx="9144000" cy="5643562"/>
          </a:xfrm>
        </p:spPr>
        <p:txBody>
          <a:bodyPr>
            <a:normAutofit fontScale="85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1990 году главный архитектор "паутины" Тим </a:t>
            </a:r>
            <a:r>
              <a:rPr lang="ru-RU" b="1" u="sng" dirty="0" err="1" smtClean="0"/>
              <a:t>Бернер-Ли</a:t>
            </a:r>
            <a:r>
              <a:rPr lang="ru-RU" b="1" dirty="0" smtClean="0"/>
              <a:t>, программист в Европейской лаборатории физики элементарных частиц (СERN) в Женеве (Швейцария), вместе со своим коллегой </a:t>
            </a:r>
            <a:r>
              <a:rPr lang="ru-RU" b="1" dirty="0" err="1" smtClean="0"/>
              <a:t>Робером</a:t>
            </a:r>
            <a:r>
              <a:rPr lang="ru-RU" b="1" dirty="0" smtClean="0"/>
              <a:t> </a:t>
            </a:r>
            <a:r>
              <a:rPr lang="ru-RU" b="1" dirty="0" err="1" smtClean="0"/>
              <a:t>Кайо</a:t>
            </a:r>
            <a:r>
              <a:rPr lang="ru-RU" b="1" dirty="0" smtClean="0"/>
              <a:t> разработали проектный документ, разъясняющий гипертекст как способ связи и доступа к информации. В нем объяснялось, как можно интегрировать документы при помощи системы ссылок, называемой "паутина". </a:t>
            </a:r>
            <a:r>
              <a:rPr lang="ru-RU" b="1" u="sng" dirty="0" smtClean="0"/>
              <a:t>В документе 1990 года рассматривались понятия, имеющие принципиальное значение для "паутины" в ее сегодняшнем виде: способность ссылок через границы компьютеров или сетей; общий протокол обмена документами (протокол передачи гипертекста или HTTP)</a:t>
            </a:r>
            <a:r>
              <a:rPr lang="ru-RU" b="1" dirty="0" smtClean="0"/>
              <a:t>; общий документальный протокол для поставщиков информации и потребителей (язык разметки гипертекстов или HTML); поддержка поиска по индексу и возможность просмотра этих документов при помощи браузеров текста или графики.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82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Модель </a:t>
            </a:r>
            <a:r>
              <a:rPr lang="en-US" dirty="0" smtClean="0"/>
              <a:t>OSI</a:t>
            </a:r>
            <a:endParaRPr lang="ru-RU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000750"/>
          </a:xfrm>
        </p:spPr>
        <p:txBody>
          <a:bodyPr/>
          <a:lstStyle/>
          <a:p>
            <a:pPr eaLnBrk="1" hangingPunct="1"/>
            <a:r>
              <a:rPr lang="ru-RU" sz="3200" b="1" smtClean="0"/>
              <a:t>Сетевая модель OSI</a:t>
            </a:r>
            <a:r>
              <a:rPr lang="ru-RU" sz="3200" smtClean="0"/>
              <a:t> (</a:t>
            </a:r>
            <a:r>
              <a:rPr lang="ru-RU" sz="3200" i="1" smtClean="0"/>
              <a:t>базовая </a:t>
            </a:r>
            <a:r>
              <a:rPr lang="ru-RU" sz="3200" i="1" smtClean="0">
                <a:hlinkClick r:id="rId2" tooltip="Эталонная модель"/>
              </a:rPr>
              <a:t>эталонная модель</a:t>
            </a:r>
            <a:r>
              <a:rPr lang="ru-RU" sz="3200" i="1" smtClean="0"/>
              <a:t> взаимодействия открытых систем</a:t>
            </a:r>
            <a:r>
              <a:rPr lang="ru-RU" sz="3200" smtClean="0"/>
              <a:t>, </a:t>
            </a:r>
            <a:r>
              <a:rPr lang="ru-RU" sz="3200" smtClean="0">
                <a:hlinkClick r:id="rId3" tooltip="Английский язык"/>
              </a:rPr>
              <a:t>англ.</a:t>
            </a:r>
            <a:r>
              <a:rPr lang="ru-RU" sz="3200" smtClean="0"/>
              <a:t> </a:t>
            </a:r>
            <a:r>
              <a:rPr lang="ru-RU" sz="3200" i="1" smtClean="0"/>
              <a:t>Open Systems Interconnection Basic Reference Model</a:t>
            </a:r>
            <a:r>
              <a:rPr lang="ru-RU" sz="3200" smtClean="0"/>
              <a:t>) — абстрактная </a:t>
            </a:r>
            <a:r>
              <a:rPr lang="ru-RU" sz="3200" smtClean="0">
                <a:hlinkClick r:id="rId4" tooltip="Сетевая модель"/>
              </a:rPr>
              <a:t>сетевая модель</a:t>
            </a:r>
            <a:r>
              <a:rPr lang="ru-RU" sz="3200" smtClean="0"/>
              <a:t> для коммуникаций и разработки </a:t>
            </a:r>
            <a:r>
              <a:rPr lang="ru-RU" sz="3200" smtClean="0">
                <a:hlinkClick r:id="rId5" tooltip="Сетевой протокол"/>
              </a:rPr>
              <a:t>сетевых протоколов</a:t>
            </a:r>
            <a:r>
              <a:rPr lang="ru-RU" sz="3200" smtClean="0"/>
              <a:t>. Представляет уровневый подход к </a:t>
            </a:r>
            <a:r>
              <a:rPr lang="ru-RU" sz="3200" smtClean="0">
                <a:hlinkClick r:id="rId6" tooltip="Компьютерная сеть"/>
              </a:rPr>
              <a:t>сети</a:t>
            </a:r>
            <a:r>
              <a:rPr lang="ru-RU" sz="3200" smtClean="0"/>
              <a:t>. Каждый уровень обслуживает свою часть процесса взаимодействия. Благодаря такой структуре совместная работа </a:t>
            </a:r>
            <a:r>
              <a:rPr lang="ru-RU" sz="3200" smtClean="0">
                <a:hlinkClick r:id="rId7" tooltip="Сетевое оборудование"/>
              </a:rPr>
              <a:t>сетевого оборудования</a:t>
            </a:r>
            <a:r>
              <a:rPr lang="ru-RU" sz="3200" smtClean="0"/>
              <a:t> и </a:t>
            </a:r>
            <a:r>
              <a:rPr lang="ru-RU" sz="3200" smtClean="0">
                <a:hlinkClick r:id="rId8" tooltip="Программное обеспечение"/>
              </a:rPr>
              <a:t>программного обеспечения</a:t>
            </a:r>
            <a:r>
              <a:rPr lang="ru-RU" sz="3200" smtClean="0"/>
              <a:t> становится гораздо проще и прозрачнее.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Модель </a:t>
            </a:r>
            <a:r>
              <a:rPr lang="en-US" dirty="0" smtClean="0"/>
              <a:t>OSI</a:t>
            </a: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142875" y="571500"/>
          <a:ext cx="9001125" cy="607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Документ" r:id="rId3" imgW="6102018" imgH="3882683" progId="Word.Document.12">
                  <p:embed/>
                </p:oleObj>
              </mc:Choice>
              <mc:Fallback>
                <p:oleObj name="Документ" r:id="rId3" imgW="6102018" imgH="3882683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71500"/>
                        <a:ext cx="9001125" cy="607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TCP/IP</a:t>
            </a:r>
            <a:endParaRPr lang="ru-RU" dirty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0" y="571500"/>
          <a:ext cx="9144000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Документ" r:id="rId3" imgW="6058201" imgH="3779759" progId="Word.Document.12">
                  <p:embed/>
                </p:oleObj>
              </mc:Choice>
              <mc:Fallback>
                <p:oleObj name="Документ" r:id="rId3" imgW="6058201" imgH="3779759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1500"/>
                        <a:ext cx="9144000" cy="628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928688"/>
            <a:ext cx="8858250" cy="5786437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1964 году ученый «Рэнд </a:t>
            </a:r>
            <a:r>
              <a:rPr lang="ru-RU" b="1" u="sng" dirty="0" err="1" smtClean="0"/>
              <a:t>корпорэйшн</a:t>
            </a:r>
            <a:r>
              <a:rPr lang="ru-RU" b="1" u="sng" dirty="0" smtClean="0"/>
              <a:t>» по имени Пол Баран</a:t>
            </a:r>
            <a:r>
              <a:rPr lang="ru-RU" b="1" dirty="0" smtClean="0"/>
              <a:t> разработал сеть компьютерной связи без концентратора, без центрального коммутатора и без управляющего органа. В этой системе каждое сообщение наносилось на маленькие полоски, которые вкладывались в "электронные конверты", или пакеты, каждый из которых имел адрес отправителя и получателя. Эти пакеты затем запускались в сеть связанных друг с другом компьютеров, как конфетти. Пакеты перебрасывались по </a:t>
            </a:r>
            <a:r>
              <a:rPr lang="ru-RU" b="1" dirty="0" err="1" smtClean="0"/>
              <a:t>высокопроводящим</a:t>
            </a:r>
            <a:r>
              <a:rPr lang="ru-RU" b="1" dirty="0" smtClean="0"/>
              <a:t> проводам в направлении конечной цели, и по прибытии на которую они собирались вновь. Сеть пакетной коммутации Барана стала технологической основой Интернета.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i="1" dirty="0" smtClean="0"/>
              <a:t>Способы подключения</a:t>
            </a:r>
            <a:endParaRPr lang="ru-RU" dirty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42875" y="642938"/>
            <a:ext cx="9001125" cy="5665787"/>
          </a:xfrm>
        </p:spPr>
        <p:txBody>
          <a:bodyPr/>
          <a:lstStyle/>
          <a:p>
            <a:pPr eaLnBrk="1" hangingPunct="1"/>
            <a:r>
              <a:rPr lang="ru-RU" b="1" smtClean="0"/>
              <a:t>Модемное: 53,3 Кбит/с.</a:t>
            </a:r>
            <a:endParaRPr lang="ru-RU" smtClean="0"/>
          </a:p>
          <a:p>
            <a:pPr eaLnBrk="1" hangingPunct="1"/>
            <a:r>
              <a:rPr lang="ru-RU" b="1" smtClean="0"/>
              <a:t>DSL (</a:t>
            </a:r>
            <a:r>
              <a:rPr lang="en-US" b="1" smtClean="0"/>
              <a:t>ADSL</a:t>
            </a:r>
            <a:r>
              <a:rPr lang="ru-RU" b="1" smtClean="0"/>
              <a:t>) – от 128</a:t>
            </a:r>
            <a:r>
              <a:rPr lang="en-US" b="1" smtClean="0"/>
              <a:t> </a:t>
            </a:r>
            <a:r>
              <a:rPr lang="ru-RU" b="1" smtClean="0"/>
              <a:t>Кбит до 8 Мбит/с</a:t>
            </a:r>
            <a:endParaRPr lang="ru-RU" smtClean="0"/>
          </a:p>
          <a:p>
            <a:pPr eaLnBrk="1" hangingPunct="1"/>
            <a:r>
              <a:rPr lang="ru-RU" b="1" smtClean="0"/>
              <a:t>Кабельное подключение – как и DSL , но дешевле</a:t>
            </a:r>
            <a:endParaRPr lang="ru-RU" smtClean="0"/>
          </a:p>
          <a:p>
            <a:pPr eaLnBrk="1" hangingPunct="1"/>
            <a:r>
              <a:rPr lang="ru-RU" b="1" smtClean="0"/>
              <a:t>Сотовое подключение</a:t>
            </a:r>
            <a:r>
              <a:rPr lang="en-US" b="1" smtClean="0"/>
              <a:t> (3G)</a:t>
            </a:r>
            <a:r>
              <a:rPr lang="ru-RU" b="1" smtClean="0"/>
              <a:t> до 3 Мбит</a:t>
            </a:r>
          </a:p>
          <a:p>
            <a:pPr eaLnBrk="1" hangingPunct="1"/>
            <a:r>
              <a:rPr lang="en-US" b="1" smtClean="0"/>
              <a:t>Yota (4G) </a:t>
            </a:r>
            <a:r>
              <a:rPr lang="ru-RU" b="1" smtClean="0"/>
              <a:t>до 10 Мбит</a:t>
            </a:r>
            <a:r>
              <a:rPr lang="en-US" b="1" smtClean="0"/>
              <a:t> </a:t>
            </a:r>
            <a:endParaRPr lang="ru-RU" b="1" smtClean="0"/>
          </a:p>
          <a:p>
            <a:pPr eaLnBrk="1" hangingPunct="1"/>
            <a:r>
              <a:rPr lang="ru-RU" b="1" smtClean="0"/>
              <a:t>Выделенная цифровая телефонная линия – 1,544 Мбит/с до 44,736 Мбит/с</a:t>
            </a:r>
          </a:p>
          <a:p>
            <a:pPr eaLnBrk="1" hangingPunct="1"/>
            <a:r>
              <a:rPr lang="ru-RU" b="1" smtClean="0"/>
              <a:t>Спутниковое от 400 Кбит до 2Мбит</a:t>
            </a:r>
            <a:endParaRPr lang="ru-RU" smtClean="0"/>
          </a:p>
          <a:p>
            <a:pPr eaLnBrk="1" hangingPunct="1"/>
            <a:r>
              <a:rPr lang="ru-RU" b="1" smtClean="0"/>
              <a:t>Оптиковолоконный 1000 Мбит/с</a:t>
            </a:r>
          </a:p>
          <a:p>
            <a:pPr eaLnBrk="1" hangingPunct="1"/>
            <a:r>
              <a:rPr lang="en-US" b="1" smtClean="0"/>
              <a:t>Wi-Fi </a:t>
            </a:r>
            <a:r>
              <a:rPr lang="ru-RU" b="1" smtClean="0"/>
              <a:t>радиоканал до 500 метров до 300Мбит</a:t>
            </a:r>
          </a:p>
          <a:p>
            <a:pPr eaLnBrk="1" hangingPunct="1"/>
            <a:r>
              <a:rPr lang="en-US" b="1" smtClean="0"/>
              <a:t>LAN </a:t>
            </a:r>
            <a:r>
              <a:rPr lang="ru-RU" b="1" smtClean="0"/>
              <a:t>до 300Мбит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Интернет сегодня: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fontScale="925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Отсутствие границ языковой барьер.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Оперативность связи почта и </a:t>
            </a:r>
            <a:r>
              <a:rPr lang="en-US" b="1" dirty="0" smtClean="0"/>
              <a:t>IP </a:t>
            </a:r>
            <a:r>
              <a:rPr lang="ru-RU" b="1" dirty="0" smtClean="0"/>
              <a:t>телефония.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Абсолютная демократичность.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Система ссылок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Справочная информация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Общение и поиск друзей по духу. Форумы и чат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Работа в Интернет.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Учёба в интернет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Финансовая и банковская деятельность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Передача информации Почтовая переписка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Коммерческая деятельность.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Интернет торговля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Развлечения Музыка и кино, телевидение.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Личная информация сайты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Воровство, жульничество, обман и вымогательство в сети Интернет.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0" y="928688"/>
            <a:ext cx="8858250" cy="5786437"/>
          </a:xfrm>
        </p:spPr>
        <p:txBody>
          <a:bodyPr/>
          <a:lstStyle/>
          <a:p>
            <a:pPr eaLnBrk="1" hangingPunct="1"/>
            <a:r>
              <a:rPr lang="ru-RU" b="1" u="sng" smtClean="0"/>
              <a:t>Первоначальная сеть была создана в конце 1960-х годов и называлась ARPANET.</a:t>
            </a:r>
            <a:r>
              <a:rPr lang="ru-RU" b="1" smtClean="0"/>
              <a:t> Ее цель состояла в том, чтобы дать возможность подрядчикам, университетам и сотрудникам Министерства обороны, участвующим в исследованиях и разработках оборонного характера, поддерживать связь по компьютерным сетям и совместно использовать вычислительные ресурсы тех немногих на то время мощных компьютеров, которые находились в разных географических точках.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38"/>
            <a:ext cx="9001125" cy="6072187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сентябре 1969 года в Калифорнийском университете Лос-Анджелеса (UCLA) была создана пакетная сеть с одинарным </a:t>
            </a:r>
            <a:r>
              <a:rPr lang="ru-RU" b="1" u="sng" dirty="0" err="1" smtClean="0"/>
              <a:t>маршрутизатором</a:t>
            </a:r>
            <a:r>
              <a:rPr lang="ru-RU" b="1" u="sng" dirty="0" smtClean="0"/>
              <a:t>.</a:t>
            </a:r>
            <a:r>
              <a:rPr lang="ru-RU" b="1" dirty="0" smtClean="0"/>
              <a:t> А вскоре уже заработали четыре </a:t>
            </a:r>
            <a:r>
              <a:rPr lang="ru-RU" b="1" dirty="0" err="1" smtClean="0"/>
              <a:t>маршрутизатора</a:t>
            </a:r>
            <a:r>
              <a:rPr lang="ru-RU" b="1" dirty="0" smtClean="0"/>
              <a:t>. Система ARPANET быстро разрасталась. К 1977 году она включала в себя 111 систем </a:t>
            </a:r>
            <a:r>
              <a:rPr lang="ru-RU" b="1" dirty="0" err="1" smtClean="0"/>
              <a:t>хостинга</a:t>
            </a:r>
            <a:r>
              <a:rPr lang="ru-RU" b="1" dirty="0" smtClean="0"/>
              <a:t>. Поскольку многие университеты и исследовательские центры, входящие в ARPANET позднее подсоединили свои местные сети к APANET, в конечном счете она стала стержневой сетью ARPA </a:t>
            </a:r>
            <a:r>
              <a:rPr lang="ru-RU" b="1" dirty="0" err="1" smtClean="0"/>
              <a:t>Internet</a:t>
            </a:r>
            <a:r>
              <a:rPr lang="ru-RU" b="1" dirty="0" smtClean="0"/>
              <a:t>, система многих сетей, использующих в качестве языка Протокол управления передачей/</a:t>
            </a:r>
            <a:r>
              <a:rPr lang="ru-RU" b="1" dirty="0" err="1" smtClean="0"/>
              <a:t>Инернет-протокол</a:t>
            </a:r>
            <a:r>
              <a:rPr lang="ru-RU" b="1" dirty="0" smtClean="0"/>
              <a:t> (TCP/IP) как основу архитектуры. ARPANET сыграл важную роль в развитии Интернета. В свое время это была самая большая, наиболее быстро действующая и населенная часть Интернета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"/>
            <a:ext cx="9525000" cy="681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072187"/>
          </a:xfrm>
        </p:spPr>
        <p:txBody>
          <a:bodyPr/>
          <a:lstStyle/>
          <a:p>
            <a:pPr eaLnBrk="1" hangingPunct="1"/>
            <a:r>
              <a:rPr lang="ru-RU" b="1" u="sng" smtClean="0"/>
              <a:t>В 1984 году ARPANET разделилась на две сети: ARPANET и Сеть оборонных данных (DDN).</a:t>
            </a:r>
            <a:r>
              <a:rPr lang="ru-RU" b="1" smtClean="0"/>
              <a:t> DDN продолжает оставаться одной из составляющих сетей Интернета. (Открытая часть DDN называется MILNET). В 1990 году ARPANET прекратила работу, поскольку более эффективную работу Интернет на коммерческой основе смогла обеспечить сеть Национального научного фонда (NSF) и различные сети среднего уровня, финансируемые Национальным фондом науки. Продолжает работать военная сеть в Министерстве обороны.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4397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357937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1985 году Национальный фонд науки финансировал создание нескольких национальных суперкомпьютерных центров</a:t>
            </a:r>
            <a:r>
              <a:rPr lang="ru-RU" b="1" dirty="0" smtClean="0"/>
              <a:t>, которые были предназначены для использования исследователями в университетах по всей стране. К тому времени многие университеты штатов и регионов создали свои местные и региональные сети, а некоторые использовали систему TCP/IP. NSF финансировал создание сети мощностью в 56 килобайтов/сек, объединившей пять суперкомпьютерных центров, и предложил любым региональным и университетским компьютерным центрам, находившимся в пределах физической досягаемости от этой сети, подсоединиться к ней. Это был зародыш сети Интернет в нынешнем ее виде. </a:t>
            </a:r>
            <a:r>
              <a:rPr lang="ru-RU" b="1" dirty="0" smtClean="0">
                <a:solidFill>
                  <a:srgbClr val="FFC000"/>
                </a:solidFill>
              </a:rPr>
              <a:t>Первоначально смысл подключения к ней состоял в том, что это давало дистанционный доступ к суперкомпьютеру.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58259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История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001125" cy="6143625"/>
          </a:xfrm>
        </p:spPr>
        <p:txBody>
          <a:bodyPr>
            <a:normAutofit fontScale="92500"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В мае 1993 года NSF радикальным образом изменил архитектуру</a:t>
            </a:r>
            <a:r>
              <a:rPr lang="ru-RU" b="1" dirty="0" smtClean="0"/>
              <a:t> Интернета, поскольку правительство не хотело больше иметь дела с системами опорной сети. Вместо нее </a:t>
            </a:r>
            <a:r>
              <a:rPr lang="ru-RU" b="1" u="sng" dirty="0" smtClean="0"/>
              <a:t>NSF выделило ряд «точек доступа в сеть» (NAP), в которых могли бы взаимодействовать друг с другом частные коммерческие опорные сети.</a:t>
            </a:r>
            <a:r>
              <a:rPr lang="ru-RU" b="1" dirty="0" smtClean="0"/>
              <a:t> В 1994 году NSF объявил о строительстве четырех NAP в Сан-Франциско, Нью-Йорке, Чикаго и Вашингтоне, округ Колумбия. Заказ NSF на четыре точки доступа в сеть был выполнен </a:t>
            </a:r>
            <a:r>
              <a:rPr lang="ru-RU" b="1" dirty="0" err="1" smtClean="0"/>
              <a:t>Ameritech</a:t>
            </a:r>
            <a:r>
              <a:rPr lang="ru-RU" b="1" dirty="0" smtClean="0"/>
              <a:t>, </a:t>
            </a:r>
            <a:r>
              <a:rPr lang="ru-RU" b="1" dirty="0" err="1" smtClean="0"/>
              <a:t>PacBell</a:t>
            </a:r>
            <a:r>
              <a:rPr lang="ru-RU" b="1" dirty="0" smtClean="0"/>
              <a:t>, </a:t>
            </a:r>
            <a:r>
              <a:rPr lang="ru-RU" b="1" dirty="0" err="1" smtClean="0"/>
              <a:t>Sprint</a:t>
            </a:r>
            <a:r>
              <a:rPr lang="ru-RU" b="1" dirty="0" smtClean="0"/>
              <a:t> и MFS </a:t>
            </a:r>
            <a:r>
              <a:rPr lang="ru-RU" b="1" dirty="0" err="1" smtClean="0"/>
              <a:t>Datanet</a:t>
            </a:r>
            <a:r>
              <a:rPr lang="ru-RU" b="1" dirty="0" smtClean="0"/>
              <a:t>. Дополнительная точка доступа, известная под названием </a:t>
            </a:r>
            <a:r>
              <a:rPr lang="ru-RU" b="1" dirty="0" err="1" smtClean="0"/>
              <a:t>MAE-West</a:t>
            </a:r>
            <a:r>
              <a:rPr lang="ru-RU" b="1" dirty="0" smtClean="0"/>
              <a:t>, была создана MFS </a:t>
            </a:r>
            <a:r>
              <a:rPr lang="ru-RU" b="1" dirty="0" err="1" smtClean="0"/>
              <a:t>Dananet</a:t>
            </a:r>
            <a:r>
              <a:rPr lang="ru-RU" b="1" dirty="0" smtClean="0"/>
              <a:t> на Западном побережье. </a:t>
            </a:r>
            <a:endParaRPr lang="ru-RU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u="sng" dirty="0" smtClean="0"/>
              <a:t>30 апреля 1995 года опорная сеть NSF была практически закрыта, а архитектура NAP превратилась в Интернет.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u="sng" dirty="0" smtClean="0"/>
              <a:t>Инфраструктура сети Интернет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813"/>
            <a:ext cx="9001125" cy="6072187"/>
          </a:xfrm>
        </p:spPr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/>
              <a:t>Для того, чтобы различные компьютеры в Интернете могли сообщаться друг с другом, используются протоколы, т.е. правила или условия коммуникации. </a:t>
            </a:r>
            <a:r>
              <a:rPr lang="ru-RU" b="1" u="sng" dirty="0" smtClean="0"/>
              <a:t>Язык Интернета называется TCP/IP, что означает протокол Управления передачей/Интернет-протокол. Любой компьютер для того, чтобы общаться в Интернете, должен уметь "говорить" на языке TCP/IP. Этот стандарт является "открытым", что означает, что он не является фирменным продуктом какой-либо одной компании.</a:t>
            </a:r>
            <a:r>
              <a:rPr lang="ru-RU" b="1" dirty="0" smtClean="0"/>
              <a:t> Основная операционная система называется UNIX, но стандарт Интернета приспособлен для использования на всех наиболее распространенных системах, таких как UNIX, PC и </a:t>
            </a:r>
            <a:r>
              <a:rPr lang="ru-RU" b="1" dirty="0" err="1" smtClean="0"/>
              <a:t>Macintosh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1508</Words>
  <Application>Microsoft Office PowerPoint</Application>
  <PresentationFormat>Экран (4:3)</PresentationFormat>
  <Paragraphs>73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30" baseType="lpstr">
      <vt:lpstr>Arial</vt:lpstr>
      <vt:lpstr>Times New Roman</vt:lpstr>
      <vt:lpstr>Wingdings 2</vt:lpstr>
      <vt:lpstr>Wingdings</vt:lpstr>
      <vt:lpstr>Wingdings 3</vt:lpstr>
      <vt:lpstr>Calibri</vt:lpstr>
      <vt:lpstr>Book Antiqua</vt:lpstr>
      <vt:lpstr>Апекс</vt:lpstr>
      <vt:lpstr>Документ Microsoft Office Word</vt:lpstr>
      <vt:lpstr>Интернет </vt:lpstr>
      <vt:lpstr>История интернет</vt:lpstr>
      <vt:lpstr>История интернет</vt:lpstr>
      <vt:lpstr>История интернет</vt:lpstr>
      <vt:lpstr>Презентация PowerPoint</vt:lpstr>
      <vt:lpstr>История интернет</vt:lpstr>
      <vt:lpstr>История интернет</vt:lpstr>
      <vt:lpstr>История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Инфраструктура сети Интернет</vt:lpstr>
      <vt:lpstr>«Всемирная паутина»  (WWW или Web)</vt:lpstr>
      <vt:lpstr>«Всемирная паутина»  (WWW или Web)</vt:lpstr>
      <vt:lpstr>Модель OSI</vt:lpstr>
      <vt:lpstr>Модель OSI</vt:lpstr>
      <vt:lpstr>TCP/IP</vt:lpstr>
      <vt:lpstr>Способы подключения</vt:lpstr>
      <vt:lpstr>Интернет сегодня: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</dc:title>
  <dc:creator>Admin</dc:creator>
  <cp:lastModifiedBy>Павел</cp:lastModifiedBy>
  <cp:revision>14</cp:revision>
  <dcterms:created xsi:type="dcterms:W3CDTF">2009-11-01T19:38:41Z</dcterms:created>
  <dcterms:modified xsi:type="dcterms:W3CDTF">2012-04-16T08:30:09Z</dcterms:modified>
</cp:coreProperties>
</file>