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72" r:id="rId5"/>
    <p:sldId id="273" r:id="rId6"/>
    <p:sldId id="265" r:id="rId7"/>
    <p:sldId id="266" r:id="rId8"/>
    <p:sldId id="257" r:id="rId9"/>
    <p:sldId id="270" r:id="rId10"/>
    <p:sldId id="258" r:id="rId11"/>
    <p:sldId id="267" r:id="rId12"/>
    <p:sldId id="259" r:id="rId13"/>
    <p:sldId id="260" r:id="rId14"/>
    <p:sldId id="261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D16E0A-39F4-4272-862C-B804737E2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27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EDE0-116F-42FA-9093-8C271E311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08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27FF1-7D18-465E-AD58-E6CD0FA6D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3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5DE83-9BF7-4DE7-8DFE-6C88FE0BE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77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DDD2A7-4316-4822-982C-30E9E3B49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5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390A-2453-4AE1-9061-26557889D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05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9BB928-19F2-4B5B-BA5B-2A77F7809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18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A01AF-3CE8-4354-BE84-37723C8B4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1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BB90E6-7099-47BC-81A7-1F1795A90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3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96D383-6856-455D-B2DF-470BB3BCF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6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3EA5BA-0E76-4A7E-B36B-A46D6B3BF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6E5B5F87-B0A3-4577-8A8A-D4F35EF5F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47" r:id="rId4"/>
    <p:sldLayoutId id="2147483753" r:id="rId5"/>
    <p:sldLayoutId id="2147483748" r:id="rId6"/>
    <p:sldLayoutId id="2147483754" r:id="rId7"/>
    <p:sldLayoutId id="2147483755" r:id="rId8"/>
    <p:sldLayoutId id="2147483756" r:id="rId9"/>
    <p:sldLayoutId id="2147483749" r:id="rId10"/>
    <p:sldLayoutId id="21474837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0%BE%D0%BC%D0%BF%D1%8C%D1%8E%D1%82%D0%B5%D1%80%D0%BD%D0%B0%D1%8F_%D0%BF%D1%80%D0%BE%D0%B3%D1%80%D0%B0%D0%BC%D0%BC%D0%B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268413"/>
            <a:ext cx="6548437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>
                    <a:satMod val="130000"/>
                  </a:schemeClr>
                </a:solidFill>
              </a:rPr>
              <a:t>Безопасность информации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2746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satMod val="130000"/>
                  </a:schemeClr>
                </a:solidFill>
              </a:rPr>
              <a:t>Ограничение доступа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692150"/>
            <a:ext cx="7624763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Для обеспечения безопасности данных очень полезно применение простых, но эффективных мер по ограничению доступа к этим данным: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smtClean="0"/>
              <a:t>Установление паролей: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На </a:t>
            </a:r>
            <a:r>
              <a:rPr lang="en-US" sz="2800" b="1" smtClean="0"/>
              <a:t>BIOS</a:t>
            </a:r>
            <a:r>
              <a:rPr lang="en-US" sz="2800" smtClean="0"/>
              <a:t> – </a:t>
            </a:r>
            <a:r>
              <a:rPr lang="ru-RU" sz="2800" smtClean="0"/>
              <a:t>ограничивает доступ к аппаратным устройствам компьютера;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На загрузку ОС или конкретного пользователя</a:t>
            </a:r>
            <a:r>
              <a:rPr lang="ru-RU" sz="2800" smtClean="0"/>
              <a:t> – не позволяет запускать компьютер со стандартной ОС;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На устройства и элементы данной ОС</a:t>
            </a:r>
            <a:r>
              <a:rPr lang="ru-RU" sz="2800" smtClean="0"/>
              <a:t> (диски, принтеры, папки, файлы, программы и т.д.)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На редактирование реестра и другие элементы настройки ОС.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Аппаратная защита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Аппаратные ключи</a:t>
            </a:r>
          </a:p>
          <a:p>
            <a:pPr eaLnBrk="1" hangingPunct="1"/>
            <a:r>
              <a:rPr lang="ru-RU" smtClean="0"/>
              <a:t>Источники бесперебойного питания</a:t>
            </a:r>
          </a:p>
          <a:p>
            <a:pPr eaLnBrk="1" hangingPunct="1"/>
            <a:r>
              <a:rPr lang="ru-RU" smtClean="0"/>
              <a:t>Дублирование устройств</a:t>
            </a:r>
          </a:p>
          <a:p>
            <a:pPr eaLnBrk="1" hangingPunct="1"/>
            <a:r>
              <a:rPr lang="ru-RU" smtClean="0"/>
              <a:t>Резервные серверы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74638"/>
            <a:ext cx="3313113" cy="417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satMod val="130000"/>
                  </a:schemeClr>
                </a:solidFill>
              </a:rPr>
              <a:t>Шифрование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908050"/>
            <a:ext cx="8085137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Используется для хранение  и передаче конфиденциальных и секретных данных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Если на компьютере, к которому может иметь доступ более одного человека, необходимо держать конфиденциальные данные, их следует хранить в зашифрованной форме — скажем, в защищенном паролем архиве программ </a:t>
            </a:r>
            <a:r>
              <a:rPr lang="en-US" sz="2400" smtClean="0"/>
              <a:t>PKZIP </a:t>
            </a:r>
            <a:r>
              <a:rPr lang="ru-RU" sz="2400" smtClean="0"/>
              <a:t>или </a:t>
            </a:r>
            <a:r>
              <a:rPr lang="en-US" sz="2400" smtClean="0"/>
              <a:t>ARJ</a:t>
            </a:r>
            <a:r>
              <a:rPr lang="ru-RU" sz="2400" smtClean="0"/>
              <a:t> или на защищенном паролем диске (</a:t>
            </a:r>
            <a:r>
              <a:rPr lang="en-US" sz="2400" smtClean="0"/>
              <a:t>NDisk</a:t>
            </a:r>
            <a:r>
              <a:rPr lang="ru-RU" sz="2400" smtClean="0"/>
              <a:t>),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Следует помнить, что все стандартные способы шифрования данных ненадежны против серьезного взлома — существуют даже программы, взламывающие пароли, и эти программы легко доступны.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Для действительно секретных данных или данных, представляющих серьезный коммерческий интерес, такие методы не годятся. Для этих целей необходимо использовать  специальные средства, либо средства, изготовленные самостоятельно.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88913"/>
            <a:ext cx="7078663" cy="346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satMod val="130000"/>
                  </a:schemeClr>
                </a:solidFill>
              </a:rPr>
              <a:t>Защита от компьютерных вирусов</a:t>
            </a:r>
            <a:r>
              <a:rPr lang="ru-RU" sz="4000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908050"/>
            <a:ext cx="8156575" cy="5788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Компьютерные вирусы — это специально написанные программы</a:t>
            </a:r>
            <a:r>
              <a:rPr lang="ru-RU" sz="2800" smtClean="0"/>
              <a:t>, </a:t>
            </a:r>
            <a:r>
              <a:rPr lang="ru-RU" sz="2800" b="1" smtClean="0"/>
              <a:t>которые могут записывать </a:t>
            </a:r>
            <a:r>
              <a:rPr lang="ru-RU" sz="2800" smtClean="0"/>
              <a:t>(внедрять)</a:t>
            </a:r>
            <a:r>
              <a:rPr lang="ru-RU" sz="2800" b="1" smtClean="0"/>
              <a:t> свои копии </a:t>
            </a:r>
            <a:r>
              <a:rPr lang="ru-RU" sz="2800" smtClean="0"/>
              <a:t>(возможно, измененные)</a:t>
            </a:r>
            <a:r>
              <a:rPr lang="ru-RU" sz="2800" b="1" smtClean="0"/>
              <a:t> в компьютерные программы</a:t>
            </a:r>
            <a:r>
              <a:rPr lang="ru-RU" sz="2800" smtClean="0"/>
              <a:t>, расположенные в исполнимых файлах, системных областях дисков, драйверах, документах и т.д., причем эти копии сохраняют возможность к «размножению».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Программа или иной объект, содержащие вирус, называются </a:t>
            </a:r>
            <a:r>
              <a:rPr lang="ru-RU" sz="2800" i="1" smtClean="0"/>
              <a:t>зараженными. </a:t>
            </a:r>
            <a:r>
              <a:rPr lang="ru-RU" sz="2800" smtClean="0"/>
              <a:t>Зараженными могут быть исполнимые файлы, программы начальной загрузки жесткого диска или дискеты, файлы драйверов, командные файлы </a:t>
            </a:r>
            <a:r>
              <a:rPr lang="en-US" sz="2800" smtClean="0"/>
              <a:t>DOS</a:t>
            </a:r>
            <a:r>
              <a:rPr lang="ru-RU" sz="2800" smtClean="0"/>
              <a:t>, документы </a:t>
            </a:r>
            <a:r>
              <a:rPr lang="en-US" sz="2800" smtClean="0"/>
              <a:t>Word</a:t>
            </a:r>
            <a:r>
              <a:rPr lang="ru-RU" sz="2800" smtClean="0"/>
              <a:t> для </a:t>
            </a:r>
            <a:r>
              <a:rPr lang="en-US" sz="2800" smtClean="0"/>
              <a:t>Windows</a:t>
            </a:r>
            <a:r>
              <a:rPr lang="ru-RU" sz="2800" smtClean="0"/>
              <a:t>, электронные таблицы в формате </a:t>
            </a:r>
            <a:r>
              <a:rPr lang="en-US" sz="2800" smtClean="0"/>
              <a:t>Excel</a:t>
            </a:r>
            <a:r>
              <a:rPr lang="ru-RU" sz="2800" smtClean="0"/>
              <a:t> и т.д.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Антивирусные программы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Антивирусная программа</a:t>
            </a:r>
            <a:r>
              <a:rPr lang="ru-RU" smtClean="0"/>
              <a:t> (</a:t>
            </a:r>
            <a:r>
              <a:rPr lang="ru-RU" b="1" smtClean="0"/>
              <a:t>антивирус</a:t>
            </a:r>
            <a:r>
              <a:rPr lang="ru-RU" smtClean="0"/>
              <a:t>) — изначально </a:t>
            </a:r>
            <a:r>
              <a:rPr lang="ru-RU" smtClean="0">
                <a:hlinkClick r:id="rId2" action="ppaction://hlinkfile" tooltip="Компьютерная программа"/>
              </a:rPr>
              <a:t>программа</a:t>
            </a:r>
            <a:r>
              <a:rPr lang="ru-RU" smtClean="0"/>
              <a:t> для обнаружения и лечения вредоносных объектов или инфицированных файлов, а также для профилактики — предотвращения заражения файла или операционной системы вредоносным кодом.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Антивирусные программы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Многие современные антивирусы позволяют обнаруживать и удалять также </a:t>
            </a:r>
            <a:r>
              <a:rPr lang="ru-RU" dirty="0" smtClean="0">
                <a:solidFill>
                  <a:srgbClr val="FF0000"/>
                </a:solidFill>
              </a:rPr>
              <a:t>троянские программы</a:t>
            </a:r>
            <a:r>
              <a:rPr lang="ru-RU" dirty="0" smtClean="0"/>
              <a:t> и прочие </a:t>
            </a:r>
            <a:r>
              <a:rPr lang="ru-RU" dirty="0" smtClean="0">
                <a:solidFill>
                  <a:srgbClr val="FF0000"/>
                </a:solidFill>
              </a:rPr>
              <a:t>вредоносные программы</a:t>
            </a:r>
            <a:r>
              <a:rPr lang="ru-RU" dirty="0" smtClean="0"/>
              <a:t>. Так же существуют программы - </a:t>
            </a:r>
            <a:r>
              <a:rPr lang="ru-RU" dirty="0" err="1" smtClean="0">
                <a:solidFill>
                  <a:srgbClr val="FF0000"/>
                </a:solidFill>
              </a:rPr>
              <a:t>файрволы</a:t>
            </a:r>
            <a:r>
              <a:rPr lang="ru-RU" dirty="0" smtClean="0"/>
              <a:t>, которые также способствуют защите компьютерных сетей или отдельных узлов от несанкционированного доступа, однако их основная задача — не пропускать (фильтровать) пакеты, не подходящие под критерии, определённые в конфигурации, т.е. от несанкционированного доступа извне или, наоборот, для ограничения связи программ с внешними источниками из-за возможной утечки информации.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Антивирусные программы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Антивирусное программное обеспечение состоит из подпрограмм, которые пытаются обнаружить, предотвратить размножение и удалить компьютерные вирусы и другие вредоносные программы, но ни одна из них не даст </a:t>
            </a:r>
            <a:r>
              <a:rPr lang="ru-RU" smtClean="0">
                <a:solidFill>
                  <a:srgbClr val="FF0000"/>
                </a:solidFill>
              </a:rPr>
              <a:t>100% защиты.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Антивирусные программы</a:t>
            </a:r>
            <a:endParaRPr lang="ru-RU" dirty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755650" y="981075"/>
            <a:ext cx="8178800" cy="5761038"/>
          </a:xfrm>
        </p:spPr>
        <p:txBody>
          <a:bodyPr/>
          <a:lstStyle/>
          <a:p>
            <a:pPr eaLnBrk="1" hangingPunct="1">
              <a:buClr>
                <a:srgbClr val="3891A7"/>
              </a:buClr>
            </a:pPr>
            <a:r>
              <a:rPr lang="ru-RU" smtClean="0"/>
              <a:t>Основные принципы заложенные в антивирусных  программах :</a:t>
            </a:r>
          </a:p>
          <a:p>
            <a:pPr eaLnBrk="1" hangingPunct="1">
              <a:buClr>
                <a:srgbClr val="3891A7"/>
              </a:buClr>
            </a:pPr>
            <a:r>
              <a:rPr lang="ru-RU" smtClean="0"/>
              <a:t>Вирусные базы – уже найденные и определённые кем-то программы, как вирусные, заносятся и хранятся в таких базах. Их нужно периодически обновлять.</a:t>
            </a:r>
          </a:p>
          <a:p>
            <a:pPr eaLnBrk="1" hangingPunct="1">
              <a:buClr>
                <a:srgbClr val="3891A7"/>
              </a:buClr>
            </a:pPr>
            <a:r>
              <a:rPr lang="ru-RU" smtClean="0"/>
              <a:t>Аналитическое определение вирусных программ по нестандартным, несанкционированным действиям. </a:t>
            </a:r>
          </a:p>
          <a:p>
            <a:pPr eaLnBrk="1" hangingPunct="1">
              <a:buClr>
                <a:srgbClr val="3891A7"/>
              </a:buClr>
            </a:pPr>
            <a:r>
              <a:rPr lang="ru-RU" smtClean="0"/>
              <a:t>Антивирусные программы могут допускать ошибки.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9343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Информационная безопасность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Включает в себя следующие понятия 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Конфиденциальность: обеспечение доступа к информации только авторизованным пользователям.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Целостность: обеспечение достоверности и полноты информации и методов её обработки.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Доступность: обеспечение доступа к информации и связанным с ней активам авторизованных пользователей по мере необходимости.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214438" y="1571625"/>
            <a:ext cx="76438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/>
              <a:t>законодательные (международные конвенции, конституционные нормы, федеральные законы и акты,)</a:t>
            </a:r>
            <a:endParaRPr lang="en-US" sz="2400"/>
          </a:p>
          <a:p>
            <a:endParaRPr lang="ru-RU" sz="2400"/>
          </a:p>
          <a:p>
            <a:pPr>
              <a:buFont typeface="Arial" charset="0"/>
              <a:buChar char="•"/>
            </a:pPr>
            <a:r>
              <a:rPr lang="ru-RU" sz="2400"/>
              <a:t>физические (средства физического ограничения доступа к информации: ограждения, сейфы и т.д.) </a:t>
            </a:r>
            <a:endParaRPr lang="en-US" sz="2400"/>
          </a:p>
          <a:p>
            <a:pPr>
              <a:buFont typeface="Arial" charset="0"/>
              <a:buChar char="•"/>
            </a:pPr>
            <a:endParaRPr lang="ru-RU" sz="2400"/>
          </a:p>
          <a:p>
            <a:pPr>
              <a:buFont typeface="Arial" charset="0"/>
              <a:buChar char="•"/>
            </a:pPr>
            <a:r>
              <a:rPr lang="ru-RU" sz="2400"/>
              <a:t>аппаратные </a:t>
            </a:r>
            <a:endParaRPr lang="en-US" sz="2400"/>
          </a:p>
          <a:p>
            <a:pPr>
              <a:buFont typeface="Arial" charset="0"/>
              <a:buChar char="•"/>
            </a:pPr>
            <a:endParaRPr lang="ru-RU" sz="2400"/>
          </a:p>
          <a:p>
            <a:pPr>
              <a:buFont typeface="Arial" charset="0"/>
              <a:buChar char="•"/>
            </a:pPr>
            <a:r>
              <a:rPr lang="ru-RU" sz="2400"/>
              <a:t>программные </a:t>
            </a:r>
            <a:endParaRPr lang="en-US" sz="2400"/>
          </a:p>
          <a:p>
            <a:pPr>
              <a:buFont typeface="Arial" charset="0"/>
              <a:buChar char="•"/>
            </a:pPr>
            <a:endParaRPr lang="ru-RU" sz="2400"/>
          </a:p>
          <a:p>
            <a:pPr>
              <a:buFont typeface="Arial" charset="0"/>
              <a:buChar char="•"/>
            </a:pPr>
            <a:r>
              <a:rPr lang="ru-RU" sz="2400"/>
              <a:t>криптографические 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071688" y="642938"/>
            <a:ext cx="541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Средства защиты информации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042988" y="1052513"/>
            <a:ext cx="799306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/>
              <a:t>Базовым в этом отношении является Закон Российской Федерации "Об информации, информатизации и защите информации", принятый 25 января 1995 г. В соответствии с ним любой российский гражданин может предпринимать необходимые меры для предотвращения утечки, хищения, утраты, искажения и подделки информации. Вопрос состоит в том, какие действия являются на самом деле необходимыми для адекватной защиты вашей информации. </a:t>
            </a: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1187450" y="223838"/>
            <a:ext cx="7534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b="1"/>
              <a:t>Законодательные средства защиты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0613" y="0"/>
            <a:ext cx="7513637" cy="417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/>
              <a:t>Законодательные средства защиты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549275"/>
            <a:ext cx="8137525" cy="5832475"/>
          </a:xfrm>
        </p:spPr>
        <p:txBody>
          <a:bodyPr/>
          <a:lstStyle/>
          <a:p>
            <a:pPr>
              <a:defRPr/>
            </a:pPr>
            <a:r>
              <a:rPr lang="ru-RU" sz="2400" dirty="0"/>
              <a:t>Главной вехой в цепочке этих изменений стало введение в действие 1 января 1997г. нового Уголовного кодекса. В нем содержится глава "Преступления в сфере компьютерной информации", где перечислены следующие преступления: </a:t>
            </a:r>
          </a:p>
          <a:p>
            <a:pPr>
              <a:defRPr/>
            </a:pPr>
            <a:r>
              <a:rPr lang="ru-RU" sz="2400" dirty="0"/>
              <a:t>неправомерный доступ к компьютерной информации (статья 272): </a:t>
            </a:r>
          </a:p>
          <a:p>
            <a:pPr>
              <a:defRPr/>
            </a:pPr>
            <a:r>
              <a:rPr lang="ru-RU" sz="2400" dirty="0"/>
              <a:t>создание, использование и распространение вредоносных компьютерных программ (статья 273); </a:t>
            </a: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нарушение </a:t>
            </a:r>
            <a:r>
              <a:rPr lang="ru-RU" sz="2400" dirty="0"/>
              <a:t>правил эксплуатации компьютеров, компьютерных систем и сетей (статья 274). </a:t>
            </a:r>
            <a:endParaRPr lang="ru-RU" sz="2400" dirty="0" smtClean="0"/>
          </a:p>
          <a:p>
            <a:pPr marL="82550" indent="0">
              <a:buFont typeface="Wingdings 2" pitchFamily="18" charset="2"/>
              <a:buNone/>
              <a:defRPr/>
            </a:pPr>
            <a:r>
              <a:rPr lang="ru-RU" sz="2400" dirty="0" smtClean="0"/>
              <a:t>Отметим</a:t>
            </a:r>
            <a:r>
              <a:rPr lang="ru-RU" sz="2400" dirty="0"/>
              <a:t>, что уголовная ответственность за перечисленное наступает только в том случае, когда уничтожена, блокирована, модифицирована пли скопирована информация, хранящаяся в электронном виде.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82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Безопасность информации на компьютере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214438" y="2214563"/>
            <a:ext cx="7497762" cy="2838450"/>
          </a:xfrm>
        </p:spPr>
        <p:txBody>
          <a:bodyPr/>
          <a:lstStyle/>
          <a:p>
            <a:pPr eaLnBrk="1" hangingPunct="1"/>
            <a:r>
              <a:rPr lang="ru-RU" b="1" smtClean="0"/>
              <a:t>В процессе эксплуатации компьютера</a:t>
            </a:r>
            <a:r>
              <a:rPr lang="ru-RU" smtClean="0"/>
              <a:t> </a:t>
            </a:r>
            <a:r>
              <a:rPr lang="ru-RU" b="1" smtClean="0"/>
              <a:t>по самым разным причинам возможны</a:t>
            </a:r>
            <a:r>
              <a:rPr lang="ru-RU" smtClean="0"/>
              <a:t> (и часто происходят) </a:t>
            </a:r>
            <a:r>
              <a:rPr lang="ru-RU" b="1" smtClean="0"/>
              <a:t>порча и потеря информации</a:t>
            </a:r>
            <a:r>
              <a:rPr lang="ru-RU" smtClean="0"/>
              <a:t>, находящейся на жестких дисках компьютера.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85750"/>
            <a:ext cx="7497763" cy="1500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Основные причины потери информации на компьютере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(пронумерованы по значимости)</a:t>
            </a:r>
            <a:endParaRPr lang="ru-RU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435100" y="2214563"/>
            <a:ext cx="7499350" cy="4033837"/>
          </a:xfrm>
        </p:spPr>
        <p:txBody>
          <a:bodyPr/>
          <a:lstStyle/>
          <a:p>
            <a:pPr marL="595313" indent="-514350" eaLnBrk="1" hangingPunct="1">
              <a:lnSpc>
                <a:spcPct val="80000"/>
              </a:lnSpc>
              <a:buFont typeface="Gill Sans MT" pitchFamily="34" charset="0"/>
              <a:buAutoNum type="arabicPeriod"/>
            </a:pPr>
            <a:r>
              <a:rPr lang="ru-RU" b="1" smtClean="0"/>
              <a:t>ошибочными действиями пользователей</a:t>
            </a:r>
            <a:r>
              <a:rPr lang="ru-RU" smtClean="0"/>
              <a:t>, </a:t>
            </a:r>
            <a:r>
              <a:rPr lang="ru-RU" sz="2800" smtClean="0"/>
              <a:t>(чаще всего)</a:t>
            </a:r>
            <a:r>
              <a:rPr lang="ru-RU" smtClean="0"/>
              <a:t> </a:t>
            </a:r>
          </a:p>
          <a:p>
            <a:pPr marL="595313" indent="-514350" eaLnBrk="1" hangingPunct="1">
              <a:lnSpc>
                <a:spcPct val="80000"/>
              </a:lnSpc>
              <a:buFont typeface="Gill Sans MT" pitchFamily="34" charset="0"/>
              <a:buAutoNum type="arabicPeriod"/>
            </a:pPr>
            <a:r>
              <a:rPr lang="ru-RU" smtClean="0"/>
              <a:t>некорректной работой программ</a:t>
            </a:r>
          </a:p>
          <a:p>
            <a:pPr marL="595313" indent="-514350" eaLnBrk="1" hangingPunct="1">
              <a:lnSpc>
                <a:spcPct val="80000"/>
              </a:lnSpc>
              <a:buFont typeface="Gill Sans MT" pitchFamily="34" charset="0"/>
              <a:buAutoNum type="arabicPeriod"/>
            </a:pPr>
            <a:r>
              <a:rPr lang="ru-RU" smtClean="0"/>
              <a:t>сбоями в электропитании</a:t>
            </a:r>
          </a:p>
          <a:p>
            <a:pPr marL="595313" indent="-514350" eaLnBrk="1" hangingPunct="1">
              <a:lnSpc>
                <a:spcPct val="80000"/>
              </a:lnSpc>
              <a:buFont typeface="Gill Sans MT" pitchFamily="34" charset="0"/>
              <a:buAutoNum type="arabicPeriod"/>
            </a:pPr>
            <a:r>
              <a:rPr lang="ru-RU" smtClean="0"/>
              <a:t>авариями жестких дисков</a:t>
            </a:r>
          </a:p>
          <a:p>
            <a:pPr marL="595313" indent="-514350" eaLnBrk="1" hangingPunct="1">
              <a:lnSpc>
                <a:spcPct val="80000"/>
              </a:lnSpc>
              <a:buFont typeface="Gill Sans MT" pitchFamily="34" charset="0"/>
              <a:buAutoNum type="arabicPeriod"/>
            </a:pPr>
            <a:r>
              <a:rPr lang="ru-RU" smtClean="0"/>
              <a:t>компьютерными вирусами, </a:t>
            </a:r>
          </a:p>
          <a:p>
            <a:pPr marL="595313" indent="-514350" eaLnBrk="1" hangingPunct="1">
              <a:lnSpc>
                <a:spcPct val="80000"/>
              </a:lnSpc>
              <a:buFont typeface="Gill Sans MT" pitchFamily="34" charset="0"/>
              <a:buAutoNum type="arabicPeriod"/>
            </a:pPr>
            <a:r>
              <a:rPr lang="ru-RU" smtClean="0"/>
              <a:t>Несанкционированными действиями третьих лиц  и т.д. </a:t>
            </a:r>
          </a:p>
          <a:p>
            <a:pPr marL="595313" indent="-514350" eaLnBrk="1" hangingPunct="1">
              <a:buFont typeface="Gill Sans MT" pitchFamily="34" charset="0"/>
              <a:buAutoNum type="arabicPeriod"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1214438"/>
            <a:ext cx="7821612" cy="5383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Единственный надежный способ предотвращения потери информации и соответствующих (иногда очень существенных) потерь времени и денег — это создание </a:t>
            </a:r>
            <a:r>
              <a:rPr lang="ru-RU" b="1" i="1" smtClean="0"/>
              <a:t>резервных копий</a:t>
            </a:r>
            <a:r>
              <a:rPr lang="ru-RU" i="1" smtClean="0"/>
              <a:t> </a:t>
            </a:r>
            <a:r>
              <a:rPr lang="ru-RU" smtClean="0"/>
              <a:t>данных, то есть копий, позволяющих восстановить данные при их повреждении или утрате.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/>
              <a:t>Процесс создания резервных копий обычно называется </a:t>
            </a:r>
            <a:r>
              <a:rPr lang="ru-RU" b="1" i="1" smtClean="0"/>
              <a:t>резервированием</a:t>
            </a:r>
            <a:r>
              <a:rPr lang="ru-RU" i="1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i="1" smtClean="0"/>
              <a:t>Автоматическое резервирование.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57313" y="428625"/>
            <a:ext cx="6400800" cy="695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3200" b="1" i="1">
                <a:latin typeface="+mn-lt"/>
              </a:rPr>
              <a:t>Резервирование данных</a:t>
            </a: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Ценность информации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Наибольшую ценность представляет авторская информация: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Домашнее фото и видео и аудио записи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Письма, документы, статьи и т.д.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Наиболее ценную информацию рекомендуется хранить  вне компьютера.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 компьютере информацию лучше хранить на отдельном несистемном диске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1323</TotalTime>
  <Words>877</Words>
  <Application>Microsoft Office PowerPoint</Application>
  <PresentationFormat>Экран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Безопасность информации</vt:lpstr>
      <vt:lpstr>Информационная безопасность</vt:lpstr>
      <vt:lpstr>Презентация PowerPoint</vt:lpstr>
      <vt:lpstr>Презентация PowerPoint</vt:lpstr>
      <vt:lpstr>Законодательные средства защиты</vt:lpstr>
      <vt:lpstr>Безопасность информации на компьютере</vt:lpstr>
      <vt:lpstr>Основные причины потери информации на компьютере (пронумерованы по значимости)</vt:lpstr>
      <vt:lpstr>Презентация PowerPoint</vt:lpstr>
      <vt:lpstr>Ценность информации</vt:lpstr>
      <vt:lpstr>Ограничение доступа</vt:lpstr>
      <vt:lpstr>Аппаратная защита</vt:lpstr>
      <vt:lpstr>Шифрование</vt:lpstr>
      <vt:lpstr>Защита от компьютерных вирусов </vt:lpstr>
      <vt:lpstr>Антивирусные программы</vt:lpstr>
      <vt:lpstr>Антивирусные программы</vt:lpstr>
      <vt:lpstr>Антивирусные программы</vt:lpstr>
      <vt:lpstr>Антивирусные программы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информации</dc:title>
  <dc:creator>Gosha</dc:creator>
  <cp:lastModifiedBy>Павел</cp:lastModifiedBy>
  <cp:revision>20</cp:revision>
  <dcterms:created xsi:type="dcterms:W3CDTF">2008-02-20T10:42:11Z</dcterms:created>
  <dcterms:modified xsi:type="dcterms:W3CDTF">2012-04-16T08:32:44Z</dcterms:modified>
</cp:coreProperties>
</file>