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60" r:id="rId4"/>
    <p:sldId id="262" r:id="rId5"/>
    <p:sldId id="263" r:id="rId6"/>
    <p:sldId id="264" r:id="rId7"/>
    <p:sldId id="265" r:id="rId8"/>
    <p:sldId id="259" r:id="rId9"/>
    <p:sldId id="261" r:id="rId10"/>
    <p:sldId id="274" r:id="rId11"/>
    <p:sldId id="257" r:id="rId12"/>
    <p:sldId id="275" r:id="rId13"/>
    <p:sldId id="276" r:id="rId14"/>
    <p:sldId id="277" r:id="rId15"/>
    <p:sldId id="270" r:id="rId16"/>
    <p:sldId id="271" r:id="rId17"/>
    <p:sldId id="272" r:id="rId18"/>
    <p:sldId id="273" r:id="rId19"/>
    <p:sldId id="266" r:id="rId20"/>
    <p:sldId id="267" r:id="rId21"/>
    <p:sldId id="268" r:id="rId22"/>
    <p:sldId id="269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1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92F96-0A46-45F3-A470-5C3E7CBDE95B}" type="datetimeFigureOut">
              <a:rPr lang="ru-RU" smtClean="0"/>
              <a:t>17.03.2012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10476-96C3-4845-B38F-0EED917A01A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92F96-0A46-45F3-A470-5C3E7CBDE95B}" type="datetimeFigureOut">
              <a:rPr lang="ru-RU" smtClean="0"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10476-96C3-4845-B38F-0EED917A01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92F96-0A46-45F3-A470-5C3E7CBDE95B}" type="datetimeFigureOut">
              <a:rPr lang="ru-RU" smtClean="0"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10476-96C3-4845-B38F-0EED917A01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92F96-0A46-45F3-A470-5C3E7CBDE95B}" type="datetimeFigureOut">
              <a:rPr lang="ru-RU" smtClean="0"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10476-96C3-4845-B38F-0EED917A01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92F96-0A46-45F3-A470-5C3E7CBDE95B}" type="datetimeFigureOut">
              <a:rPr lang="ru-RU" smtClean="0"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10476-96C3-4845-B38F-0EED917A01A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92F96-0A46-45F3-A470-5C3E7CBDE95B}" type="datetimeFigureOut">
              <a:rPr lang="ru-RU" smtClean="0"/>
              <a:t>17.03.2012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10476-96C3-4845-B38F-0EED917A01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92F96-0A46-45F3-A470-5C3E7CBDE95B}" type="datetimeFigureOut">
              <a:rPr lang="ru-RU" smtClean="0"/>
              <a:t>17.03.2012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10476-96C3-4845-B38F-0EED917A01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92F96-0A46-45F3-A470-5C3E7CBDE95B}" type="datetimeFigureOut">
              <a:rPr lang="ru-RU" smtClean="0"/>
              <a:t>17.03.2012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10476-96C3-4845-B38F-0EED917A01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92F96-0A46-45F3-A470-5C3E7CBDE95B}" type="datetimeFigureOut">
              <a:rPr lang="ru-RU" smtClean="0"/>
              <a:t>17.03.2012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10476-96C3-4845-B38F-0EED917A01A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92F96-0A46-45F3-A470-5C3E7CBDE95B}" type="datetimeFigureOut">
              <a:rPr lang="ru-RU" smtClean="0"/>
              <a:t>17.03.2012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10476-96C3-4845-B38F-0EED917A01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92F96-0A46-45F3-A470-5C3E7CBDE95B}" type="datetimeFigureOut">
              <a:rPr lang="ru-RU" smtClean="0"/>
              <a:t>17.03.2012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10476-96C3-4845-B38F-0EED917A01A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AA92F96-0A46-45F3-A470-5C3E7CBDE95B}" type="datetimeFigureOut">
              <a:rPr lang="ru-RU" smtClean="0"/>
              <a:t>17.03.2012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BB10476-96C3-4845-B38F-0EED917A01A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Apple_II" TargetMode="External"/><Relationship Id="rId7" Type="http://schemas.openxmlformats.org/officeDocument/2006/relationships/hyperlink" Target="http://ru.wikipedia.org/wiki/Microsoft_Office" TargetMode="External"/><Relationship Id="rId2" Type="http://schemas.openxmlformats.org/officeDocument/2006/relationships/hyperlink" Target="http://ru.wikipedia.org/wiki/197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Excel" TargetMode="External"/><Relationship Id="rId5" Type="http://schemas.openxmlformats.org/officeDocument/2006/relationships/hyperlink" Target="http://ru.wikipedia.org/wiki/Lotus" TargetMode="External"/><Relationship Id="rId4" Type="http://schemas.openxmlformats.org/officeDocument/2006/relationships/hyperlink" Target="http://ru.wikipedia.org/wiki/198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Multiplan&amp;action=edit&amp;redlink=1" TargetMode="External"/><Relationship Id="rId7" Type="http://schemas.openxmlformats.org/officeDocument/2006/relationships/hyperlink" Target="http://ru.wikipedia.org/wiki/Apple_Macintosh" TargetMode="External"/><Relationship Id="rId2" Type="http://schemas.openxmlformats.org/officeDocument/2006/relationships/hyperlink" Target="http://ru.wikipedia.org/wiki/%D0%A2%D0%B0%D0%B1%D0%BB%D0%B8%D1%87%D0%BD%D1%8B%D0%B9_%D0%BF%D1%80%D0%BE%D1%86%D0%B5%D1%81%D1%81%D0%BE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/index.php?title=Lotus_1-2-3&amp;action=edit&amp;redlink=1" TargetMode="External"/><Relationship Id="rId5" Type="http://schemas.openxmlformats.org/officeDocument/2006/relationships/hyperlink" Target="http://ru.wikipedia.org/wiki/MS-DOS" TargetMode="External"/><Relationship Id="rId4" Type="http://schemas.openxmlformats.org/officeDocument/2006/relationships/hyperlink" Target="http://ru.wikipedia.org/wiki/CP/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Табличные процессоры.</a:t>
            </a:r>
            <a:br>
              <a:rPr lang="ru-RU" dirty="0" smtClean="0"/>
            </a:br>
            <a:r>
              <a:rPr lang="ru-RU" dirty="0"/>
              <a:t>Э</a:t>
            </a:r>
            <a:r>
              <a:rPr lang="ru-RU" dirty="0" smtClean="0"/>
              <a:t>лектронные таблицы.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 примере </a:t>
            </a:r>
            <a:r>
              <a:rPr lang="en-US" dirty="0" smtClean="0"/>
              <a:t>MS </a:t>
            </a:r>
            <a:r>
              <a:rPr lang="en-US" dirty="0" smtClean="0"/>
              <a:t>Excel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Обновление 15.03.2012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53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История электронных таблиц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836712"/>
            <a:ext cx="8136904" cy="590465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Появление электронных таблиц исторически совпадает с началом распространения персональных компьютеров. Первая программа для работы с электронными таблицами — табличный процессор, была создана в </a:t>
            </a:r>
            <a:r>
              <a:rPr lang="ru-RU" dirty="0" smtClean="0">
                <a:hlinkClick r:id="rId2" tooltip="1979"/>
              </a:rPr>
              <a:t>1979</a:t>
            </a:r>
            <a:r>
              <a:rPr lang="ru-RU" dirty="0" smtClean="0"/>
              <a:t> году, предназначалась для компьютеров типа </a:t>
            </a:r>
            <a:r>
              <a:rPr lang="ru-RU" dirty="0" err="1" smtClean="0">
                <a:hlinkClick r:id="rId3" tooltip="Apple II"/>
              </a:rPr>
              <a:t>Apple</a:t>
            </a:r>
            <a:r>
              <a:rPr lang="ru-RU" dirty="0" smtClean="0">
                <a:hlinkClick r:id="rId3" tooltip="Apple II"/>
              </a:rPr>
              <a:t> II</a:t>
            </a:r>
            <a:r>
              <a:rPr lang="ru-RU" dirty="0" smtClean="0"/>
              <a:t> и называлась </a:t>
            </a:r>
            <a:r>
              <a:rPr lang="ru-RU" dirty="0" err="1" smtClean="0"/>
              <a:t>VisiCalc</a:t>
            </a:r>
            <a:r>
              <a:rPr lang="ru-RU" dirty="0" smtClean="0"/>
              <a:t>. В </a:t>
            </a:r>
            <a:r>
              <a:rPr lang="ru-RU" dirty="0" smtClean="0">
                <a:hlinkClick r:id="rId4" tooltip="1982"/>
              </a:rPr>
              <a:t>1982</a:t>
            </a:r>
            <a:r>
              <a:rPr lang="ru-RU" dirty="0" smtClean="0"/>
              <a:t> году появляется знаменитый табличный процессор </a:t>
            </a:r>
            <a:r>
              <a:rPr lang="ru-RU" dirty="0" err="1" smtClean="0">
                <a:hlinkClick r:id="rId5" tooltip="Lotus"/>
              </a:rPr>
              <a:t>Lotus</a:t>
            </a:r>
            <a:r>
              <a:rPr lang="ru-RU" dirty="0" smtClean="0"/>
              <a:t> 1-2-3, предназначенный для IBM PC. </a:t>
            </a:r>
            <a:r>
              <a:rPr lang="ru-RU" dirty="0" err="1" smtClean="0"/>
              <a:t>Lotus</a:t>
            </a:r>
            <a:r>
              <a:rPr lang="ru-RU" dirty="0" smtClean="0"/>
              <a:t> объединял в себе вычислительные возможности электронных таблиц, деловую графику и функции реляционной СУБД. Популярность табличных процессоров росла очень быстро. Появлялись новые программные продукты этого класса: </a:t>
            </a:r>
            <a:r>
              <a:rPr lang="ru-RU" dirty="0" err="1" smtClean="0"/>
              <a:t>Multiplan</a:t>
            </a:r>
            <a:r>
              <a:rPr lang="ru-RU" dirty="0" smtClean="0"/>
              <a:t>, </a:t>
            </a:r>
            <a:r>
              <a:rPr lang="ru-RU" dirty="0" err="1" smtClean="0"/>
              <a:t>Quattro</a:t>
            </a:r>
            <a:r>
              <a:rPr lang="ru-RU" dirty="0" smtClean="0"/>
              <a:t> </a:t>
            </a:r>
            <a:r>
              <a:rPr lang="ru-RU" dirty="0" err="1" smtClean="0"/>
              <a:t>Pro</a:t>
            </a:r>
            <a:r>
              <a:rPr lang="ru-RU" dirty="0" smtClean="0"/>
              <a:t>, </a:t>
            </a:r>
            <a:r>
              <a:rPr lang="ru-RU" dirty="0" err="1" smtClean="0"/>
              <a:t>SuperCalc</a:t>
            </a:r>
            <a:r>
              <a:rPr lang="ru-RU" dirty="0" smtClean="0"/>
              <a:t> и другие. Одним из самых популярных табличных процессоров сегодня является MS </a:t>
            </a:r>
            <a:r>
              <a:rPr lang="ru-RU" dirty="0" err="1" smtClean="0">
                <a:hlinkClick r:id="rId6" tooltip="Excel"/>
              </a:rPr>
              <a:t>Excel</a:t>
            </a:r>
            <a:r>
              <a:rPr lang="ru-RU" dirty="0" smtClean="0"/>
              <a:t>, входящий в состав пакета </a:t>
            </a:r>
            <a:r>
              <a:rPr lang="ru-RU" dirty="0" err="1" smtClean="0">
                <a:hlinkClick r:id="rId7" tooltip="Microsoft Office"/>
              </a:rPr>
              <a:t>Microsoft</a:t>
            </a:r>
            <a:r>
              <a:rPr lang="ru-RU" dirty="0" smtClean="0">
                <a:hlinkClick r:id="rId7" tooltip="Microsoft Office"/>
              </a:rPr>
              <a:t> </a:t>
            </a:r>
            <a:r>
              <a:rPr lang="ru-RU" dirty="0" err="1" smtClean="0">
                <a:hlinkClick r:id="rId7" tooltip="Microsoft Office"/>
              </a:rPr>
              <a:t>Office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 </a:t>
            </a:r>
            <a:r>
              <a:rPr lang="en-US" dirty="0" smtClean="0"/>
              <a:t>http://ru.wikipedia.org/wiki/XLS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21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653536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История электронных таблиц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2"/>
            <a:ext cx="8136904" cy="576064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1982 году </a:t>
            </a:r>
            <a:r>
              <a:rPr lang="ru-RU" dirty="0" err="1" smtClean="0"/>
              <a:t>Microsoft</a:t>
            </a:r>
            <a:r>
              <a:rPr lang="ru-RU" dirty="0" smtClean="0"/>
              <a:t> запустила на рынок первый электронный </a:t>
            </a:r>
            <a:r>
              <a:rPr lang="ru-RU" dirty="0" smtClean="0">
                <a:hlinkClick r:id="rId2" tooltip="Табличный процессор"/>
              </a:rPr>
              <a:t>табличный процессор</a:t>
            </a:r>
            <a:r>
              <a:rPr lang="ru-RU" dirty="0" smtClean="0"/>
              <a:t> </a:t>
            </a:r>
            <a:r>
              <a:rPr lang="ru-RU" dirty="0" err="1" smtClean="0">
                <a:hlinkClick r:id="rId3" tooltip="Multiplan (страница отсутствует)"/>
              </a:rPr>
              <a:t>Multiplan</a:t>
            </a:r>
            <a:r>
              <a:rPr lang="ru-RU" dirty="0" smtClean="0"/>
              <a:t>, который был очень популярен на </a:t>
            </a:r>
            <a:r>
              <a:rPr lang="ru-RU" dirty="0" smtClean="0">
                <a:hlinkClick r:id="rId4" tooltip="CP/M"/>
              </a:rPr>
              <a:t>CP/M</a:t>
            </a:r>
            <a:r>
              <a:rPr lang="ru-RU" dirty="0" smtClean="0"/>
              <a:t> системах, но на </a:t>
            </a:r>
            <a:r>
              <a:rPr lang="ru-RU" dirty="0" smtClean="0">
                <a:hlinkClick r:id="rId5" tooltip="MS-DOS"/>
              </a:rPr>
              <a:t>MS-DOS</a:t>
            </a:r>
            <a:r>
              <a:rPr lang="ru-RU" dirty="0" smtClean="0"/>
              <a:t> системах он уступал </a:t>
            </a:r>
            <a:r>
              <a:rPr lang="ru-RU" dirty="0" err="1" smtClean="0">
                <a:hlinkClick r:id="rId6" tooltip="Lotus 1-2-3 (страница отсутствует)"/>
              </a:rPr>
              <a:t>Lotus</a:t>
            </a:r>
            <a:r>
              <a:rPr lang="ru-RU" dirty="0" smtClean="0">
                <a:hlinkClick r:id="rId6" tooltip="Lotus 1-2-3 (страница отсутствует)"/>
              </a:rPr>
              <a:t> 1-2-3</a:t>
            </a:r>
            <a:r>
              <a:rPr lang="ru-RU" dirty="0" smtClean="0"/>
              <a:t>. Первая версия </a:t>
            </a:r>
            <a:r>
              <a:rPr lang="ru-RU" dirty="0" err="1" smtClean="0"/>
              <a:t>Excel</a:t>
            </a:r>
            <a:r>
              <a:rPr lang="ru-RU" dirty="0" smtClean="0"/>
              <a:t> предназначалась для </a:t>
            </a:r>
            <a:r>
              <a:rPr lang="ru-RU" dirty="0" err="1" smtClean="0">
                <a:hlinkClick r:id="rId7" tooltip="Apple Macintosh"/>
              </a:rPr>
              <a:t>Mac</a:t>
            </a:r>
            <a:r>
              <a:rPr lang="ru-RU" dirty="0" smtClean="0"/>
              <a:t> и была выпущена в 1985 году, а первая версия для </a:t>
            </a:r>
            <a:r>
              <a:rPr lang="ru-RU" dirty="0" err="1" smtClean="0"/>
              <a:t>Windows</a:t>
            </a:r>
            <a:r>
              <a:rPr lang="ru-RU" dirty="0" smtClean="0"/>
              <a:t> была выпущена в ноябре 1987 года. </a:t>
            </a:r>
            <a:r>
              <a:rPr lang="ru-RU" dirty="0" err="1" smtClean="0"/>
              <a:t>Lotus</a:t>
            </a:r>
            <a:r>
              <a:rPr lang="ru-RU" dirty="0" smtClean="0"/>
              <a:t> не торопилась выпускать 1-2-3 под </a:t>
            </a:r>
            <a:r>
              <a:rPr lang="ru-RU" dirty="0" err="1" smtClean="0"/>
              <a:t>Windows</a:t>
            </a:r>
            <a:r>
              <a:rPr lang="ru-RU" dirty="0" smtClean="0"/>
              <a:t>, и </a:t>
            </a:r>
            <a:r>
              <a:rPr lang="ru-RU" dirty="0" err="1" smtClean="0"/>
              <a:t>Excel</a:t>
            </a:r>
            <a:r>
              <a:rPr lang="ru-RU" dirty="0" smtClean="0"/>
              <a:t> с 1988 года начала обходить по продажам 1-2-3, что в конечном итоге помогло </a:t>
            </a:r>
            <a:r>
              <a:rPr lang="ru-RU" dirty="0" err="1" smtClean="0"/>
              <a:t>Microsoft</a:t>
            </a:r>
            <a:r>
              <a:rPr lang="ru-RU" dirty="0" smtClean="0"/>
              <a:t> достичь позиций ведущего разработчика программного обеспечения. </a:t>
            </a:r>
            <a:r>
              <a:rPr lang="ru-RU" dirty="0" err="1" smtClean="0"/>
              <a:t>Microsoft</a:t>
            </a:r>
            <a:r>
              <a:rPr lang="ru-RU" dirty="0" smtClean="0"/>
              <a:t> укрепляла свое преимущество с выпуском каждой новой версии, что имело место примерно каждые два года. Текущая версия для платформы </a:t>
            </a:r>
            <a:r>
              <a:rPr lang="ru-RU" dirty="0" err="1" smtClean="0"/>
              <a:t>Windows</a:t>
            </a:r>
            <a:r>
              <a:rPr lang="ru-RU" dirty="0" smtClean="0"/>
              <a:t> — </a:t>
            </a:r>
            <a:r>
              <a:rPr lang="ru-RU" dirty="0" err="1" smtClean="0"/>
              <a:t>Excel</a:t>
            </a:r>
            <a:r>
              <a:rPr lang="ru-RU" dirty="0" smtClean="0"/>
              <a:t> 14, также известная как </a:t>
            </a:r>
            <a:r>
              <a:rPr lang="ru-RU" dirty="0" err="1" smtClean="0"/>
              <a:t>Microsoft</a:t>
            </a:r>
            <a:r>
              <a:rPr lang="ru-RU" dirty="0" smtClean="0"/>
              <a:t> </a:t>
            </a:r>
            <a:r>
              <a:rPr lang="ru-RU" dirty="0" err="1" smtClean="0"/>
              <a:t>Office</a:t>
            </a:r>
            <a:r>
              <a:rPr lang="ru-RU" dirty="0" smtClean="0"/>
              <a:t> </a:t>
            </a:r>
            <a:r>
              <a:rPr lang="ru-RU" dirty="0" err="1" smtClean="0"/>
              <a:t>Excel</a:t>
            </a:r>
            <a:r>
              <a:rPr lang="ru-RU" dirty="0" smtClean="0"/>
              <a:t> 2010. Текущая версия для платформы </a:t>
            </a:r>
            <a:r>
              <a:rPr lang="ru-RU" dirty="0" err="1" smtClean="0"/>
              <a:t>Mac</a:t>
            </a:r>
            <a:r>
              <a:rPr lang="ru-RU" dirty="0" smtClean="0"/>
              <a:t> OS X — </a:t>
            </a:r>
            <a:r>
              <a:rPr lang="ru-RU" dirty="0" err="1" smtClean="0"/>
              <a:t>Microsoft</a:t>
            </a:r>
            <a:r>
              <a:rPr lang="ru-RU" dirty="0" smtClean="0"/>
              <a:t> </a:t>
            </a:r>
            <a:r>
              <a:rPr lang="ru-RU" dirty="0" err="1" smtClean="0"/>
              <a:t>Excel</a:t>
            </a:r>
            <a:r>
              <a:rPr lang="ru-RU" dirty="0" smtClean="0"/>
              <a:t> 2011.</a:t>
            </a:r>
            <a:r>
              <a:rPr lang="ru-RU" baseline="30000" dirty="0" smtClean="0"/>
              <a:t>1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1. </a:t>
            </a:r>
            <a:r>
              <a:rPr lang="en-US" dirty="0" smtClean="0"/>
              <a:t>http://ru.wikipedia.org/wiki/XLS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10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778098"/>
          </a:xfrm>
        </p:spPr>
        <p:txBody>
          <a:bodyPr/>
          <a:lstStyle/>
          <a:p>
            <a:r>
              <a:rPr lang="en-US" dirty="0" smtClean="0"/>
              <a:t>Excel 2003-2010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96752"/>
            <a:ext cx="7571184" cy="492941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настоящий момент большинство электронных таблиц похожи друг на друга и отличаются, как правило, по внешнему виду панелей инструментов и дополнительным функциям. Наиболее популярными электронными таблицами во всём мире является </a:t>
            </a:r>
            <a:r>
              <a:rPr lang="en-US" dirty="0"/>
              <a:t>Excel</a:t>
            </a:r>
            <a:r>
              <a:rPr lang="ru-RU" dirty="0"/>
              <a:t>. Он входит в Офисный пакет </a:t>
            </a:r>
            <a:r>
              <a:rPr lang="en-US" dirty="0"/>
              <a:t>Microsoft Office </a:t>
            </a:r>
            <a:r>
              <a:rPr lang="ru-RU" dirty="0"/>
              <a:t>(стоит от </a:t>
            </a:r>
            <a:r>
              <a:rPr lang="ru-RU" dirty="0" smtClean="0"/>
              <a:t>3000 </a:t>
            </a:r>
            <a:r>
              <a:rPr lang="ru-RU" dirty="0"/>
              <a:t>до </a:t>
            </a:r>
            <a:r>
              <a:rPr lang="ru-RU" dirty="0" smtClean="0"/>
              <a:t>20</a:t>
            </a:r>
            <a:r>
              <a:rPr lang="ru-RU" dirty="0" smtClean="0"/>
              <a:t>000 </a:t>
            </a:r>
            <a:r>
              <a:rPr lang="ru-RU" dirty="0"/>
              <a:t>руб. на </a:t>
            </a:r>
            <a:r>
              <a:rPr lang="ru-RU" dirty="0" smtClean="0"/>
              <a:t>16</a:t>
            </a:r>
            <a:r>
              <a:rPr lang="ru-RU" dirty="0" smtClean="0"/>
              <a:t>.03.12).. </a:t>
            </a:r>
            <a:r>
              <a:rPr lang="ru-RU" dirty="0"/>
              <a:t>Отдельно он продаётся, (стоит от 2000 до 4000 руб. на 08.11.10). Для учебных заведений и студентов стоимость может быть снижена до 2000 руб. за весь пакет.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70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706090"/>
          </a:xfrm>
        </p:spPr>
        <p:txBody>
          <a:bodyPr>
            <a:normAutofit fontScale="90000"/>
          </a:bodyPr>
          <a:lstStyle/>
          <a:p>
            <a:r>
              <a:rPr lang="en-US" dirty="0"/>
              <a:t>Excel 2003-2010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6"/>
            <a:ext cx="7643192" cy="525658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Для работы в </a:t>
            </a:r>
            <a:r>
              <a:rPr lang="en-US" dirty="0"/>
              <a:t>MS Excel</a:t>
            </a:r>
            <a:r>
              <a:rPr lang="ru-RU" dirty="0"/>
              <a:t> необходимо установить весь </a:t>
            </a:r>
            <a:r>
              <a:rPr lang="en-US" dirty="0"/>
              <a:t>MS Office</a:t>
            </a:r>
            <a:r>
              <a:rPr lang="ru-RU" dirty="0"/>
              <a:t> в автоматическом режиме или, при установке в ручном режиме, отметить для установки </a:t>
            </a:r>
            <a:r>
              <a:rPr lang="en-US" dirty="0"/>
              <a:t>MS Excel</a:t>
            </a:r>
            <a:r>
              <a:rPr lang="ru-RU" dirty="0"/>
              <a:t>. </a:t>
            </a:r>
            <a:endParaRPr lang="ru-RU" dirty="0" smtClean="0"/>
          </a:p>
          <a:p>
            <a:r>
              <a:rPr lang="en-US" dirty="0" smtClean="0"/>
              <a:t>MS </a:t>
            </a:r>
            <a:r>
              <a:rPr lang="en-US" dirty="0"/>
              <a:t>Office MS Excel</a:t>
            </a:r>
            <a:r>
              <a:rPr lang="ru-RU" dirty="0"/>
              <a:t> будет установлен на Вашем компьютере и по умолчанию будет запускаться для файлов типа *.</a:t>
            </a:r>
            <a:r>
              <a:rPr lang="en-US" dirty="0" err="1"/>
              <a:t>xls</a:t>
            </a:r>
            <a:r>
              <a:rPr lang="ru-RU" dirty="0"/>
              <a:t> или .</a:t>
            </a:r>
            <a:r>
              <a:rPr lang="en-US" dirty="0" err="1"/>
              <a:t>xlsx</a:t>
            </a:r>
            <a:r>
              <a:rPr lang="ru-RU" dirty="0"/>
              <a:t>, а также из всех предусмотренных для запуска программ режимов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27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355160" cy="562074"/>
          </a:xfrm>
        </p:spPr>
        <p:txBody>
          <a:bodyPr>
            <a:normAutofit fontScale="90000"/>
          </a:bodyPr>
          <a:lstStyle/>
          <a:p>
            <a:r>
              <a:rPr lang="en-US" dirty="0"/>
              <a:t>Excel 2003-2010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7096" y="620688"/>
            <a:ext cx="8136904" cy="6120680"/>
          </a:xfrm>
        </p:spPr>
        <p:txBody>
          <a:bodyPr>
            <a:noAutofit/>
          </a:bodyPr>
          <a:lstStyle/>
          <a:p>
            <a:pPr lvl="0"/>
            <a:r>
              <a:rPr lang="ru-RU" sz="1600" dirty="0"/>
              <a:t>В главном меню кнопки ПУСК-ВСЕ ПРОГРАММЫ (ПРОГРАММЫ)-</a:t>
            </a:r>
            <a:r>
              <a:rPr lang="en-US" sz="1600" dirty="0"/>
              <a:t>MS OFFICE</a:t>
            </a:r>
            <a:r>
              <a:rPr lang="ru-RU" sz="1600" dirty="0"/>
              <a:t>-</a:t>
            </a:r>
            <a:r>
              <a:rPr lang="en-US" sz="1600" cap="all" dirty="0"/>
              <a:t>Microsoft EXCEL</a:t>
            </a:r>
            <a:r>
              <a:rPr lang="ru-RU" sz="1600" cap="all" dirty="0"/>
              <a:t>.</a:t>
            </a:r>
            <a:endParaRPr lang="ru-RU" sz="1600" dirty="0"/>
          </a:p>
          <a:p>
            <a:pPr lvl="0"/>
            <a:r>
              <a:rPr lang="ru-RU" sz="1600" dirty="0"/>
              <a:t>Кнопка </a:t>
            </a:r>
            <a:r>
              <a:rPr lang="en-US" sz="1600" dirty="0"/>
              <a:t>MS Excel</a:t>
            </a:r>
            <a:r>
              <a:rPr lang="ru-RU" sz="1600" dirty="0"/>
              <a:t> в панели быстрого запуска (одинарный щелчок левой кнопкой мышки на ярлыке </a:t>
            </a:r>
            <a:r>
              <a:rPr lang="en-US" sz="1600" dirty="0"/>
              <a:t>MS Excel</a:t>
            </a:r>
            <a:r>
              <a:rPr lang="ru-RU" sz="1600" dirty="0"/>
              <a:t>).</a:t>
            </a:r>
          </a:p>
          <a:p>
            <a:pPr lvl="0"/>
            <a:r>
              <a:rPr lang="ru-RU" sz="1600" dirty="0"/>
              <a:t>Ярлык на рабочем столе (двойной щелчок левой кнопкой мышки на ярлыке </a:t>
            </a:r>
            <a:r>
              <a:rPr lang="en-US" sz="1600" dirty="0"/>
              <a:t>MS Excel</a:t>
            </a:r>
            <a:r>
              <a:rPr lang="ru-RU" sz="1600" dirty="0"/>
              <a:t>). </a:t>
            </a:r>
          </a:p>
          <a:p>
            <a:pPr lvl="0"/>
            <a:r>
              <a:rPr lang="ru-RU" sz="1600" dirty="0"/>
              <a:t>Из контекстного меню (одинарный щелчок правой кнопкой мышки в свободном пространстве - СОЗДАТЬ-ДОКУМЕНТ </a:t>
            </a:r>
            <a:r>
              <a:rPr lang="en-US" sz="1600" dirty="0"/>
              <a:t>MS OFFICE </a:t>
            </a:r>
            <a:r>
              <a:rPr lang="en-US" sz="1600" cap="all" dirty="0"/>
              <a:t>EXCEL</a:t>
            </a:r>
            <a:r>
              <a:rPr lang="ru-RU" sz="1600" dirty="0"/>
              <a:t>). Далее открыть созданный файл (двойной щелчок левой кнопкой мышки на имени созданного файла).</a:t>
            </a:r>
          </a:p>
          <a:p>
            <a:pPr lvl="0"/>
            <a:r>
              <a:rPr lang="ru-RU" sz="1600" dirty="0"/>
              <a:t>Если вы открываете ранее созданный файл типа *.</a:t>
            </a:r>
            <a:r>
              <a:rPr lang="en-US" sz="1600" dirty="0" err="1"/>
              <a:t>xls</a:t>
            </a:r>
            <a:r>
              <a:rPr lang="ru-RU" sz="1600" dirty="0"/>
              <a:t> и имеющий символику </a:t>
            </a:r>
            <a:r>
              <a:rPr lang="en-US" sz="1600" dirty="0"/>
              <a:t>MS Excel</a:t>
            </a:r>
            <a:r>
              <a:rPr lang="ru-RU" sz="1600" dirty="0"/>
              <a:t>, то в этом случае дважды щёлкните на нём левой кнопкой мышки. Если символика на файле не соответствует </a:t>
            </a:r>
            <a:r>
              <a:rPr lang="en-US" sz="1600" dirty="0"/>
              <a:t>MS Excel</a:t>
            </a:r>
            <a:r>
              <a:rPr lang="ru-RU" sz="1600" dirty="0"/>
              <a:t>, то можно попытаться открыть этот файл через контекстное меню (правая кнопка мышки) с помощью режима ОТКРЫТЬ С ПОМОЩЬЮ и поискать в открывшемся окне </a:t>
            </a:r>
            <a:r>
              <a:rPr lang="en-US" sz="1600" dirty="0"/>
              <a:t>MS Excel</a:t>
            </a:r>
            <a:r>
              <a:rPr lang="ru-RU" sz="1600" dirty="0"/>
              <a:t>.</a:t>
            </a:r>
          </a:p>
          <a:p>
            <a:pPr lvl="0"/>
            <a:r>
              <a:rPr lang="ru-RU" sz="1600" dirty="0"/>
              <a:t>Если ни одного из предшествующих вариантов на Вашем компьютере нет, то, скорее всего, Офисный пакет </a:t>
            </a:r>
            <a:r>
              <a:rPr lang="en-US" sz="1600" dirty="0"/>
              <a:t>Microsoft Office</a:t>
            </a:r>
            <a:r>
              <a:rPr lang="ru-RU" sz="1600" dirty="0"/>
              <a:t> на компьютере не установлен. Однако, на всякий случай, можно попытаться выполнить поиск файла </a:t>
            </a:r>
            <a:r>
              <a:rPr lang="en-US" sz="1600" cap="all" dirty="0"/>
              <a:t>EXCEL</a:t>
            </a:r>
            <a:r>
              <a:rPr lang="ru-RU" sz="1600" dirty="0"/>
              <a:t>.EXE на системном диске по следующему пути: </a:t>
            </a:r>
            <a:r>
              <a:rPr lang="ru-RU" sz="1600" dirty="0" err="1"/>
              <a:t>Program</a:t>
            </a:r>
            <a:r>
              <a:rPr lang="ru-RU" sz="1600" dirty="0"/>
              <a:t> </a:t>
            </a:r>
            <a:r>
              <a:rPr lang="ru-RU" sz="1600" dirty="0" err="1"/>
              <a:t>Files</a:t>
            </a:r>
            <a:r>
              <a:rPr lang="ru-RU" sz="1600" dirty="0"/>
              <a:t>\</a:t>
            </a:r>
            <a:r>
              <a:rPr lang="ru-RU" sz="1600" dirty="0" err="1"/>
              <a:t>Microsoft</a:t>
            </a:r>
            <a:r>
              <a:rPr lang="ru-RU" sz="1600" dirty="0"/>
              <a:t> </a:t>
            </a:r>
            <a:r>
              <a:rPr lang="ru-RU" sz="1600" dirty="0" err="1"/>
              <a:t>Office</a:t>
            </a:r>
            <a:r>
              <a:rPr lang="ru-RU" sz="1600" dirty="0"/>
              <a:t>\Office11 или через режим поиска файлов. Если нужный файл был найден, открыть его.</a:t>
            </a:r>
          </a:p>
          <a:p>
            <a:r>
              <a:rPr lang="ru-RU" sz="1600" dirty="0"/>
              <a:t>Для удобства пользователя при отсутствии ярлыков программы </a:t>
            </a:r>
            <a:r>
              <a:rPr lang="en-US" sz="1600" dirty="0"/>
              <a:t>MS Excel</a:t>
            </a:r>
            <a:r>
              <a:rPr lang="ru-RU" sz="1600" dirty="0"/>
              <a:t> на рабочем столе и кнопки в панели быстрого запуска можно самостоятельно их создать, скопировав название </a:t>
            </a:r>
            <a:r>
              <a:rPr lang="en-US" sz="1600" dirty="0"/>
              <a:t>MS Excel</a:t>
            </a:r>
            <a:r>
              <a:rPr lang="ru-RU" sz="1600" dirty="0"/>
              <a:t> из меню ПУСК - ВСЕ ПРОГРАММЫ (ПРОГРАММЫ) - </a:t>
            </a:r>
            <a:r>
              <a:rPr lang="en-US" sz="1600" dirty="0"/>
              <a:t>MS OFFICE</a:t>
            </a:r>
            <a:r>
              <a:rPr lang="ru-RU" sz="1600" dirty="0"/>
              <a:t> - </a:t>
            </a:r>
            <a:r>
              <a:rPr lang="en-US" sz="1600" cap="all" dirty="0"/>
              <a:t>Microsoft EXCEL </a:t>
            </a:r>
            <a:r>
              <a:rPr lang="ru-RU" sz="1600" dirty="0"/>
              <a:t>в нужные места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4334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922114"/>
          </a:xfrm>
        </p:spPr>
        <p:txBody>
          <a:bodyPr>
            <a:normAutofit/>
          </a:bodyPr>
          <a:lstStyle/>
          <a:p>
            <a:r>
              <a:rPr lang="ru-RU" dirty="0"/>
              <a:t>Окно программы </a:t>
            </a:r>
            <a:r>
              <a:rPr lang="ru-RU" dirty="0" err="1" smtClean="0"/>
              <a:t>Excel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2"/>
            <a:ext cx="8106104" cy="583264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После запуска </a:t>
            </a:r>
            <a:r>
              <a:rPr lang="en-US" dirty="0"/>
              <a:t>MS Excel</a:t>
            </a:r>
            <a:r>
              <a:rPr lang="ru-RU" dirty="0"/>
              <a:t> он откроется в стандартном окне </a:t>
            </a:r>
            <a:r>
              <a:rPr lang="en-US" dirty="0"/>
              <a:t>Windows</a:t>
            </a:r>
            <a:r>
              <a:rPr lang="ru-RU" dirty="0"/>
              <a:t> со всеми присущими ему атрибутами. </a:t>
            </a:r>
          </a:p>
          <a:p>
            <a:r>
              <a:rPr lang="ru-RU" dirty="0"/>
              <a:t>Если окно открылось не на весь экран, то необходимо распахнуть его полностью (нажав среднюю кнопку из трех, распложенных в правом верхнем углу), так как работать с данными в маленьком окне крайне неудобно. Кроме того</a:t>
            </a:r>
            <a:r>
              <a:rPr lang="ru-RU" dirty="0" smtClean="0"/>
              <a:t>, для </a:t>
            </a:r>
            <a:r>
              <a:rPr lang="en-US" dirty="0"/>
              <a:t>MS </a:t>
            </a:r>
            <a:r>
              <a:rPr lang="en-US" dirty="0" smtClean="0"/>
              <a:t>Excel</a:t>
            </a:r>
            <a:r>
              <a:rPr lang="ru-RU" dirty="0" smtClean="0"/>
              <a:t> 2003, </a:t>
            </a:r>
            <a:r>
              <a:rPr lang="ru-RU" dirty="0"/>
              <a:t>рекомендуется закрыть ОБЛАСТЬ ЗАДАЧ, расположенную в правой части экрана (нажать крестик в конце заголовка ПРИСТУПАЯ К РАБОТЕ). Скорее всего, в работе она не понадобится, а место на экране занимает довольно много. Для включения ОБЛАСТИ ЗАДАЧ необходимо зайти в главное меню –ВИД- ОБЛАСТЬ ЗАДАЧ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21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 2003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340768"/>
            <a:ext cx="777686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0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221488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Excel 2010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56553"/>
            <a:ext cx="7100569" cy="5491847"/>
          </a:xfrm>
        </p:spPr>
      </p:pic>
    </p:spTree>
    <p:extLst>
      <p:ext uri="{BB962C8B-B14F-4D97-AF65-F5344CB8AC3E}">
        <p14:creationId xmlns:p14="http://schemas.microsoft.com/office/powerpoint/2010/main" val="248827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Организация рабочей области </a:t>
            </a:r>
            <a:r>
              <a:rPr lang="en-US" dirty="0" smtClean="0"/>
              <a:t>Excel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Внешний вид (таблица - строки и столбцы)</a:t>
            </a:r>
          </a:p>
          <a:p>
            <a:r>
              <a:rPr lang="ru-RU" dirty="0" smtClean="0"/>
              <a:t>Ячейки (имя ячейки)</a:t>
            </a:r>
          </a:p>
          <a:p>
            <a:r>
              <a:rPr lang="ru-RU" dirty="0" smtClean="0"/>
              <a:t>Листы</a:t>
            </a:r>
          </a:p>
          <a:p>
            <a:r>
              <a:rPr lang="ru-RU" dirty="0" smtClean="0"/>
              <a:t>Книги.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34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778098"/>
          </a:xfrm>
        </p:spPr>
        <p:txBody>
          <a:bodyPr/>
          <a:lstStyle/>
          <a:p>
            <a:r>
              <a:rPr lang="ru-RU" dirty="0" smtClean="0"/>
              <a:t>Типы данных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124744"/>
            <a:ext cx="6899779" cy="550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21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Э</a:t>
            </a:r>
            <a:r>
              <a:rPr lang="ru-RU" b="1" dirty="0" smtClean="0"/>
              <a:t>лектронные таблицы -</a:t>
            </a:r>
            <a:r>
              <a:rPr lang="en-US" b="1" dirty="0" smtClean="0"/>
              <a:t> </a:t>
            </a:r>
            <a:r>
              <a:rPr lang="ru-RU" b="1" dirty="0" smtClean="0"/>
              <a:t>относится </a:t>
            </a:r>
            <a:r>
              <a:rPr lang="ru-RU" b="1" dirty="0"/>
              <a:t>к одной из старейших групп </a:t>
            </a:r>
            <a:r>
              <a:rPr lang="ru-RU" b="1" dirty="0" smtClean="0"/>
              <a:t>программ</a:t>
            </a:r>
            <a:r>
              <a:rPr lang="ru-RU" b="1" dirty="0"/>
              <a:t>.</a:t>
            </a:r>
            <a:r>
              <a:rPr lang="en-US" b="1" dirty="0" smtClean="0"/>
              <a:t> </a:t>
            </a:r>
            <a:r>
              <a:rPr lang="ru-RU" b="1" dirty="0" smtClean="0"/>
              <a:t>Электронные </a:t>
            </a:r>
            <a:r>
              <a:rPr lang="ru-RU" b="1" dirty="0"/>
              <a:t>таблицы предназначены для выполнения автоматизированных расчетов, включают элементы программирования, и результаты расчетов оформляются в виде документов, готовых для печати.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33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923112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Ввод формул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8"/>
            <a:ext cx="8136904" cy="6048672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/>
              <a:t>Формулами</a:t>
            </a:r>
            <a:r>
              <a:rPr lang="ru-RU" dirty="0"/>
              <a:t> называются инструкции, вводимые в ячейки, в соответствии с которыми производятся вычисления. Ячейка с формулой всегда начинается со знака равенства. Начало набора с любого другого символа в ячейке с формулой отменяет данный тип ячейки (включая пробел перед знаком равенства). Знак равенства в ячейке с формулой повторяться не может (только в функциях для сравнения условия). После знака равенства могут располагаться числа, адреса ячеек, имена функций, арифметические или логические операторы. </a:t>
            </a:r>
            <a:r>
              <a:rPr lang="ru-RU" i="1" dirty="0"/>
              <a:t>При наборе</a:t>
            </a:r>
            <a:r>
              <a:rPr lang="ru-RU" dirty="0"/>
              <a:t> формулы мы видим текст самой формулы в набираемой ячейке, а </a:t>
            </a:r>
            <a:r>
              <a:rPr lang="ru-RU" i="1" dirty="0"/>
              <a:t>после ввода</a:t>
            </a:r>
            <a:r>
              <a:rPr lang="ru-RU" dirty="0"/>
              <a:t> формулы в ней отображается результат расчета по введённой формуле, а текст формулы отображается в строке формул (для активной ячейки).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70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Функции, арифметические и логические операции, приоритет операций.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Порядок исправления ошибок:</a:t>
            </a:r>
          </a:p>
          <a:p>
            <a:pPr marL="0" indent="0">
              <a:buNone/>
            </a:pPr>
            <a:r>
              <a:rPr lang="ru-RU" dirty="0" smtClean="0"/>
              <a:t>Не удалять (не стирать, не очищать) ячейку с ошибкой.</a:t>
            </a:r>
          </a:p>
          <a:p>
            <a:pPr marL="0" indent="0">
              <a:buNone/>
            </a:pPr>
            <a:r>
              <a:rPr lang="ru-RU" dirty="0" smtClean="0"/>
              <a:t>Сделать активной первую ячейку с ошибкой.</a:t>
            </a:r>
          </a:p>
          <a:p>
            <a:pPr marL="0" indent="0">
              <a:buNone/>
            </a:pPr>
            <a:r>
              <a:rPr lang="ru-RU" dirty="0" smtClean="0"/>
              <a:t>В строке формул прочитать (разобрать) все действия и элементы в формуле</a:t>
            </a:r>
          </a:p>
          <a:p>
            <a:pPr marL="0" indent="0">
              <a:buNone/>
            </a:pPr>
            <a:r>
              <a:rPr lang="ru-RU" dirty="0" smtClean="0"/>
              <a:t>Произвести вручную исправление предполагаемой ошибки в строке формул и убедиться в правильности результата</a:t>
            </a:r>
          </a:p>
          <a:p>
            <a:pPr marL="0" indent="0">
              <a:buNone/>
            </a:pPr>
            <a:r>
              <a:rPr lang="ru-RU" dirty="0" smtClean="0"/>
              <a:t>Исправить формулу в первой строке и скопировать её до конца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27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Абсолютная и относительная адресация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Относительная адресация установлена по умолчанию</a:t>
            </a:r>
            <a:r>
              <a:rPr lang="en-US" dirty="0" smtClean="0"/>
              <a:t> – </a:t>
            </a:r>
            <a:r>
              <a:rPr lang="ru-RU" dirty="0" smtClean="0"/>
              <a:t>При копировании ячеек с формулами адреса ячеек в копируемой формуле меняются в направлении копирования.</a:t>
            </a:r>
          </a:p>
          <a:p>
            <a:r>
              <a:rPr lang="ru-RU" dirty="0" smtClean="0"/>
              <a:t>Абсолютная или смешанная чаще всего устанавливается вручную.</a:t>
            </a:r>
          </a:p>
          <a:p>
            <a:r>
              <a:rPr lang="ru-RU" dirty="0" smtClean="0"/>
              <a:t>Для обозначения абсолютной и смешанной адресации используется символ </a:t>
            </a:r>
            <a:r>
              <a:rPr lang="en-US" dirty="0" smtClean="0"/>
              <a:t>$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34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Автозаполнение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Прогрессия.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5031959" cy="317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24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293496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Подготовка к печати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7219" y="1447800"/>
            <a:ext cx="599511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6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221488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Предварительный просмотр.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7219" y="1447800"/>
            <a:ext cx="599511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9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Заполнение таблицы умножения с относительной и абсолютной адресацией</a:t>
            </a:r>
            <a:endParaRPr lang="ru-RU" sz="3200" dirty="0"/>
          </a:p>
        </p:txBody>
      </p:sp>
      <p:pic>
        <p:nvPicPr>
          <p:cNvPr id="4" name="tabl_um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313946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996952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Конец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86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Наглядность и простота выполнения всех процессов (занесения данных, ввод формул, вывод результатов) делают эту программу незаменимой для начинающих пользователей, а так же для пользователей, не владеющих языками программирования или базами данных. Встроенные элементы работы с текстом, аналогичные основным приемам работы с текстом в редакторе </a:t>
            </a:r>
            <a:r>
              <a:rPr lang="en-US" b="1" dirty="0"/>
              <a:t>MS Word</a:t>
            </a:r>
            <a:r>
              <a:rPr lang="ru-RU" b="1" dirty="0"/>
              <a:t>, позволяют легко оформить результаты расчетов и сразу готовить документ для печати.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35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7488" y="0"/>
            <a:ext cx="749808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История бытовой вычислительной техники.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012219"/>
            <a:ext cx="7498080" cy="4800600"/>
          </a:xfrm>
        </p:spPr>
        <p:txBody>
          <a:bodyPr/>
          <a:lstStyle/>
          <a:p>
            <a:r>
              <a:rPr lang="ru-RU" dirty="0" smtClean="0"/>
              <a:t>Механические калькуляторы и механические калькуляторы с электроприводом </a:t>
            </a:r>
            <a:r>
              <a:rPr lang="ru-RU" dirty="0" smtClean="0"/>
              <a:t>использовались вплоть до 1990-х годов.</a:t>
            </a: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4953000" cy="305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12519"/>
            <a:ext cx="32385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21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Электронные калькуляторы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Появились в конце </a:t>
            </a:r>
            <a:r>
              <a:rPr lang="ru-RU" dirty="0" smtClean="0"/>
              <a:t>60-х начало 70-х. </a:t>
            </a:r>
            <a:r>
              <a:rPr lang="ru-RU" dirty="0" smtClean="0"/>
              <a:t> Используются по настоящее время.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13520"/>
            <a:ext cx="4968552" cy="372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0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калькуляторов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2708920"/>
            <a:ext cx="4145639" cy="31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014" y="3212976"/>
            <a:ext cx="23812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124744"/>
            <a:ext cx="8388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1. Программируемые электронные калькуляторы. Конец 60-х начало 70-х. 220 в.</a:t>
            </a:r>
          </a:p>
        </p:txBody>
      </p:sp>
    </p:spTree>
    <p:extLst>
      <p:ext uri="{BB962C8B-B14F-4D97-AF65-F5344CB8AC3E}">
        <p14:creationId xmlns:p14="http://schemas.microsoft.com/office/powerpoint/2010/main" val="248827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Карманные  и настольные калькуляторы 70-90 </a:t>
            </a:r>
            <a:r>
              <a:rPr lang="ru-RU" dirty="0" err="1" smtClean="0"/>
              <a:t>г.г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68554"/>
            <a:ext cx="2857500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6872"/>
            <a:ext cx="3612604" cy="392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34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Компьютер относится к вычислительным устройствам, а его предшественниками являются счётные машины и калькуляторы. Выполнение вычислений является одной из основных функций компьютера. Таким образом, группы программ, позволяющих выполнять вычисления, являются самыми древними и многочисленными. В своём развитии эти программы претерпели множество изменений и на настоящий момент представлены двумя основными группами: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35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7931224" cy="590465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i="1" dirty="0" smtClean="0"/>
              <a:t>калькуляторы</a:t>
            </a:r>
            <a:r>
              <a:rPr lang="ru-RU" dirty="0" smtClean="0"/>
              <a:t> – программы, имитирующие на экране компьютера обычный калькулятор и предназначенные для быстрого и наглядного расчета элементарных разовых действий</a:t>
            </a:r>
          </a:p>
          <a:p>
            <a:pPr lvl="0"/>
            <a:r>
              <a:rPr lang="ru-RU" i="1" dirty="0" smtClean="0"/>
              <a:t>электронные таблицы</a:t>
            </a:r>
            <a:r>
              <a:rPr lang="ru-RU" dirty="0" smtClean="0"/>
              <a:t> – программы, предназначенные для выполнения автоматизированных вычислений любой сложности и любого объёма, позволяющие включать в формулы переменные значения и элементарные приёмы программирования. Одной из важнейших особенностей электронных таблиц является способность связывать ячейки друг с другом с помощью формул, причем, программа позволяет работать с разными форматами отображения чисел – денежными, целыми, датой, временем, процентами и многими другими. </a:t>
            </a:r>
          </a:p>
        </p:txBody>
      </p:sp>
    </p:spTree>
    <p:extLst>
      <p:ext uri="{BB962C8B-B14F-4D97-AF65-F5344CB8AC3E}">
        <p14:creationId xmlns:p14="http://schemas.microsoft.com/office/powerpoint/2010/main" val="210335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182</TotalTime>
  <Words>1248</Words>
  <Application>Microsoft Office PowerPoint</Application>
  <PresentationFormat>Экран (4:3)</PresentationFormat>
  <Paragraphs>71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Солнцестояние</vt:lpstr>
      <vt:lpstr>Табличные процессоры. Электронные таблицы.</vt:lpstr>
      <vt:lpstr>Введение</vt:lpstr>
      <vt:lpstr>Введение</vt:lpstr>
      <vt:lpstr>История бытовой вычислительной техники.</vt:lpstr>
      <vt:lpstr>Электронные калькуляторы</vt:lpstr>
      <vt:lpstr>История калькуляторов</vt:lpstr>
      <vt:lpstr>Карманные  и настольные калькуляторы 70-90 г.г.</vt:lpstr>
      <vt:lpstr>История</vt:lpstr>
      <vt:lpstr>История </vt:lpstr>
      <vt:lpstr>История электронных таблиц</vt:lpstr>
      <vt:lpstr>История электронных таблиц</vt:lpstr>
      <vt:lpstr>Excel 2003-2010</vt:lpstr>
      <vt:lpstr>Excel 2003-2010</vt:lpstr>
      <vt:lpstr>Excel 2003-2010</vt:lpstr>
      <vt:lpstr>Окно программы Excel</vt:lpstr>
      <vt:lpstr>Excel 2003</vt:lpstr>
      <vt:lpstr>Excel 2010</vt:lpstr>
      <vt:lpstr>Организация рабочей области Excel</vt:lpstr>
      <vt:lpstr>Типы данных</vt:lpstr>
      <vt:lpstr>Ввод формул</vt:lpstr>
      <vt:lpstr>Функции, арифметические и логические операции, приоритет операций.</vt:lpstr>
      <vt:lpstr>Абсолютная и относительная адресация</vt:lpstr>
      <vt:lpstr>Автозаполнение </vt:lpstr>
      <vt:lpstr>Подготовка к печати</vt:lpstr>
      <vt:lpstr>Предварительный просмотр.</vt:lpstr>
      <vt:lpstr>Заполнение таблицы умножения с относительной и абсолютной адресацией</vt:lpstr>
      <vt:lpstr>Конец лекции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Электронные таблицы</dc:title>
  <dc:creator>Павел</dc:creator>
  <cp:lastModifiedBy>Павел</cp:lastModifiedBy>
  <cp:revision>17</cp:revision>
  <dcterms:created xsi:type="dcterms:W3CDTF">2010-11-07T16:10:15Z</dcterms:created>
  <dcterms:modified xsi:type="dcterms:W3CDTF">2012-03-17T09:52:25Z</dcterms:modified>
</cp:coreProperties>
</file>